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1.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5.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6.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6.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7.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8.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2.xml" ContentType="application/vnd.openxmlformats-officedocument.drawingml.chartshape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6.xml" ContentType="application/vnd.openxmlformats-officedocument.drawingml.chart+xml"/>
  <Override PartName="/ppt/theme/themeOverride9.xml" ContentType="application/vnd.openxmlformats-officedocument.themeOverr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theme/themeOverride10.xml" ContentType="application/vnd.openxmlformats-officedocument.themeOverr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1.xml" ContentType="application/vnd.openxmlformats-officedocument.themeOverr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2.xml" ContentType="application/vnd.openxmlformats-officedocument.themeOverride+xml"/>
  <Override PartName="/ppt/notesSlides/notesSlide2.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3.xml" ContentType="application/vnd.openxmlformats-officedocument.themeOverrid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4.xml" ContentType="application/vnd.openxmlformats-officedocument.themeOverr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5.xml" ContentType="application/vnd.openxmlformats-officedocument.themeOverrid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6.xml" ContentType="application/vnd.openxmlformats-officedocument.themeOverr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7.xml" ContentType="application/vnd.openxmlformats-officedocument.themeOverrid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8.xml" ContentType="application/vnd.openxmlformats-officedocument.themeOverrid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9.xml" ContentType="application/vnd.openxmlformats-officedocument.themeOverrid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0.xml" ContentType="application/vnd.openxmlformats-officedocument.themeOverrid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1.xml" ContentType="application/vnd.openxmlformats-officedocument.themeOverrid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2.xml" ContentType="application/vnd.openxmlformats-officedocument.themeOverrid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3.xml" ContentType="application/vnd.openxmlformats-officedocument.themeOverrid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4.xml" ContentType="application/vnd.openxmlformats-officedocument.themeOverrid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5.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4" r:id="rId1"/>
    <p:sldMasterId id="2147483708" r:id="rId2"/>
    <p:sldMasterId id="2147483706" r:id="rId3"/>
    <p:sldMasterId id="2147483655" r:id="rId4"/>
    <p:sldMasterId id="2147483660" r:id="rId5"/>
    <p:sldMasterId id="2147483666" r:id="rId6"/>
    <p:sldMasterId id="2147483676" r:id="rId7"/>
    <p:sldMasterId id="2147483683" r:id="rId8"/>
    <p:sldMasterId id="2147483686" r:id="rId9"/>
    <p:sldMasterId id="2147483689" r:id="rId10"/>
    <p:sldMasterId id="2147483710" r:id="rId11"/>
    <p:sldMasterId id="2147483730" r:id="rId12"/>
    <p:sldMasterId id="2147483752" r:id="rId13"/>
    <p:sldMasterId id="2147483759" r:id="rId14"/>
    <p:sldMasterId id="2147483772" r:id="rId15"/>
    <p:sldMasterId id="2147483798" r:id="rId16"/>
    <p:sldMasterId id="2147483804" r:id="rId17"/>
    <p:sldMasterId id="2147483808" r:id="rId18"/>
  </p:sldMasterIdLst>
  <p:notesMasterIdLst>
    <p:notesMasterId r:id="rId98"/>
  </p:notesMasterIdLst>
  <p:handoutMasterIdLst>
    <p:handoutMasterId r:id="rId99"/>
  </p:handoutMasterIdLst>
  <p:sldIdLst>
    <p:sldId id="256" r:id="rId19"/>
    <p:sldId id="294" r:id="rId20"/>
    <p:sldId id="280" r:id="rId21"/>
    <p:sldId id="537" r:id="rId22"/>
    <p:sldId id="271" r:id="rId23"/>
    <p:sldId id="303" r:id="rId24"/>
    <p:sldId id="319" r:id="rId25"/>
    <p:sldId id="292" r:id="rId26"/>
    <p:sldId id="794" r:id="rId27"/>
    <p:sldId id="334" r:id="rId28"/>
    <p:sldId id="1027" r:id="rId29"/>
    <p:sldId id="1028" r:id="rId30"/>
    <p:sldId id="1025" r:id="rId31"/>
    <p:sldId id="1026" r:id="rId32"/>
    <p:sldId id="897" r:id="rId33"/>
    <p:sldId id="918" r:id="rId34"/>
    <p:sldId id="919" r:id="rId35"/>
    <p:sldId id="336" r:id="rId36"/>
    <p:sldId id="920" r:id="rId37"/>
    <p:sldId id="1022" r:id="rId38"/>
    <p:sldId id="343" r:id="rId39"/>
    <p:sldId id="345" r:id="rId40"/>
    <p:sldId id="346" r:id="rId41"/>
    <p:sldId id="272" r:id="rId42"/>
    <p:sldId id="466" r:id="rId43"/>
    <p:sldId id="544" r:id="rId44"/>
    <p:sldId id="658" r:id="rId45"/>
    <p:sldId id="1054" r:id="rId46"/>
    <p:sldId id="802" r:id="rId47"/>
    <p:sldId id="543" r:id="rId48"/>
    <p:sldId id="416" r:id="rId49"/>
    <p:sldId id="1030" r:id="rId50"/>
    <p:sldId id="265" r:id="rId51"/>
    <p:sldId id="419" r:id="rId52"/>
    <p:sldId id="1032" r:id="rId53"/>
    <p:sldId id="1033" r:id="rId54"/>
    <p:sldId id="1035" r:id="rId55"/>
    <p:sldId id="1034" r:id="rId56"/>
    <p:sldId id="1031" r:id="rId57"/>
    <p:sldId id="1037" r:id="rId58"/>
    <p:sldId id="1036" r:id="rId59"/>
    <p:sldId id="1038" r:id="rId60"/>
    <p:sldId id="1039" r:id="rId61"/>
    <p:sldId id="1040" r:id="rId62"/>
    <p:sldId id="1041" r:id="rId63"/>
    <p:sldId id="1042" r:id="rId64"/>
    <p:sldId id="804" r:id="rId65"/>
    <p:sldId id="302" r:id="rId66"/>
    <p:sldId id="425" r:id="rId67"/>
    <p:sldId id="1049" r:id="rId68"/>
    <p:sldId id="1043" r:id="rId69"/>
    <p:sldId id="1045" r:id="rId70"/>
    <p:sldId id="1046" r:id="rId71"/>
    <p:sldId id="1047" r:id="rId72"/>
    <p:sldId id="1048" r:id="rId73"/>
    <p:sldId id="430" r:id="rId74"/>
    <p:sldId id="1023" r:id="rId75"/>
    <p:sldId id="541" r:id="rId76"/>
    <p:sldId id="1056" r:id="rId77"/>
    <p:sldId id="1029" r:id="rId78"/>
    <p:sldId id="659" r:id="rId79"/>
    <p:sldId id="1050" r:id="rId80"/>
    <p:sldId id="342" r:id="rId81"/>
    <p:sldId id="1051" r:id="rId82"/>
    <p:sldId id="474" r:id="rId83"/>
    <p:sldId id="463" r:id="rId84"/>
    <p:sldId id="420" r:id="rId85"/>
    <p:sldId id="1052" r:id="rId86"/>
    <p:sldId id="1058" r:id="rId87"/>
    <p:sldId id="310" r:id="rId88"/>
    <p:sldId id="538" r:id="rId89"/>
    <p:sldId id="330" r:id="rId90"/>
    <p:sldId id="806" r:id="rId91"/>
    <p:sldId id="297" r:id="rId92"/>
    <p:sldId id="315" r:id="rId93"/>
    <p:sldId id="475" r:id="rId94"/>
    <p:sldId id="1024" r:id="rId95"/>
    <p:sldId id="325" r:id="rId96"/>
    <p:sldId id="306" r:id="rId97"/>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2D6A4F-52AD-B64F-4EC2-9204DE68C89D}" name="Cade Brennan" initials="CB" userId="Cade Brenna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988F"/>
    <a:srgbClr val="5DFFD5"/>
    <a:srgbClr val="00CC99"/>
    <a:srgbClr val="00AC7F"/>
    <a:srgbClr val="DAE7F6"/>
    <a:srgbClr val="C5FFF0"/>
    <a:srgbClr val="FFC9C9"/>
    <a:srgbClr val="FF9F9F"/>
    <a:srgbClr val="CCCCFF"/>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3" autoAdjust="0"/>
    <p:restoredTop sz="94598" autoAdjust="0"/>
  </p:normalViewPr>
  <p:slideViewPr>
    <p:cSldViewPr>
      <p:cViewPr varScale="1">
        <p:scale>
          <a:sx n="64" d="100"/>
          <a:sy n="64" d="100"/>
        </p:scale>
        <p:origin x="127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786" y="78"/>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72.xml"/><Relationship Id="rId95" Type="http://schemas.openxmlformats.org/officeDocument/2006/relationships/slide" Target="slides/slide77.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80" Type="http://schemas.openxmlformats.org/officeDocument/2006/relationships/slide" Target="slides/slide62.xml"/><Relationship Id="rId85" Type="http://schemas.openxmlformats.org/officeDocument/2006/relationships/slide" Target="slides/slide6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103" Type="http://schemas.openxmlformats.org/officeDocument/2006/relationships/tableStyles" Target="tableStyle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slide" Target="slides/slide7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microsoft.com/office/2018/10/relationships/authors" Target="authors.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slideMaster" Target="slideMasters/slideMaster14.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93" Type="http://schemas.openxmlformats.org/officeDocument/2006/relationships/slide" Target="slides/slide75.xml"/><Relationship Id="rId98"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2.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0.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33704694711546"/>
          <c:y val="0.25672087452586773"/>
          <c:w val="0.79446995505074269"/>
          <c:h val="0.55863935048752422"/>
        </c:manualLayout>
      </c:layout>
      <c:areaChart>
        <c:grouping val="standard"/>
        <c:varyColors val="0"/>
        <c:ser>
          <c:idx val="0"/>
          <c:order val="0"/>
          <c:tx>
            <c:strRef>
              <c:f>Sheet1!$B$1</c:f>
              <c:strCache>
                <c:ptCount val="1"/>
                <c:pt idx="0">
                  <c:v>Series 1</c:v>
                </c:pt>
              </c:strCache>
            </c:strRef>
          </c:tx>
          <c:spPr>
            <a:solidFill>
              <a:schemeClr val="accent1"/>
            </a:solidFill>
            <a:ln>
              <a:noFill/>
            </a:ln>
            <a:effectLst/>
          </c:spPr>
          <c:dLbls>
            <c:dLbl>
              <c:idx val="0"/>
              <c:layout>
                <c:manualLayout>
                  <c:x val="3.3104520549762317E-3"/>
                  <c:y val="-0.13752903992457199"/>
                </c:manualLayout>
              </c:layout>
              <c:tx>
                <c:rich>
                  <a:bodyPr/>
                  <a:lstStyle/>
                  <a:p>
                    <a:r>
                      <a:rPr lang="en-US" dirty="0"/>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31C-48E4-96EC-60425D3DFD6D}"/>
                </c:ext>
              </c:extLst>
            </c:dLbl>
            <c:dLbl>
              <c:idx val="1"/>
              <c:layout>
                <c:manualLayout>
                  <c:x val="-6.62085679898113E-3"/>
                  <c:y val="-0.11002323193965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1C-48E4-96EC-60425D3DFD6D}"/>
                </c:ext>
              </c:extLst>
            </c:dLbl>
            <c:dLbl>
              <c:idx val="2"/>
              <c:layout>
                <c:manualLayout>
                  <c:x val="-3.3105240572592989E-3"/>
                  <c:y val="-0.155866245247848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1C-48E4-96EC-60425D3DFD6D}"/>
                </c:ext>
              </c:extLst>
            </c:dLbl>
            <c:dLbl>
              <c:idx val="3"/>
              <c:layout>
                <c:manualLayout>
                  <c:x val="-9.9313356317034477E-3"/>
                  <c:y val="-0.174203450571124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1C-48E4-96EC-60425D3DFD6D}"/>
                </c:ext>
              </c:extLst>
            </c:dLbl>
            <c:dLbl>
              <c:idx val="4"/>
              <c:layout>
                <c:manualLayout>
                  <c:x val="-9.5605222403372537E-3"/>
                  <c:y val="-0.238296314799279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1C-48E4-96EC-60425D3DFD6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Less than 2 years</c:v>
                </c:pt>
                <c:pt idx="1">
                  <c:v>2-5 years</c:v>
                </c:pt>
                <c:pt idx="2">
                  <c:v>6-10 years</c:v>
                </c:pt>
                <c:pt idx="3">
                  <c:v>11-20 years</c:v>
                </c:pt>
                <c:pt idx="4">
                  <c:v>More than 20 years</c:v>
                </c:pt>
              </c:strCache>
            </c:strRef>
          </c:cat>
          <c:val>
            <c:numRef>
              <c:f>Sheet1!$B$2:$B$6</c:f>
              <c:numCache>
                <c:formatCode>0%</c:formatCode>
                <c:ptCount val="5"/>
                <c:pt idx="0">
                  <c:v>4.0000000000000001E-3</c:v>
                </c:pt>
                <c:pt idx="1">
                  <c:v>0.03</c:v>
                </c:pt>
                <c:pt idx="2">
                  <c:v>0.08</c:v>
                </c:pt>
                <c:pt idx="3">
                  <c:v>0.18</c:v>
                </c:pt>
                <c:pt idx="4">
                  <c:v>0.71</c:v>
                </c:pt>
              </c:numCache>
            </c:numRef>
          </c:val>
          <c:extLst>
            <c:ext xmlns:c16="http://schemas.microsoft.com/office/drawing/2014/chart" uri="{C3380CC4-5D6E-409C-BE32-E72D297353CC}">
              <c16:uniqueId val="{00000005-431C-48E4-96EC-60425D3DFD6D}"/>
            </c:ext>
          </c:extLst>
        </c:ser>
        <c:dLbls>
          <c:showLegendKey val="0"/>
          <c:showVal val="0"/>
          <c:showCatName val="0"/>
          <c:showSerName val="0"/>
          <c:showPercent val="0"/>
          <c:showBubbleSize val="0"/>
        </c:dLbls>
        <c:axId val="570814768"/>
        <c:axId val="570809280"/>
      </c:areaChart>
      <c:catAx>
        <c:axId val="5708147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570809280"/>
        <c:crosses val="autoZero"/>
        <c:auto val="1"/>
        <c:lblAlgn val="ctr"/>
        <c:lblOffset val="100"/>
        <c:noMultiLvlLbl val="0"/>
      </c:catAx>
      <c:valAx>
        <c:axId val="570809280"/>
        <c:scaling>
          <c:orientation val="minMax"/>
        </c:scaling>
        <c:delete val="1"/>
        <c:axPos val="l"/>
        <c:numFmt formatCode="0%" sourceLinked="1"/>
        <c:majorTickMark val="none"/>
        <c:minorTickMark val="none"/>
        <c:tickLblPos val="nextTo"/>
        <c:crossAx val="570814768"/>
        <c:crosses val="autoZero"/>
        <c:crossBetween val="midCat"/>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1741762227315073E-2"/>
          <c:y val="3.0924731373217457E-2"/>
          <c:w val="0.78056971032296552"/>
          <c:h val="0.89912007296200047"/>
        </c:manualLayout>
      </c:layout>
      <c:scatterChart>
        <c:scatterStyle val="lineMarker"/>
        <c:varyColors val="0"/>
        <c:ser>
          <c:idx val="0"/>
          <c:order val="0"/>
          <c:tx>
            <c:strRef>
              <c:f>Sheet1!$B$1</c:f>
              <c:strCache>
                <c:ptCount val="1"/>
                <c:pt idx="0">
                  <c:v>Current year</c:v>
                </c:pt>
              </c:strCache>
            </c:strRef>
          </c:tx>
          <c:spPr>
            <a:ln w="28575" cap="rnd">
              <a:noFill/>
              <a:round/>
            </a:ln>
            <a:effectLst/>
          </c:spPr>
          <c:marker>
            <c:symbol val="circle"/>
            <c:size val="5"/>
            <c:spPr>
              <a:solidFill>
                <a:schemeClr val="tx2"/>
              </a:solidFill>
              <a:ln w="9525">
                <a:noFill/>
              </a:ln>
              <a:effectLst/>
            </c:spPr>
          </c:marker>
          <c:xVal>
            <c:numRef>
              <c:f>Sheet1!$A$2:$A$48</c:f>
              <c:numCache>
                <c:formatCode>0.00</c:formatCode>
                <c:ptCount val="47"/>
                <c:pt idx="0">
                  <c:v>3.7236154434130002</c:v>
                </c:pt>
                <c:pt idx="1">
                  <c:v>3.6997266840599998</c:v>
                </c:pt>
                <c:pt idx="2">
                  <c:v>4.0030787325070003</c:v>
                </c:pt>
                <c:pt idx="3">
                  <c:v>3.8060422496470001</c:v>
                </c:pt>
                <c:pt idx="4">
                  <c:v>4.1209365950550003</c:v>
                </c:pt>
                <c:pt idx="5">
                  <c:v>4.0184764396429999</c:v>
                </c:pt>
                <c:pt idx="6">
                  <c:v>3.9093416296729999</c:v>
                </c:pt>
                <c:pt idx="7">
                  <c:v>3.5241256851489999</c:v>
                </c:pt>
                <c:pt idx="8">
                  <c:v>4.0825794039419998</c:v>
                </c:pt>
                <c:pt idx="10">
                  <c:v>4.3416108768169996</c:v>
                </c:pt>
                <c:pt idx="12">
                  <c:v>3.799362528244</c:v>
                </c:pt>
                <c:pt idx="13">
                  <c:v>3.6031455792170002</c:v>
                </c:pt>
                <c:pt idx="14">
                  <c:v>3.2541797851590002</c:v>
                </c:pt>
                <c:pt idx="15">
                  <c:v>3.7570203405879998</c:v>
                </c:pt>
                <c:pt idx="16">
                  <c:v>2.789298151978</c:v>
                </c:pt>
                <c:pt idx="17">
                  <c:v>3.109618618481</c:v>
                </c:pt>
                <c:pt idx="18">
                  <c:v>3.2965779082790001</c:v>
                </c:pt>
                <c:pt idx="19">
                  <c:v>3.214159274929</c:v>
                </c:pt>
                <c:pt idx="20">
                  <c:v>3.595096843601</c:v>
                </c:pt>
                <c:pt idx="21">
                  <c:v>2.97160787833</c:v>
                </c:pt>
                <c:pt idx="22">
                  <c:v>2.983747110905</c:v>
                </c:pt>
                <c:pt idx="23">
                  <c:v>3.1298175176799998</c:v>
                </c:pt>
                <c:pt idx="24">
                  <c:v>3.7223438688080002</c:v>
                </c:pt>
                <c:pt idx="25">
                  <c:v>3.605954688542</c:v>
                </c:pt>
                <c:pt idx="26">
                  <c:v>3.8550477380310002</c:v>
                </c:pt>
                <c:pt idx="27">
                  <c:v>3.4910621226999998</c:v>
                </c:pt>
                <c:pt idx="28">
                  <c:v>3.4588261367230002</c:v>
                </c:pt>
                <c:pt idx="29">
                  <c:v>3.8766478110090001</c:v>
                </c:pt>
                <c:pt idx="30">
                  <c:v>3.5871932889129998</c:v>
                </c:pt>
                <c:pt idx="31">
                  <c:v>3.5805057506639999</c:v>
                </c:pt>
                <c:pt idx="33">
                  <c:v>3.731882361227</c:v>
                </c:pt>
                <c:pt idx="34">
                  <c:v>3.4917832145590002</c:v>
                </c:pt>
                <c:pt idx="35">
                  <c:v>3.8050015963899999</c:v>
                </c:pt>
                <c:pt idx="36">
                  <c:v>3.3484411260660001</c:v>
                </c:pt>
                <c:pt idx="37">
                  <c:v>3.1670444133150002</c:v>
                </c:pt>
                <c:pt idx="39">
                  <c:v>3.7441388578480002</c:v>
                </c:pt>
                <c:pt idx="40">
                  <c:v>3.7171289185749998</c:v>
                </c:pt>
                <c:pt idx="41">
                  <c:v>3.3674847761310001</c:v>
                </c:pt>
                <c:pt idx="42">
                  <c:v>3.0921065803090002</c:v>
                </c:pt>
                <c:pt idx="43">
                  <c:v>3.1441928074510002</c:v>
                </c:pt>
                <c:pt idx="44">
                  <c:v>3.2683123574459998</c:v>
                </c:pt>
                <c:pt idx="45">
                  <c:v>3.4158023823920001</c:v>
                </c:pt>
                <c:pt idx="46">
                  <c:v>3.3098106410399999</c:v>
                </c:pt>
              </c:numCache>
            </c:numRef>
          </c:xVal>
          <c:yVal>
            <c:numRef>
              <c:f>Sheet1!$B$2:$B$48</c:f>
              <c:numCache>
                <c:formatCode>0.00</c:formatCode>
                <c:ptCount val="47"/>
                <c:pt idx="0">
                  <c:v>3.5772226393829998</c:v>
                </c:pt>
                <c:pt idx="1">
                  <c:v>3.467465130865</c:v>
                </c:pt>
                <c:pt idx="2">
                  <c:v>3.607271212813</c:v>
                </c:pt>
                <c:pt idx="3">
                  <c:v>3.6666629745080002</c:v>
                </c:pt>
                <c:pt idx="4">
                  <c:v>3.9560758590299998</c:v>
                </c:pt>
                <c:pt idx="5">
                  <c:v>4.1317909349550002</c:v>
                </c:pt>
                <c:pt idx="6">
                  <c:v>3.704509158125</c:v>
                </c:pt>
                <c:pt idx="7">
                  <c:v>3.3814597357089999</c:v>
                </c:pt>
                <c:pt idx="8">
                  <c:v>3.6911645434799998</c:v>
                </c:pt>
                <c:pt idx="9">
                  <c:v>3.7304904950700002</c:v>
                </c:pt>
                <c:pt idx="10">
                  <c:v>4.258572694023</c:v>
                </c:pt>
                <c:pt idx="11">
                  <c:v>3.5291217681510001</c:v>
                </c:pt>
                <c:pt idx="12">
                  <c:v>3.5258751813270002</c:v>
                </c:pt>
                <c:pt idx="13">
                  <c:v>3.1884459711540001</c:v>
                </c:pt>
                <c:pt idx="14">
                  <c:v>2.9664754386209999</c:v>
                </c:pt>
                <c:pt idx="15">
                  <c:v>3.5513036806040001</c:v>
                </c:pt>
                <c:pt idx="16">
                  <c:v>2.3360626850330002</c:v>
                </c:pt>
                <c:pt idx="17">
                  <c:v>2.9642712425550002</c:v>
                </c:pt>
                <c:pt idx="18">
                  <c:v>3.2069126441879998</c:v>
                </c:pt>
                <c:pt idx="19">
                  <c:v>3.11413338269</c:v>
                </c:pt>
                <c:pt idx="20">
                  <c:v>3.3485567961539999</c:v>
                </c:pt>
                <c:pt idx="21">
                  <c:v>2.780133919137</c:v>
                </c:pt>
                <c:pt idx="22">
                  <c:v>2.666535109961</c:v>
                </c:pt>
                <c:pt idx="23">
                  <c:v>3.0097491949770001</c:v>
                </c:pt>
                <c:pt idx="24">
                  <c:v>3.458535872278</c:v>
                </c:pt>
                <c:pt idx="25">
                  <c:v>3.30087883704</c:v>
                </c:pt>
                <c:pt idx="26">
                  <c:v>3.5858313465170002</c:v>
                </c:pt>
                <c:pt idx="27">
                  <c:v>3.2075557657929998</c:v>
                </c:pt>
                <c:pt idx="28">
                  <c:v>3.239715831966</c:v>
                </c:pt>
                <c:pt idx="29">
                  <c:v>3.4608454084820002</c:v>
                </c:pt>
                <c:pt idx="30">
                  <c:v>3.419331075588</c:v>
                </c:pt>
                <c:pt idx="31">
                  <c:v>3.242687688038</c:v>
                </c:pt>
                <c:pt idx="32">
                  <c:v>2.8357573607019999</c:v>
                </c:pt>
                <c:pt idx="33">
                  <c:v>3.1723839379649998</c:v>
                </c:pt>
                <c:pt idx="34">
                  <c:v>3.1102757072439999</c:v>
                </c:pt>
                <c:pt idx="35">
                  <c:v>3.3882543752749998</c:v>
                </c:pt>
                <c:pt idx="36">
                  <c:v>2.8607526352830002</c:v>
                </c:pt>
                <c:pt idx="37">
                  <c:v>2.983786230292</c:v>
                </c:pt>
                <c:pt idx="38">
                  <c:v>3.1291502632950001</c:v>
                </c:pt>
                <c:pt idx="39">
                  <c:v>3.498071995259</c:v>
                </c:pt>
                <c:pt idx="40">
                  <c:v>3.3083180919770001</c:v>
                </c:pt>
                <c:pt idx="41">
                  <c:v>3.0143677121820001</c:v>
                </c:pt>
                <c:pt idx="42">
                  <c:v>2.6698579749319999</c:v>
                </c:pt>
                <c:pt idx="43">
                  <c:v>2.747723338079</c:v>
                </c:pt>
                <c:pt idx="44">
                  <c:v>2.9731327052949998</c:v>
                </c:pt>
                <c:pt idx="45">
                  <c:v>3.1255021969939998</c:v>
                </c:pt>
                <c:pt idx="46">
                  <c:v>2.95590963728</c:v>
                </c:pt>
              </c:numCache>
            </c:numRef>
          </c:yVal>
          <c:smooth val="0"/>
          <c:extLst>
            <c:ext xmlns:c16="http://schemas.microsoft.com/office/drawing/2014/chart" uri="{C3380CC4-5D6E-409C-BE32-E72D297353CC}">
              <c16:uniqueId val="{00000000-1B2D-49CC-96DA-5233266E4EFB}"/>
            </c:ext>
          </c:extLst>
        </c:ser>
        <c:dLbls>
          <c:showLegendKey val="0"/>
          <c:showVal val="0"/>
          <c:showCatName val="0"/>
          <c:showSerName val="0"/>
          <c:showPercent val="0"/>
          <c:showBubbleSize val="0"/>
        </c:dLbls>
        <c:axId val="306812720"/>
        <c:axId val="306815464"/>
      </c:scatterChart>
      <c:valAx>
        <c:axId val="306812720"/>
        <c:scaling>
          <c:orientation val="minMax"/>
          <c:max val="5"/>
          <c:min val="2.5"/>
        </c:scaling>
        <c:delete val="0"/>
        <c:axPos val="b"/>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06815464"/>
        <c:crosses val="autoZero"/>
        <c:crossBetween val="midCat"/>
        <c:majorUnit val="0.25"/>
      </c:valAx>
      <c:valAx>
        <c:axId val="306815464"/>
        <c:scaling>
          <c:orientation val="minMax"/>
          <c:max val="5"/>
          <c:min val="2.5"/>
        </c:scaling>
        <c:delete val="0"/>
        <c:axPos val="l"/>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06812720"/>
        <c:crosses val="autoZero"/>
        <c:crossBetween val="midCat"/>
        <c:majorUnit val="0.2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353461286089238"/>
          <c:y val="2.670715499402769E-2"/>
          <c:w val="0.42443930446194228"/>
          <c:h val="0.91733743620488462"/>
        </c:manualLayout>
      </c:layout>
      <c:barChart>
        <c:barDir val="bar"/>
        <c:grouping val="clustered"/>
        <c:varyColors val="0"/>
        <c:ser>
          <c:idx val="0"/>
          <c:order val="0"/>
          <c:tx>
            <c:strRef>
              <c:f>Sheet1!$B$1</c:f>
              <c:strCache>
                <c:ptCount val="1"/>
                <c:pt idx="0">
                  <c:v>IMP T2B</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Water management</c:v>
                </c:pt>
                <c:pt idx="1">
                  <c:v>Youth services</c:v>
                </c:pt>
                <c:pt idx="2">
                  <c:v>Enhancing heritage buildings</c:v>
                </c:pt>
                <c:pt idx="3">
                  <c:v>Litter collection</c:v>
                </c:pt>
                <c:pt idx="4">
                  <c:v>Protecting native vegetation</c:v>
                </c:pt>
                <c:pt idx="5">
                  <c:v>Council customer service</c:v>
                </c:pt>
                <c:pt idx="6">
                  <c:v>Wastewater services</c:v>
                </c:pt>
                <c:pt idx="7">
                  <c:v>Environmental education programs</c:v>
                </c:pt>
                <c:pt idx="8">
                  <c:v>Tourism/Visitor Information Centre</c:v>
                </c:pt>
                <c:pt idx="9">
                  <c:v>Sustainability strategy</c:v>
                </c:pt>
                <c:pt idx="10">
                  <c:v>Graffiti removal</c:v>
                </c:pt>
                <c:pt idx="11">
                  <c:v>Growing airport capacity</c:v>
                </c:pt>
              </c:strCache>
            </c:strRef>
          </c:cat>
          <c:val>
            <c:numRef>
              <c:f>Sheet1!$B$2:$B$13</c:f>
              <c:numCache>
                <c:formatCode>0%</c:formatCode>
                <c:ptCount val="12"/>
                <c:pt idx="0">
                  <c:v>0.94729472455809993</c:v>
                </c:pt>
                <c:pt idx="1">
                  <c:v>0.81265355256880001</c:v>
                </c:pt>
                <c:pt idx="2">
                  <c:v>0.67496292902529997</c:v>
                </c:pt>
                <c:pt idx="3">
                  <c:v>0.84468622361349999</c:v>
                </c:pt>
                <c:pt idx="4">
                  <c:v>0.74272384613559994</c:v>
                </c:pt>
                <c:pt idx="5">
                  <c:v>0.78087519176609999</c:v>
                </c:pt>
                <c:pt idx="6">
                  <c:v>0.74739009129349998</c:v>
                </c:pt>
                <c:pt idx="7">
                  <c:v>0.68557875992100004</c:v>
                </c:pt>
                <c:pt idx="8">
                  <c:v>0.67908494336969993</c:v>
                </c:pt>
                <c:pt idx="9">
                  <c:v>0.73648070077249994</c:v>
                </c:pt>
                <c:pt idx="10">
                  <c:v>0.61439547702789998</c:v>
                </c:pt>
                <c:pt idx="11">
                  <c:v>0.63780516427440004</c:v>
                </c:pt>
              </c:numCache>
            </c:numRef>
          </c:val>
          <c:extLst>
            <c:ext xmlns:c16="http://schemas.microsoft.com/office/drawing/2014/chart" uri="{C3380CC4-5D6E-409C-BE32-E72D297353CC}">
              <c16:uniqueId val="{00000000-92BB-4575-AF05-20C0174ABFE7}"/>
            </c:ext>
          </c:extLst>
        </c:ser>
        <c:dLbls>
          <c:showLegendKey val="0"/>
          <c:showVal val="0"/>
          <c:showCatName val="0"/>
          <c:showSerName val="0"/>
          <c:showPercent val="0"/>
          <c:showBubbleSize val="0"/>
        </c:dLbls>
        <c:gapWidth val="100"/>
        <c:axId val="479933336"/>
        <c:axId val="479935296"/>
      </c:barChart>
      <c:catAx>
        <c:axId val="47993333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79935296"/>
        <c:crosses val="autoZero"/>
        <c:auto val="1"/>
        <c:lblAlgn val="ctr"/>
        <c:lblOffset val="100"/>
        <c:noMultiLvlLbl val="0"/>
      </c:catAx>
      <c:valAx>
        <c:axId val="479935296"/>
        <c:scaling>
          <c:orientation val="minMax"/>
          <c:max val="1"/>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79933336"/>
        <c:crosses val="max"/>
        <c:crossBetween val="between"/>
        <c:majorUnit val="0.2"/>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353461286089238"/>
          <c:y val="2.670715499402769E-2"/>
          <c:w val="0.42443930446194228"/>
          <c:h val="0.91733743620488462"/>
        </c:manualLayout>
      </c:layout>
      <c:barChart>
        <c:barDir val="bar"/>
        <c:grouping val="clustered"/>
        <c:varyColors val="0"/>
        <c:ser>
          <c:idx val="0"/>
          <c:order val="0"/>
          <c:tx>
            <c:strRef>
              <c:f>Sheet1!$B$1</c:f>
              <c:strCache>
                <c:ptCount val="1"/>
                <c:pt idx="0">
                  <c:v>IMP VAR</c:v>
                </c:pt>
              </c:strCache>
            </c:strRef>
          </c:tx>
          <c:spPr>
            <a:solidFill>
              <a:srgbClr val="FFC9C9"/>
            </a:solidFill>
            <a:ln>
              <a:noFill/>
            </a:ln>
            <a:effectLst/>
          </c:spPr>
          <c:invertIfNegative val="0"/>
          <c:dPt>
            <c:idx val="0"/>
            <c:invertIfNegative val="0"/>
            <c:bubble3D val="0"/>
            <c:spPr>
              <a:solidFill>
                <a:srgbClr val="70AD47">
                  <a:lumMod val="40000"/>
                  <a:lumOff val="60000"/>
                </a:srgbClr>
              </a:solidFill>
              <a:ln>
                <a:noFill/>
              </a:ln>
              <a:effectLst/>
            </c:spPr>
            <c:extLst>
              <c:ext xmlns:c16="http://schemas.microsoft.com/office/drawing/2014/chart" uri="{C3380CC4-5D6E-409C-BE32-E72D297353CC}">
                <c16:uniqueId val="{00000009-74DF-460E-B3CD-1CA98F6658F9}"/>
              </c:ext>
            </c:extLst>
          </c:dPt>
          <c:dPt>
            <c:idx val="1"/>
            <c:invertIfNegative val="0"/>
            <c:bubble3D val="0"/>
            <c:spPr>
              <a:solidFill>
                <a:srgbClr val="70AD47">
                  <a:lumMod val="40000"/>
                  <a:lumOff val="60000"/>
                </a:srgbClr>
              </a:solidFill>
              <a:ln>
                <a:noFill/>
              </a:ln>
              <a:effectLst/>
            </c:spPr>
            <c:extLst>
              <c:ext xmlns:c16="http://schemas.microsoft.com/office/drawing/2014/chart" uri="{C3380CC4-5D6E-409C-BE32-E72D297353CC}">
                <c16:uniqueId val="{0000000A-74DF-460E-B3CD-1CA98F6658F9}"/>
              </c:ext>
            </c:extLst>
          </c:dPt>
          <c:dPt>
            <c:idx val="10"/>
            <c:invertIfNegative val="0"/>
            <c:bubble3D val="0"/>
            <c:spPr>
              <a:solidFill>
                <a:srgbClr val="FFC9C9"/>
              </a:solidFill>
              <a:ln>
                <a:noFill/>
              </a:ln>
              <a:effectLst/>
            </c:spPr>
            <c:extLst>
              <c:ext xmlns:c16="http://schemas.microsoft.com/office/drawing/2014/chart" uri="{C3380CC4-5D6E-409C-BE32-E72D297353CC}">
                <c16:uniqueId val="{00000002-709B-4C52-A613-3F4A305F089C}"/>
              </c:ext>
            </c:extLst>
          </c:dPt>
          <c:dPt>
            <c:idx val="11"/>
            <c:invertIfNegative val="0"/>
            <c:bubble3D val="0"/>
            <c:spPr>
              <a:solidFill>
                <a:srgbClr val="FFC9C9"/>
              </a:solidFill>
              <a:ln>
                <a:noFill/>
              </a:ln>
              <a:effectLst/>
            </c:spPr>
            <c:extLst>
              <c:ext xmlns:c16="http://schemas.microsoft.com/office/drawing/2014/chart" uri="{C3380CC4-5D6E-409C-BE32-E72D297353CC}">
                <c16:uniqueId val="{00000003-709B-4C52-A613-3F4A305F089C}"/>
              </c:ext>
            </c:extLst>
          </c:dPt>
          <c:dPt>
            <c:idx val="12"/>
            <c:invertIfNegative val="0"/>
            <c:bubble3D val="0"/>
            <c:spPr>
              <a:solidFill>
                <a:srgbClr val="FFC9C9"/>
              </a:solidFill>
              <a:ln>
                <a:noFill/>
              </a:ln>
              <a:effectLst/>
            </c:spPr>
            <c:extLst>
              <c:ext xmlns:c16="http://schemas.microsoft.com/office/drawing/2014/chart" uri="{C3380CC4-5D6E-409C-BE32-E72D297353CC}">
                <c16:uniqueId val="{00000004-709B-4C52-A613-3F4A305F089C}"/>
              </c:ext>
            </c:extLst>
          </c:dPt>
          <c:dPt>
            <c:idx val="13"/>
            <c:invertIfNegative val="0"/>
            <c:bubble3D val="0"/>
            <c:spPr>
              <a:solidFill>
                <a:srgbClr val="FFC9C9"/>
              </a:solidFill>
              <a:ln>
                <a:noFill/>
              </a:ln>
              <a:effectLst/>
            </c:spPr>
            <c:extLst>
              <c:ext xmlns:c16="http://schemas.microsoft.com/office/drawing/2014/chart" uri="{C3380CC4-5D6E-409C-BE32-E72D297353CC}">
                <c16:uniqueId val="{00000005-709B-4C52-A613-3F4A305F089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Water management</c:v>
                </c:pt>
                <c:pt idx="1">
                  <c:v>Youth services</c:v>
                </c:pt>
                <c:pt idx="2">
                  <c:v>Enhancing heritage buildings</c:v>
                </c:pt>
                <c:pt idx="3">
                  <c:v>Litter collection</c:v>
                </c:pt>
                <c:pt idx="4">
                  <c:v>Protecting native vegetation</c:v>
                </c:pt>
                <c:pt idx="5">
                  <c:v>Council customer service</c:v>
                </c:pt>
                <c:pt idx="6">
                  <c:v>Wastewater services</c:v>
                </c:pt>
                <c:pt idx="7">
                  <c:v>Environmental education programs</c:v>
                </c:pt>
                <c:pt idx="8">
                  <c:v>Tourism/Visitor Information Centre</c:v>
                </c:pt>
                <c:pt idx="9">
                  <c:v>Sustainability strategy</c:v>
                </c:pt>
                <c:pt idx="10">
                  <c:v>Graffiti removal</c:v>
                </c:pt>
                <c:pt idx="11">
                  <c:v>Growing airport capacity</c:v>
                </c:pt>
              </c:strCache>
            </c:strRef>
          </c:cat>
          <c:val>
            <c:numRef>
              <c:f>Sheet1!$B$2:$B$13</c:f>
              <c:numCache>
                <c:formatCode>0%</c:formatCode>
                <c:ptCount val="12"/>
                <c:pt idx="0">
                  <c:v>6.7294724558099928E-2</c:v>
                </c:pt>
                <c:pt idx="1">
                  <c:v>6.2653552568800008E-2</c:v>
                </c:pt>
                <c:pt idx="2">
                  <c:v>-5.5037070974700009E-2</c:v>
                </c:pt>
                <c:pt idx="3">
                  <c:v>-5.5313776386500035E-2</c:v>
                </c:pt>
                <c:pt idx="4">
                  <c:v>-5.7276153864400103E-2</c:v>
                </c:pt>
                <c:pt idx="5">
                  <c:v>-5.9124808233899984E-2</c:v>
                </c:pt>
                <c:pt idx="6">
                  <c:v>-6.2609908706500073E-2</c:v>
                </c:pt>
                <c:pt idx="7">
                  <c:v>-6.4421240078999964E-2</c:v>
                </c:pt>
                <c:pt idx="8">
                  <c:v>-9.0915056630300084E-2</c:v>
                </c:pt>
                <c:pt idx="9">
                  <c:v>-9.3519299227500019E-2</c:v>
                </c:pt>
                <c:pt idx="10">
                  <c:v>-0.12560452297210001</c:v>
                </c:pt>
                <c:pt idx="11">
                  <c:v>-0.14219483572559999</c:v>
                </c:pt>
              </c:numCache>
            </c:numRef>
          </c:val>
          <c:extLst>
            <c:ext xmlns:c16="http://schemas.microsoft.com/office/drawing/2014/chart" uri="{C3380CC4-5D6E-409C-BE32-E72D297353CC}">
              <c16:uniqueId val="{00000000-709B-4C52-A613-3F4A305F089C}"/>
            </c:ext>
          </c:extLst>
        </c:ser>
        <c:dLbls>
          <c:showLegendKey val="0"/>
          <c:showVal val="0"/>
          <c:showCatName val="0"/>
          <c:showSerName val="0"/>
          <c:showPercent val="0"/>
          <c:showBubbleSize val="0"/>
        </c:dLbls>
        <c:gapWidth val="100"/>
        <c:axId val="479933336"/>
        <c:axId val="479935296"/>
      </c:barChart>
      <c:catAx>
        <c:axId val="479933336"/>
        <c:scaling>
          <c:orientation val="maxMin"/>
        </c:scaling>
        <c:delete val="1"/>
        <c:axPos val="l"/>
        <c:numFmt formatCode="General" sourceLinked="1"/>
        <c:majorTickMark val="out"/>
        <c:minorTickMark val="none"/>
        <c:tickLblPos val="nextTo"/>
        <c:crossAx val="479935296"/>
        <c:crosses val="autoZero"/>
        <c:auto val="1"/>
        <c:lblAlgn val="ctr"/>
        <c:lblOffset val="100"/>
        <c:noMultiLvlLbl val="0"/>
      </c:catAx>
      <c:valAx>
        <c:axId val="479935296"/>
        <c:scaling>
          <c:orientation val="minMax"/>
          <c:max val="0.2"/>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79933336"/>
        <c:crosses val="max"/>
        <c:crossBetween val="between"/>
        <c:majorUnit val="0.2"/>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353461286089238"/>
          <c:y val="2.670715499402769E-2"/>
          <c:w val="0.42443930446194228"/>
          <c:h val="0.91733743620488462"/>
        </c:manualLayout>
      </c:layout>
      <c:barChart>
        <c:barDir val="bar"/>
        <c:grouping val="clustered"/>
        <c:varyColors val="0"/>
        <c:ser>
          <c:idx val="0"/>
          <c:order val="0"/>
          <c:tx>
            <c:strRef>
              <c:f>Sheet1!$B$1</c:f>
              <c:strCache>
                <c:ptCount val="1"/>
                <c:pt idx="0">
                  <c:v>SAT T3B</c:v>
                </c:pt>
              </c:strCache>
            </c:strRef>
          </c:tx>
          <c:spPr>
            <a:solidFill>
              <a:srgbClr val="2DB8B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Revitalising Tamworth and the region</c:v>
                </c:pt>
                <c:pt idx="1">
                  <c:v>Traffic flow/congestion</c:v>
                </c:pt>
                <c:pt idx="2">
                  <c:v>Public transport across the region</c:v>
                </c:pt>
                <c:pt idx="3">
                  <c:v>Parks and playgrounds</c:v>
                </c:pt>
                <c:pt idx="4">
                  <c:v>Festival and event programs</c:v>
                </c:pt>
                <c:pt idx="5">
                  <c:v>Provision of Council information to the community</c:v>
                </c:pt>
                <c:pt idx="6">
                  <c:v>Swimming pools</c:v>
                </c:pt>
                <c:pt idx="7">
                  <c:v>Wastewater services</c:v>
                </c:pt>
                <c:pt idx="8">
                  <c:v>Availability of car parking</c:v>
                </c:pt>
                <c:pt idx="9">
                  <c:v>Opportunities for community to get actively-involved in decision making</c:v>
                </c:pt>
                <c:pt idx="10">
                  <c:v>Environmental education programs</c:v>
                </c:pt>
                <c:pt idx="11">
                  <c:v>Council customer service</c:v>
                </c:pt>
                <c:pt idx="12">
                  <c:v>Maintaining local roads</c:v>
                </c:pt>
                <c:pt idx="13">
                  <c:v>Recycling/waste minimisation</c:v>
                </c:pt>
                <c:pt idx="14">
                  <c:v>Water management</c:v>
                </c:pt>
              </c:strCache>
            </c:strRef>
          </c:cat>
          <c:val>
            <c:numRef>
              <c:f>Sheet1!$B$2:$B$16</c:f>
              <c:numCache>
                <c:formatCode>0%</c:formatCode>
                <c:ptCount val="15"/>
                <c:pt idx="0">
                  <c:v>0.82265636432634004</c:v>
                </c:pt>
                <c:pt idx="1">
                  <c:v>0.72485660503951999</c:v>
                </c:pt>
                <c:pt idx="2">
                  <c:v>0.68652622991049994</c:v>
                </c:pt>
                <c:pt idx="3">
                  <c:v>0.91611767214489992</c:v>
                </c:pt>
                <c:pt idx="4">
                  <c:v>0.82447322545590007</c:v>
                </c:pt>
                <c:pt idx="5">
                  <c:v>0.69104866693149003</c:v>
                </c:pt>
                <c:pt idx="6">
                  <c:v>0.77991122449110006</c:v>
                </c:pt>
                <c:pt idx="7">
                  <c:v>0.83788320699829999</c:v>
                </c:pt>
                <c:pt idx="8">
                  <c:v>0.61093012672437996</c:v>
                </c:pt>
                <c:pt idx="9">
                  <c:v>0.58997671085922998</c:v>
                </c:pt>
                <c:pt idx="10">
                  <c:v>0.7482850260689401</c:v>
                </c:pt>
                <c:pt idx="11">
                  <c:v>0.71516470404160004</c:v>
                </c:pt>
                <c:pt idx="12">
                  <c:v>0.42947948009945003</c:v>
                </c:pt>
                <c:pt idx="13">
                  <c:v>0.72001877818459992</c:v>
                </c:pt>
                <c:pt idx="14">
                  <c:v>0.61472862337406997</c:v>
                </c:pt>
              </c:numCache>
            </c:numRef>
          </c:val>
          <c:extLst>
            <c:ext xmlns:c16="http://schemas.microsoft.com/office/drawing/2014/chart" uri="{C3380CC4-5D6E-409C-BE32-E72D297353CC}">
              <c16:uniqueId val="{00000000-92BB-4575-AF05-20C0174ABFE7}"/>
            </c:ext>
          </c:extLst>
        </c:ser>
        <c:dLbls>
          <c:showLegendKey val="0"/>
          <c:showVal val="0"/>
          <c:showCatName val="0"/>
          <c:showSerName val="0"/>
          <c:showPercent val="0"/>
          <c:showBubbleSize val="0"/>
        </c:dLbls>
        <c:gapWidth val="100"/>
        <c:axId val="479933336"/>
        <c:axId val="479935296"/>
      </c:barChart>
      <c:catAx>
        <c:axId val="47993333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79935296"/>
        <c:crosses val="autoZero"/>
        <c:auto val="1"/>
        <c:lblAlgn val="ctr"/>
        <c:lblOffset val="100"/>
        <c:noMultiLvlLbl val="0"/>
      </c:catAx>
      <c:valAx>
        <c:axId val="479935296"/>
        <c:scaling>
          <c:orientation val="minMax"/>
          <c:max val="1"/>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79933336"/>
        <c:crosses val="max"/>
        <c:crossBetween val="between"/>
        <c:majorUnit val="0.2"/>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353461286089238"/>
          <c:y val="2.670715499402769E-2"/>
          <c:w val="0.42443930446194228"/>
          <c:h val="0.91733743620488462"/>
        </c:manualLayout>
      </c:layout>
      <c:barChart>
        <c:barDir val="bar"/>
        <c:grouping val="clustered"/>
        <c:varyColors val="0"/>
        <c:ser>
          <c:idx val="0"/>
          <c:order val="0"/>
          <c:tx>
            <c:strRef>
              <c:f>Sheet1!$B$1</c:f>
              <c:strCache>
                <c:ptCount val="1"/>
                <c:pt idx="0">
                  <c:v>SAT VAR</c:v>
                </c:pt>
              </c:strCache>
            </c:strRef>
          </c:tx>
          <c:spPr>
            <a:solidFill>
              <a:srgbClr val="70AD47">
                <a:lumMod val="40000"/>
                <a:lumOff val="60000"/>
              </a:srgbClr>
            </a:solidFill>
            <a:ln>
              <a:noFill/>
            </a:ln>
            <a:effectLst/>
          </c:spPr>
          <c:invertIfNegative val="0"/>
          <c:dPt>
            <c:idx val="4"/>
            <c:invertIfNegative val="0"/>
            <c:bubble3D val="0"/>
            <c:spPr>
              <a:solidFill>
                <a:srgbClr val="FF8F8F"/>
              </a:solidFill>
              <a:ln>
                <a:noFill/>
              </a:ln>
              <a:effectLst/>
            </c:spPr>
            <c:extLst>
              <c:ext xmlns:c16="http://schemas.microsoft.com/office/drawing/2014/chart" uri="{C3380CC4-5D6E-409C-BE32-E72D297353CC}">
                <c16:uniqueId val="{0000000E-8605-4CC3-80A3-7FD24B460647}"/>
              </c:ext>
            </c:extLst>
          </c:dPt>
          <c:dPt>
            <c:idx val="5"/>
            <c:invertIfNegative val="0"/>
            <c:bubble3D val="0"/>
            <c:spPr>
              <a:solidFill>
                <a:srgbClr val="FF8F8F"/>
              </a:solidFill>
              <a:ln>
                <a:noFill/>
              </a:ln>
              <a:effectLst/>
            </c:spPr>
            <c:extLst>
              <c:ext xmlns:c16="http://schemas.microsoft.com/office/drawing/2014/chart" uri="{C3380CC4-5D6E-409C-BE32-E72D297353CC}">
                <c16:uniqueId val="{0000000D-8605-4CC3-80A3-7FD24B460647}"/>
              </c:ext>
            </c:extLst>
          </c:dPt>
          <c:dPt>
            <c:idx val="6"/>
            <c:invertIfNegative val="0"/>
            <c:bubble3D val="0"/>
            <c:spPr>
              <a:solidFill>
                <a:srgbClr val="FF8F8F"/>
              </a:solidFill>
              <a:ln>
                <a:noFill/>
              </a:ln>
              <a:effectLst/>
            </c:spPr>
            <c:extLst>
              <c:ext xmlns:c16="http://schemas.microsoft.com/office/drawing/2014/chart" uri="{C3380CC4-5D6E-409C-BE32-E72D297353CC}">
                <c16:uniqueId val="{0000000C-8605-4CC3-80A3-7FD24B460647}"/>
              </c:ext>
            </c:extLst>
          </c:dPt>
          <c:dPt>
            <c:idx val="7"/>
            <c:invertIfNegative val="0"/>
            <c:bubble3D val="0"/>
            <c:spPr>
              <a:solidFill>
                <a:srgbClr val="FF8F8F"/>
              </a:solidFill>
              <a:ln>
                <a:noFill/>
              </a:ln>
              <a:effectLst/>
            </c:spPr>
            <c:extLst>
              <c:ext xmlns:c16="http://schemas.microsoft.com/office/drawing/2014/chart" uri="{C3380CC4-5D6E-409C-BE32-E72D297353CC}">
                <c16:uniqueId val="{0000000B-8605-4CC3-80A3-7FD24B460647}"/>
              </c:ext>
            </c:extLst>
          </c:dPt>
          <c:dPt>
            <c:idx val="8"/>
            <c:invertIfNegative val="0"/>
            <c:bubble3D val="0"/>
            <c:spPr>
              <a:solidFill>
                <a:srgbClr val="FF8F8F"/>
              </a:solidFill>
              <a:ln>
                <a:noFill/>
              </a:ln>
              <a:effectLst/>
            </c:spPr>
            <c:extLst>
              <c:ext xmlns:c16="http://schemas.microsoft.com/office/drawing/2014/chart" uri="{C3380CC4-5D6E-409C-BE32-E72D297353CC}">
                <c16:uniqueId val="{0000000A-8605-4CC3-80A3-7FD24B460647}"/>
              </c:ext>
            </c:extLst>
          </c:dPt>
          <c:dPt>
            <c:idx val="9"/>
            <c:invertIfNegative val="0"/>
            <c:bubble3D val="0"/>
            <c:spPr>
              <a:solidFill>
                <a:srgbClr val="FF8F8F"/>
              </a:solidFill>
              <a:ln>
                <a:noFill/>
              </a:ln>
              <a:effectLst/>
            </c:spPr>
            <c:extLst>
              <c:ext xmlns:c16="http://schemas.microsoft.com/office/drawing/2014/chart" uri="{C3380CC4-5D6E-409C-BE32-E72D297353CC}">
                <c16:uniqueId val="{00000009-8605-4CC3-80A3-7FD24B460647}"/>
              </c:ext>
            </c:extLst>
          </c:dPt>
          <c:dPt>
            <c:idx val="10"/>
            <c:invertIfNegative val="0"/>
            <c:bubble3D val="0"/>
            <c:spPr>
              <a:solidFill>
                <a:srgbClr val="FF8F8F"/>
              </a:solidFill>
              <a:ln>
                <a:noFill/>
              </a:ln>
              <a:effectLst/>
            </c:spPr>
            <c:extLst>
              <c:ext xmlns:c16="http://schemas.microsoft.com/office/drawing/2014/chart" uri="{C3380CC4-5D6E-409C-BE32-E72D297353CC}">
                <c16:uniqueId val="{00000002-709B-4C52-A613-3F4A305F089C}"/>
              </c:ext>
            </c:extLst>
          </c:dPt>
          <c:dPt>
            <c:idx val="11"/>
            <c:invertIfNegative val="0"/>
            <c:bubble3D val="0"/>
            <c:spPr>
              <a:solidFill>
                <a:srgbClr val="FF8F8F"/>
              </a:solidFill>
              <a:ln>
                <a:noFill/>
              </a:ln>
              <a:effectLst/>
            </c:spPr>
            <c:extLst>
              <c:ext xmlns:c16="http://schemas.microsoft.com/office/drawing/2014/chart" uri="{C3380CC4-5D6E-409C-BE32-E72D297353CC}">
                <c16:uniqueId val="{00000003-709B-4C52-A613-3F4A305F089C}"/>
              </c:ext>
            </c:extLst>
          </c:dPt>
          <c:dPt>
            <c:idx val="12"/>
            <c:invertIfNegative val="0"/>
            <c:bubble3D val="0"/>
            <c:spPr>
              <a:solidFill>
                <a:srgbClr val="FF8F8F"/>
              </a:solidFill>
              <a:ln>
                <a:noFill/>
              </a:ln>
              <a:effectLst/>
            </c:spPr>
            <c:extLst>
              <c:ext xmlns:c16="http://schemas.microsoft.com/office/drawing/2014/chart" uri="{C3380CC4-5D6E-409C-BE32-E72D297353CC}">
                <c16:uniqueId val="{00000004-709B-4C52-A613-3F4A305F089C}"/>
              </c:ext>
            </c:extLst>
          </c:dPt>
          <c:dPt>
            <c:idx val="13"/>
            <c:invertIfNegative val="0"/>
            <c:bubble3D val="0"/>
            <c:spPr>
              <a:solidFill>
                <a:srgbClr val="FF8F8F"/>
              </a:solidFill>
              <a:ln>
                <a:noFill/>
              </a:ln>
              <a:effectLst/>
            </c:spPr>
            <c:extLst>
              <c:ext xmlns:c16="http://schemas.microsoft.com/office/drawing/2014/chart" uri="{C3380CC4-5D6E-409C-BE32-E72D297353CC}">
                <c16:uniqueId val="{00000005-709B-4C52-A613-3F4A305F089C}"/>
              </c:ext>
            </c:extLst>
          </c:dPt>
          <c:dPt>
            <c:idx val="14"/>
            <c:invertIfNegative val="0"/>
            <c:bubble3D val="0"/>
            <c:spPr>
              <a:solidFill>
                <a:srgbClr val="FF9F9F"/>
              </a:solidFill>
              <a:ln>
                <a:noFill/>
              </a:ln>
              <a:effectLst/>
            </c:spPr>
            <c:extLst>
              <c:ext xmlns:c16="http://schemas.microsoft.com/office/drawing/2014/chart" uri="{C3380CC4-5D6E-409C-BE32-E72D297353CC}">
                <c16:uniqueId val="{00000015-1476-4AFC-A896-89FD75E30F1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Revitalising Tamworth and the region</c:v>
                </c:pt>
                <c:pt idx="1">
                  <c:v>Traffic flow/congestion</c:v>
                </c:pt>
                <c:pt idx="2">
                  <c:v>Public transport across the region</c:v>
                </c:pt>
                <c:pt idx="3">
                  <c:v>Parks and playgrounds</c:v>
                </c:pt>
                <c:pt idx="4">
                  <c:v>Festival and event programs</c:v>
                </c:pt>
                <c:pt idx="5">
                  <c:v>Provision of Council information to the community</c:v>
                </c:pt>
                <c:pt idx="6">
                  <c:v>Swimming pools</c:v>
                </c:pt>
                <c:pt idx="7">
                  <c:v>Wastewater services</c:v>
                </c:pt>
                <c:pt idx="8">
                  <c:v>Availability of car parking</c:v>
                </c:pt>
                <c:pt idx="9">
                  <c:v>Council provides inclusive opportunities for community to get actively-involved in decision making</c:v>
                </c:pt>
                <c:pt idx="10">
                  <c:v>Environmental education programs</c:v>
                </c:pt>
                <c:pt idx="11">
                  <c:v>Council customer service</c:v>
                </c:pt>
                <c:pt idx="12">
                  <c:v>Maintaining local roads</c:v>
                </c:pt>
                <c:pt idx="13">
                  <c:v>Recycling/waste minimisation</c:v>
                </c:pt>
                <c:pt idx="14">
                  <c:v>Water management</c:v>
                </c:pt>
              </c:strCache>
            </c:strRef>
          </c:cat>
          <c:val>
            <c:numRef>
              <c:f>Sheet1!$B$2:$B$16</c:f>
              <c:numCache>
                <c:formatCode>0%</c:formatCode>
                <c:ptCount val="15"/>
                <c:pt idx="0">
                  <c:v>7.2656364326340039E-2</c:v>
                </c:pt>
                <c:pt idx="1">
                  <c:v>6.4856605039519954E-2</c:v>
                </c:pt>
                <c:pt idx="2">
                  <c:v>5.6526229910499937E-2</c:v>
                </c:pt>
                <c:pt idx="3">
                  <c:v>5.6117672144899933E-2</c:v>
                </c:pt>
                <c:pt idx="4">
                  <c:v>-5.5526774544099933E-2</c:v>
                </c:pt>
                <c:pt idx="5">
                  <c:v>-6.8951333068509979E-2</c:v>
                </c:pt>
                <c:pt idx="6">
                  <c:v>-7.0088775508899914E-2</c:v>
                </c:pt>
                <c:pt idx="7">
                  <c:v>-7.2116793001700041E-2</c:v>
                </c:pt>
                <c:pt idx="8">
                  <c:v>-9.9069873275620113E-2</c:v>
                </c:pt>
                <c:pt idx="9">
                  <c:v>-0.11002328914076998</c:v>
                </c:pt>
                <c:pt idx="10">
                  <c:v>-0.11171497393105989</c:v>
                </c:pt>
                <c:pt idx="11">
                  <c:v>-0.12483529595839993</c:v>
                </c:pt>
                <c:pt idx="12">
                  <c:v>-0.15052051990054993</c:v>
                </c:pt>
                <c:pt idx="13">
                  <c:v>-0.1699812218154001</c:v>
                </c:pt>
                <c:pt idx="14">
                  <c:v>-0.25527137662593002</c:v>
                </c:pt>
              </c:numCache>
            </c:numRef>
          </c:val>
          <c:extLst>
            <c:ext xmlns:c16="http://schemas.microsoft.com/office/drawing/2014/chart" uri="{C3380CC4-5D6E-409C-BE32-E72D297353CC}">
              <c16:uniqueId val="{00000000-709B-4C52-A613-3F4A305F089C}"/>
            </c:ext>
          </c:extLst>
        </c:ser>
        <c:dLbls>
          <c:showLegendKey val="0"/>
          <c:showVal val="0"/>
          <c:showCatName val="0"/>
          <c:showSerName val="0"/>
          <c:showPercent val="0"/>
          <c:showBubbleSize val="0"/>
        </c:dLbls>
        <c:gapWidth val="100"/>
        <c:axId val="479933336"/>
        <c:axId val="479935296"/>
      </c:barChart>
      <c:catAx>
        <c:axId val="479933336"/>
        <c:scaling>
          <c:orientation val="maxMin"/>
        </c:scaling>
        <c:delete val="1"/>
        <c:axPos val="l"/>
        <c:numFmt formatCode="General" sourceLinked="1"/>
        <c:majorTickMark val="out"/>
        <c:minorTickMark val="none"/>
        <c:tickLblPos val="nextTo"/>
        <c:crossAx val="479935296"/>
        <c:crosses val="autoZero"/>
        <c:auto val="1"/>
        <c:lblAlgn val="ctr"/>
        <c:lblOffset val="100"/>
        <c:noMultiLvlLbl val="0"/>
      </c:catAx>
      <c:valAx>
        <c:axId val="479935296"/>
        <c:scaling>
          <c:orientation val="minMax"/>
          <c:max val="0.2"/>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79933336"/>
        <c:crosses val="max"/>
        <c:crossBetween val="between"/>
        <c:majorUnit val="0.2"/>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 (Importance)</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0"/>
              <c:layout>
                <c:manualLayout>
                  <c:x val="-5.5774990465788231E-2"/>
                  <c:y val="1.7206780623200305E-2"/>
                </c:manualLayout>
              </c:layout>
              <c:tx>
                <c:rich>
                  <a:bodyPr/>
                  <a:lstStyle/>
                  <a:p>
                    <a:fld id="{2260460B-7B36-4869-9646-C3E2CD0B4D3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F08-4061-8556-B796A30759F7}"/>
                </c:ext>
              </c:extLst>
            </c:dLbl>
            <c:dLbl>
              <c:idx val="1"/>
              <c:layout>
                <c:manualLayout>
                  <c:x val="-1.5074381095233749E-2"/>
                  <c:y val="-7.5279665226502031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65DC3174-1021-4D93-9DD4-A193EA85ED77}" type="CELLRANGE">
                      <a:rPr lang="en-US"/>
                      <a:pPr>
                        <a:defRPr sz="900">
                          <a:solidFill>
                            <a:schemeClr val="tx1"/>
                          </a:solidFill>
                          <a:latin typeface="Century Gothic" panose="020B0502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6902077324623616"/>
                      <c:h val="8.1861258814876214E-2"/>
                    </c:manualLayout>
                  </c15:layout>
                  <c15:dlblFieldTable/>
                  <c15:showDataLabelsRange val="1"/>
                </c:ext>
                <c:ext xmlns:c16="http://schemas.microsoft.com/office/drawing/2014/chart" uri="{C3380CC4-5D6E-409C-BE32-E72D297353CC}">
                  <c16:uniqueId val="{0000000E-5F08-4061-8556-B796A30759F7}"/>
                </c:ext>
              </c:extLst>
            </c:dLbl>
            <c:dLbl>
              <c:idx val="2"/>
              <c:layout>
                <c:manualLayout>
                  <c:x val="-8.9692214397686487E-2"/>
                  <c:y val="-3.3338137457450921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5D3A5358-2C9E-417A-9A0D-D75998447BAF}" type="CELLRANGE">
                      <a:rPr lang="en-US"/>
                      <a:pPr>
                        <a:defRPr sz="900">
                          <a:solidFill>
                            <a:schemeClr val="tx1"/>
                          </a:solidFill>
                          <a:latin typeface="Century Gothic" panose="020B0502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4909251989602754"/>
                      <c:h val="7.534419065383903E-2"/>
                    </c:manualLayout>
                  </c15:layout>
                  <c15:dlblFieldTable/>
                  <c15:showDataLabelsRange val="1"/>
                </c:ext>
                <c:ext xmlns:c16="http://schemas.microsoft.com/office/drawing/2014/chart" uri="{C3380CC4-5D6E-409C-BE32-E72D297353CC}">
                  <c16:uniqueId val="{00000019-5F08-4061-8556-B796A30759F7}"/>
                </c:ext>
              </c:extLst>
            </c:dLbl>
            <c:dLbl>
              <c:idx val="3"/>
              <c:layout>
                <c:manualLayout>
                  <c:x val="-0.14169862442659714"/>
                  <c:y val="4.3016951558001162E-3"/>
                </c:manualLayout>
              </c:layout>
              <c:tx>
                <c:rich>
                  <a:bodyPr/>
                  <a:lstStyle/>
                  <a:p>
                    <a:fld id="{A657D18C-3051-4FAB-9508-949AFB975CD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14973323791802015"/>
                      <c:h val="5.3900240302175453E-2"/>
                    </c:manualLayout>
                  </c15:layout>
                  <c15:dlblFieldTable/>
                  <c15:showDataLabelsRange val="1"/>
                </c:ext>
                <c:ext xmlns:c16="http://schemas.microsoft.com/office/drawing/2014/chart" uri="{C3380CC4-5D6E-409C-BE32-E72D297353CC}">
                  <c16:uniqueId val="{0000001A-5F08-4061-8556-B796A30759F7}"/>
                </c:ext>
              </c:extLst>
            </c:dLbl>
            <c:dLbl>
              <c:idx val="4"/>
              <c:tx>
                <c:rich>
                  <a:bodyPr/>
                  <a:lstStyle/>
                  <a:p>
                    <a:fld id="{DE261F5F-4C53-425B-91F2-D887ED24F8A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5F08-4061-8556-B796A30759F7}"/>
                </c:ext>
              </c:extLst>
            </c:dLbl>
            <c:dLbl>
              <c:idx val="5"/>
              <c:layout>
                <c:manualLayout>
                  <c:x val="-3.0148643495020777E-2"/>
                  <c:y val="8.6034749906386543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207D4F84-2FE0-4946-9CDA-93B1B2D24262}" type="CELLRANGE">
                      <a:rPr lang="en-US">
                        <a:solidFill>
                          <a:schemeClr val="tx1"/>
                        </a:solidFill>
                      </a:rPr>
                      <a:pPr>
                        <a:defRPr sz="900">
                          <a:solidFill>
                            <a:schemeClr val="tx1"/>
                          </a:solidFill>
                          <a:latin typeface="Century Gothic" panose="020B0502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6155150616806824"/>
                      <c:h val="6.4589952764338737E-2"/>
                    </c:manualLayout>
                  </c15:layout>
                  <c15:dlblFieldTable/>
                  <c15:showDataLabelsRange val="1"/>
                </c:ext>
                <c:ext xmlns:c16="http://schemas.microsoft.com/office/drawing/2014/chart" uri="{C3380CC4-5D6E-409C-BE32-E72D297353CC}">
                  <c16:uniqueId val="{00000012-5F08-4061-8556-B796A30759F7}"/>
                </c:ext>
              </c:extLst>
            </c:dLbl>
            <c:dLbl>
              <c:idx val="6"/>
              <c:layout>
                <c:manualLayout>
                  <c:x val="-2.8641211320269633E-2"/>
                  <c:y val="1.9357628201100562E-2"/>
                </c:manualLayout>
              </c:layout>
              <c:tx>
                <c:rich>
                  <a:bodyPr/>
                  <a:lstStyle/>
                  <a:p>
                    <a:fld id="{265AB519-0F36-4C35-A1EB-FD69F8468EF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5F08-4061-8556-B796A30759F7}"/>
                </c:ext>
              </c:extLst>
            </c:dLbl>
            <c:dLbl>
              <c:idx val="7"/>
              <c:layout>
                <c:manualLayout>
                  <c:x val="-3.8439520456151351E-2"/>
                  <c:y val="-1.6131356834250436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EA9DE8EF-0CF4-4755-BE57-502A7A0FA043}" type="CELLRANGE">
                      <a:rPr lang="en-US"/>
                      <a:pPr>
                        <a:defRPr sz="900">
                          <a:solidFill>
                            <a:schemeClr val="tx1"/>
                          </a:solidFill>
                          <a:latin typeface="Century Gothic" panose="020B0502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4897952183064461"/>
                      <c:h val="9.4766344282276566E-2"/>
                    </c:manualLayout>
                  </c15:layout>
                  <c15:dlblFieldTable/>
                  <c15:showDataLabelsRange val="1"/>
                </c:ext>
                <c:ext xmlns:c16="http://schemas.microsoft.com/office/drawing/2014/chart" uri="{C3380CC4-5D6E-409C-BE32-E72D297353CC}">
                  <c16:uniqueId val="{0000000A-5F08-4061-8556-B796A30759F7}"/>
                </c:ext>
              </c:extLst>
            </c:dLbl>
            <c:dLbl>
              <c:idx val="8"/>
              <c:layout>
                <c:manualLayout>
                  <c:x val="-0.12486351507307544"/>
                  <c:y val="1.7206865302238965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4E919E81-61DD-4710-ABF2-77724A8C5C92}" type="CELLRANGE">
                      <a:rPr lang="en-US">
                        <a:solidFill>
                          <a:schemeClr val="tx1"/>
                        </a:solidFill>
                      </a:rPr>
                      <a:pPr>
                        <a:defRPr sz="900">
                          <a:solidFill>
                            <a:schemeClr val="tx1"/>
                          </a:solidFill>
                          <a:latin typeface="Century Gothic" panose="020B0502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3263441102072976"/>
                      <c:h val="3.8779781829538042E-2"/>
                    </c:manualLayout>
                  </c15:layout>
                  <c15:dlblFieldTable/>
                  <c15:showDataLabelsRange val="1"/>
                </c:ext>
                <c:ext xmlns:c16="http://schemas.microsoft.com/office/drawing/2014/chart" uri="{C3380CC4-5D6E-409C-BE32-E72D297353CC}">
                  <c16:uniqueId val="{0000000C-5F08-4061-8556-B796A30759F7}"/>
                </c:ext>
              </c:extLst>
            </c:dLbl>
            <c:dLbl>
              <c:idx val="9"/>
              <c:layout>
                <c:manualLayout>
                  <c:x val="-3.0148643495020777E-2"/>
                  <c:y val="-1.2905085467400348E-2"/>
                </c:manualLayout>
              </c:layout>
              <c:tx>
                <c:rich>
                  <a:bodyPr/>
                  <a:lstStyle/>
                  <a:p>
                    <a:fld id="{19B64CB1-5393-4095-8915-6C9651F7EF6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F08-4061-8556-B796A30759F7}"/>
                </c:ext>
              </c:extLst>
            </c:dLbl>
            <c:dLbl>
              <c:idx val="10"/>
              <c:layout>
                <c:manualLayout>
                  <c:x val="-1.9596618271763434E-2"/>
                  <c:y val="6.4525427337001938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9466C421-56A1-4649-9BED-75D4E51A5170}" type="CELLRANGE">
                      <a:rPr lang="en-US"/>
                      <a:pPr>
                        <a:defRPr sz="900">
                          <a:solidFill>
                            <a:schemeClr val="tx1"/>
                          </a:solidFill>
                          <a:latin typeface="Century Gothic" panose="020B0502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1766267774791532"/>
                      <c:h val="6.8891647920138868E-2"/>
                    </c:manualLayout>
                  </c15:layout>
                  <c15:dlblFieldTable/>
                  <c15:showDataLabelsRange val="1"/>
                </c:ext>
                <c:ext xmlns:c16="http://schemas.microsoft.com/office/drawing/2014/chart" uri="{C3380CC4-5D6E-409C-BE32-E72D297353CC}">
                  <c16:uniqueId val="{00000010-5F08-4061-8556-B796A30759F7}"/>
                </c:ext>
              </c:extLst>
            </c:dLbl>
            <c:dLbl>
              <c:idx val="11"/>
              <c:layout>
                <c:manualLayout>
                  <c:x val="-3.6616951870064682E-2"/>
                  <c:y val="-6.452458054661674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2EFB71F9-54B1-49F0-88D6-3D61B96F29D7}" type="CELLRANGE">
                      <a:rPr lang="en-US"/>
                      <a:pPr>
                        <a:defRPr sz="900">
                          <a:solidFill>
                            <a:schemeClr val="tx1"/>
                          </a:solidFill>
                          <a:latin typeface="Century Gothic" panose="020B0502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8542163530752745"/>
                      <c:h val="6.028825760853862E-2"/>
                    </c:manualLayout>
                  </c15:layout>
                  <c15:dlblFieldTable/>
                  <c15:showDataLabelsRange val="1"/>
                </c:ext>
                <c:ext xmlns:c16="http://schemas.microsoft.com/office/drawing/2014/chart" uri="{C3380CC4-5D6E-409C-BE32-E72D297353CC}">
                  <c16:uniqueId val="{0000000F-5F08-4061-8556-B796A30759F7}"/>
                </c:ext>
              </c:extLst>
            </c:dLbl>
            <c:dLbl>
              <c:idx val="12"/>
              <c:layout>
                <c:manualLayout>
                  <c:x val="-0.11757970963058061"/>
                  <c:y val="-6.4525427337001739E-3"/>
                </c:manualLayout>
              </c:layout>
              <c:tx>
                <c:rich>
                  <a:bodyPr rot="0" spcFirstLastPara="1" vertOverflow="ellipsis" vert="horz" wrap="square" lIns="38100" tIns="19050" rIns="38100" bIns="19050" anchor="ctr" anchorCtr="0">
                    <a:spAutoFit/>
                  </a:bodyPr>
                  <a:lstStyle/>
                  <a:p>
                    <a:pPr algn="ctr">
                      <a:defRPr sz="900" b="0" i="0" u="none" strike="noStrike" kern="1200" baseline="0">
                        <a:solidFill>
                          <a:schemeClr val="tx1"/>
                        </a:solidFill>
                        <a:latin typeface="Century Gothic" panose="020B0502020202020204" pitchFamily="34" charset="0"/>
                        <a:ea typeface="+mn-ea"/>
                        <a:cs typeface="+mn-cs"/>
                      </a:defRPr>
                    </a:pPr>
                    <a:fld id="{C34EC651-034F-41D7-B50F-2BAADFE62799}" type="CELLRANGE">
                      <a:rPr lang="en-US"/>
                      <a:pPr algn="ctr">
                        <a:defRPr sz="900">
                          <a:solidFill>
                            <a:schemeClr val="tx1"/>
                          </a:solidFill>
                          <a:latin typeface="Century Gothic" panose="020B0502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ct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5F08-4061-8556-B796A30759F7}"/>
                </c:ext>
              </c:extLst>
            </c:dLbl>
            <c:dLbl>
              <c:idx val="13"/>
              <c:layout>
                <c:manualLayout>
                  <c:x val="-9.0445930485061991E-3"/>
                  <c:y val="-6.4525427337001739E-3"/>
                </c:manualLayout>
              </c:layout>
              <c:tx>
                <c:rich>
                  <a:bodyPr/>
                  <a:lstStyle/>
                  <a:p>
                    <a:fld id="{008E513C-2D10-4B32-ABC1-281C9A58AE0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5F08-4061-8556-B796A30759F7}"/>
                </c:ext>
              </c:extLst>
            </c:dLbl>
            <c:dLbl>
              <c:idx val="14"/>
              <c:layout>
                <c:manualLayout>
                  <c:x val="-7.6878922216855869E-2"/>
                  <c:y val="2.3659408035939061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70D18B59-904E-45F7-B1FE-3EABC4796772}" type="CELLRANGE">
                      <a:rPr lang="en-US">
                        <a:solidFill>
                          <a:schemeClr val="tx1"/>
                        </a:solidFill>
                      </a:rPr>
                      <a:pPr>
                        <a:defRPr sz="900">
                          <a:solidFill>
                            <a:schemeClr val="tx1"/>
                          </a:solidFill>
                          <a:latin typeface="Century Gothic" panose="020B0502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4773583093875162"/>
                      <c:h val="7.1042495498038913E-2"/>
                    </c:manualLayout>
                  </c15:layout>
                  <c15:dlblFieldTable/>
                  <c15:showDataLabelsRange val="1"/>
                </c:ext>
                <c:ext xmlns:c16="http://schemas.microsoft.com/office/drawing/2014/chart" uri="{C3380CC4-5D6E-409C-BE32-E72D297353CC}">
                  <c16:uniqueId val="{0000000D-5F08-4061-8556-B796A30759F7}"/>
                </c:ext>
              </c:extLst>
            </c:dLbl>
            <c:dLbl>
              <c:idx val="15"/>
              <c:layout>
                <c:manualLayout>
                  <c:x val="-2.6271338028846191E-2"/>
                  <c:y val="-5.3770342657116455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95AABEC3-0755-4A92-AA7B-B50359CD7D98}" type="CELLRANGE">
                      <a:rPr lang="en-US"/>
                      <a:pPr>
                        <a:defRPr sz="900">
                          <a:solidFill>
                            <a:schemeClr val="tx1"/>
                          </a:solidFill>
                          <a:latin typeface="Century Gothic" panose="020B0502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6534568921282725"/>
                      <c:h val="3.2327239095837866E-2"/>
                    </c:manualLayout>
                  </c15:layout>
                  <c15:dlblFieldTable/>
                  <c15:showDataLabelsRange val="1"/>
                </c:ext>
                <c:ext xmlns:c16="http://schemas.microsoft.com/office/drawing/2014/chart" uri="{C3380CC4-5D6E-409C-BE32-E72D297353CC}">
                  <c16:uniqueId val="{00000015-5F08-4061-8556-B796A30759F7}"/>
                </c:ext>
              </c:extLst>
            </c:dLbl>
            <c:dLbl>
              <c:idx val="16"/>
              <c:layout>
                <c:manualLayout>
                  <c:x val="-1.2059457398008377E-2"/>
                  <c:y val="-1.7206780623200444E-2"/>
                </c:manualLayout>
              </c:layout>
              <c:tx>
                <c:rich>
                  <a:bodyPr/>
                  <a:lstStyle/>
                  <a:p>
                    <a:fld id="{759A4DD2-AA63-4819-A671-29BE24F1A11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5F08-4061-8556-B796A30759F7}"/>
                </c:ext>
              </c:extLst>
            </c:dLbl>
            <c:dLbl>
              <c:idx val="17"/>
              <c:layout>
                <c:manualLayout>
                  <c:x val="-8.2908710263583416E-2"/>
                  <c:y val="2.2583814888912111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22B8ACDA-8FC0-4E09-9C0A-C4A8997F14F8}" type="CELLRANGE">
                      <a:rPr lang="en-US"/>
                      <a:pPr>
                        <a:defRPr sz="900">
                          <a:solidFill>
                            <a:schemeClr val="tx1"/>
                          </a:solidFill>
                          <a:latin typeface="Century Gothic" panose="020B0502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793090571866354"/>
                      <c:h val="2.1637526633674579E-2"/>
                    </c:manualLayout>
                  </c15:layout>
                  <c15:dlblFieldTable/>
                  <c15:showDataLabelsRange val="1"/>
                </c:ext>
                <c:ext xmlns:c16="http://schemas.microsoft.com/office/drawing/2014/chart" uri="{C3380CC4-5D6E-409C-BE32-E72D297353CC}">
                  <c16:uniqueId val="{00000016-5F08-4061-8556-B796A30759F7}"/>
                </c:ext>
              </c:extLst>
            </c:dLbl>
            <c:dLbl>
              <c:idx val="18"/>
              <c:layout>
                <c:manualLayout>
                  <c:x val="-6.4065867426918915E-2"/>
                  <c:y val="3.3338222136489397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33D347FF-9BD3-433E-8095-DC5CA8E2331E}" type="CELLRANGE">
                      <a:rPr lang="en-US"/>
                      <a:pPr>
                        <a:defRPr sz="900">
                          <a:solidFill>
                            <a:schemeClr val="tx1"/>
                          </a:solidFill>
                          <a:latin typeface="Century Gothic" panose="020B0502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9.5134044548537716E-2"/>
                      <c:h val="7.1042495498038913E-2"/>
                    </c:manualLayout>
                  </c15:layout>
                  <c15:dlblFieldTable/>
                  <c15:showDataLabelsRange val="1"/>
                </c:ext>
                <c:ext xmlns:c16="http://schemas.microsoft.com/office/drawing/2014/chart" uri="{C3380CC4-5D6E-409C-BE32-E72D297353CC}">
                  <c16:uniqueId val="{0000001C-5F08-4061-8556-B796A30759F7}"/>
                </c:ext>
              </c:extLst>
            </c:dLbl>
            <c:dLbl>
              <c:idx val="19"/>
              <c:layout>
                <c:manualLayout>
                  <c:x val="-6.3312151339543404E-2"/>
                  <c:y val="1.5056102403377406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F13BDDEB-B579-4FDF-BC26-68E3DE9A7575}" type="CELLRANGE">
                      <a:rPr lang="en-US">
                        <a:solidFill>
                          <a:schemeClr val="tx1"/>
                        </a:solidFill>
                      </a:rPr>
                      <a:pPr>
                        <a:defRPr sz="900">
                          <a:solidFill>
                            <a:schemeClr val="tx1"/>
                          </a:solidFill>
                          <a:latin typeface="Century Gothic" panose="020B0502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7140251608234283"/>
                      <c:h val="4.7383172141138283E-2"/>
                    </c:manualLayout>
                  </c15:layout>
                  <c15:dlblFieldTable/>
                  <c15:showDataLabelsRange val="1"/>
                </c:ext>
                <c:ext xmlns:c16="http://schemas.microsoft.com/office/drawing/2014/chart" uri="{C3380CC4-5D6E-409C-BE32-E72D297353CC}">
                  <c16:uniqueId val="{0000001D-5F08-4061-8556-B796A30759F7}"/>
                </c:ext>
              </c:extLst>
            </c:dLbl>
            <c:dLbl>
              <c:idx val="20"/>
              <c:tx>
                <c:rich>
                  <a:bodyPr/>
                  <a:lstStyle/>
                  <a:p>
                    <a:fld id="{94D588D1-5E28-44BF-ABE4-CFEE53B7441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5F08-4061-8556-B796A30759F7}"/>
                </c:ext>
              </c:extLst>
            </c:dLbl>
            <c:dLbl>
              <c:idx val="21"/>
              <c:layout>
                <c:manualLayout>
                  <c:x val="-8.5923633960808932E-2"/>
                  <c:y val="1.5055933045300366E-2"/>
                </c:manualLayout>
              </c:layout>
              <c:tx>
                <c:rich>
                  <a:bodyPr/>
                  <a:lstStyle/>
                  <a:p>
                    <a:fld id="{2D7A802A-EEA9-4D8F-A236-B41BE92DD0F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5F08-4061-8556-B796A30759F7}"/>
                </c:ext>
              </c:extLst>
            </c:dLbl>
            <c:dLbl>
              <c:idx val="22"/>
              <c:layout>
                <c:manualLayout>
                  <c:x val="-8.893843896258756E-2"/>
                  <c:y val="3.2262544310423871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CA8E7F57-70FD-47E4-BE88-B629678371B7}" type="CELLRANGE">
                      <a:rPr lang="en-US">
                        <a:solidFill>
                          <a:schemeClr val="tx1"/>
                        </a:solidFill>
                      </a:rPr>
                      <a:pPr>
                        <a:defRPr sz="900">
                          <a:solidFill>
                            <a:schemeClr val="tx1"/>
                          </a:solidFill>
                          <a:latin typeface="Century Gothic" panose="020B0502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4322113092309566"/>
                      <c:h val="6.2503630613775688E-2"/>
                    </c:manualLayout>
                  </c15:layout>
                  <c15:dlblFieldTable/>
                  <c15:showDataLabelsRange val="1"/>
                </c:ext>
                <c:ext xmlns:c16="http://schemas.microsoft.com/office/drawing/2014/chart" uri="{C3380CC4-5D6E-409C-BE32-E72D297353CC}">
                  <c16:uniqueId val="{00000020-5F08-4061-8556-B796A30759F7}"/>
                </c:ext>
              </c:extLst>
            </c:dLbl>
            <c:dLbl>
              <c:idx val="23"/>
              <c:layout>
                <c:manualLayout>
                  <c:x val="-8.0647621349180285E-2"/>
                  <c:y val="4.5167799135901222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56F97FEC-AC1F-44CC-BF9C-B86AD51F5455}" type="CELLRANGE">
                      <a:rPr lang="en-US">
                        <a:solidFill>
                          <a:schemeClr val="tx1"/>
                        </a:solidFill>
                      </a:rPr>
                      <a:pPr>
                        <a:defRPr sz="900">
                          <a:solidFill>
                            <a:schemeClr val="tx1"/>
                          </a:solidFill>
                          <a:latin typeface="Century Gothic" panose="020B0502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2108443008915333"/>
                      <c:h val="9.2615496704376507E-2"/>
                    </c:manualLayout>
                  </c15:layout>
                  <c15:dlblFieldTable/>
                  <c15:showDataLabelsRange val="1"/>
                </c:ext>
                <c:ext xmlns:c16="http://schemas.microsoft.com/office/drawing/2014/chart" uri="{C3380CC4-5D6E-409C-BE32-E72D297353CC}">
                  <c16:uniqueId val="{00000021-5F08-4061-8556-B796A30759F7}"/>
                </c:ext>
              </c:extLst>
            </c:dLbl>
            <c:dLbl>
              <c:idx val="24"/>
              <c:layout>
                <c:manualLayout>
                  <c:x val="-0.12737807811418572"/>
                  <c:y val="1.7206780623200305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A4A2C1D0-28CF-4F0D-8433-BC66BCF59690}" type="CELLRANGE">
                      <a:rPr lang="en-US">
                        <a:solidFill>
                          <a:schemeClr val="tx1"/>
                        </a:solidFill>
                      </a:rPr>
                      <a:pPr>
                        <a:defRPr sz="900">
                          <a:solidFill>
                            <a:schemeClr val="tx1"/>
                          </a:solidFill>
                          <a:latin typeface="Century Gothic" panose="020B0502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4734389857331631"/>
                      <c:h val="5.3900240302175453E-2"/>
                    </c:manualLayout>
                  </c15:layout>
                  <c15:dlblFieldTable/>
                  <c15:showDataLabelsRange val="1"/>
                </c:ext>
                <c:ext xmlns:c16="http://schemas.microsoft.com/office/drawing/2014/chart" uri="{C3380CC4-5D6E-409C-BE32-E72D297353CC}">
                  <c16:uniqueId val="{00000006-5F08-4061-8556-B796A30759F7}"/>
                </c:ext>
              </c:extLst>
            </c:dLbl>
            <c:dLbl>
              <c:idx val="25"/>
              <c:layout>
                <c:manualLayout>
                  <c:x val="-1.7335470009636995E-2"/>
                  <c:y val="3.2263560458885084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F7E714F4-41C8-4492-86F9-B74AC3313FC8}" type="CELLRANGE">
                      <a:rPr lang="en-US">
                        <a:solidFill>
                          <a:schemeClr val="tx1"/>
                        </a:solidFill>
                      </a:rPr>
                      <a:pPr>
                        <a:defRPr sz="900">
                          <a:solidFill>
                            <a:schemeClr val="tx1"/>
                          </a:solidFill>
                          <a:latin typeface="Century Gothic" panose="020B0502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6666475171345777"/>
                      <c:h val="3.6628934251637983E-2"/>
                    </c:manualLayout>
                  </c15:layout>
                  <c15:dlblFieldTable/>
                  <c15:showDataLabelsRange val="1"/>
                </c:ext>
                <c:ext xmlns:c16="http://schemas.microsoft.com/office/drawing/2014/chart" uri="{C3380CC4-5D6E-409C-BE32-E72D297353CC}">
                  <c16:uniqueId val="{00000017-5F08-4061-8556-B796A30759F7}"/>
                </c:ext>
              </c:extLst>
            </c:dLbl>
            <c:dLbl>
              <c:idx val="26"/>
              <c:layout>
                <c:manualLayout>
                  <c:x val="-2.7887495232894115E-2"/>
                  <c:y val="-1.1829576999411898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FC5CE3AC-A7BE-48E8-9B8E-A27AF57CB7F0}" type="CELLRANGE">
                      <a:rPr lang="en-US"/>
                      <a:pPr>
                        <a:defRPr sz="900">
                          <a:solidFill>
                            <a:schemeClr val="tx1"/>
                          </a:solidFill>
                          <a:latin typeface="Century Gothic" panose="020B0502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470681334416944"/>
                      <c:h val="1.7335831477874465E-2"/>
                    </c:manualLayout>
                  </c15:layout>
                  <c15:dlblFieldTable/>
                  <c15:showDataLabelsRange val="1"/>
                </c:ext>
                <c:ext xmlns:c16="http://schemas.microsoft.com/office/drawing/2014/chart" uri="{C3380CC4-5D6E-409C-BE32-E72D297353CC}">
                  <c16:uniqueId val="{00000018-5F08-4061-8556-B796A30759F7}"/>
                </c:ext>
              </c:extLst>
            </c:dLbl>
            <c:dLbl>
              <c:idx val="27"/>
              <c:layout>
                <c:manualLayout>
                  <c:x val="-1.8089186097012398E-2"/>
                  <c:y val="-1.6131441513288935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3EAB4376-C0AA-4E49-B07A-A9AFB61DA527}" type="CELLRANGE">
                      <a:rPr lang="en-US">
                        <a:solidFill>
                          <a:schemeClr val="tx1"/>
                        </a:solidFill>
                      </a:rPr>
                      <a:pPr>
                        <a:defRPr sz="900">
                          <a:solidFill>
                            <a:schemeClr val="tx1"/>
                          </a:solidFill>
                          <a:latin typeface="Century Gothic" panose="020B0502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7523899031480764"/>
                      <c:h val="2.1637526633674575E-2"/>
                    </c:manualLayout>
                  </c15:layout>
                  <c15:dlblFieldTable/>
                  <c15:showDataLabelsRange val="1"/>
                </c:ext>
                <c:ext xmlns:c16="http://schemas.microsoft.com/office/drawing/2014/chart" uri="{C3380CC4-5D6E-409C-BE32-E72D297353CC}">
                  <c16:uniqueId val="{00000005-5F08-4061-8556-B796A30759F7}"/>
                </c:ext>
              </c:extLst>
            </c:dLbl>
            <c:dLbl>
              <c:idx val="28"/>
              <c:layout>
                <c:manualLayout>
                  <c:x val="-7.5371608737551665E-2"/>
                  <c:y val="-3.2262713668500871E-2"/>
                </c:manualLayout>
              </c:layout>
              <c:tx>
                <c:rich>
                  <a:bodyPr/>
                  <a:lstStyle/>
                  <a:p>
                    <a:fld id="{33AE7A2D-419B-47CD-A027-215CE6AF973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F08-4061-8556-B796A30759F7}"/>
                </c:ext>
              </c:extLst>
            </c:dLbl>
            <c:dLbl>
              <c:idx val="29"/>
              <c:layout>
                <c:manualLayout>
                  <c:x val="-4.5222965242532106E-3"/>
                  <c:y val="-4.3016951558001951E-3"/>
                </c:manualLayout>
              </c:layout>
              <c:tx>
                <c:rich>
                  <a:bodyPr/>
                  <a:lstStyle/>
                  <a:p>
                    <a:fld id="{22CE800D-3D94-459D-92CC-AC14AAD6E26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5F08-4061-8556-B796A30759F7}"/>
                </c:ext>
              </c:extLst>
            </c:dLbl>
            <c:dLbl>
              <c:idx val="30"/>
              <c:layout>
                <c:manualLayout>
                  <c:x val="-5.8789854815290303E-2"/>
                  <c:y val="2.365932335690064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fld id="{008C5BD7-BC66-426B-9DA1-191F299E9395}" type="CELLRANGE">
                      <a:rPr lang="en-US"/>
                      <a:pPr>
                        <a:defRPr sz="900">
                          <a:solidFill>
                            <a:schemeClr val="tx1"/>
                          </a:solidFill>
                          <a:latin typeface="Century Gothic" panose="020B0502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3001602507227664"/>
                      <c:h val="6.8891647920138868E-2"/>
                    </c:manualLayout>
                  </c15:layout>
                  <c15:dlblFieldTable/>
                  <c15:showDataLabelsRange val="1"/>
                </c:ext>
                <c:ext xmlns:c16="http://schemas.microsoft.com/office/drawing/2014/chart" uri="{C3380CC4-5D6E-409C-BE32-E72D297353CC}">
                  <c16:uniqueId val="{00000007-5F08-4061-8556-B796A30759F7}"/>
                </c:ext>
              </c:extLst>
            </c:dLbl>
            <c:dLbl>
              <c:idx val="31"/>
              <c:layout>
                <c:manualLayout>
                  <c:x val="-4.9745261766784211E-2"/>
                  <c:y val="1.9357628201100523E-2"/>
                </c:manualLayout>
              </c:layout>
              <c:tx>
                <c:rich>
                  <a:bodyPr/>
                  <a:lstStyle/>
                  <a:p>
                    <a:fld id="{3AFC945C-C151-4BE9-8280-6092114B193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5F08-4061-8556-B796A30759F7}"/>
                </c:ext>
              </c:extLst>
            </c:dLbl>
            <c:dLbl>
              <c:idx val="32"/>
              <c:layout>
                <c:manualLayout>
                  <c:x val="-0.12436315441696025"/>
                  <c:y val="-1.7206780623200545E-2"/>
                </c:manualLayout>
              </c:layout>
              <c:tx>
                <c:rich>
                  <a:bodyPr/>
                  <a:lstStyle/>
                  <a:p>
                    <a:fld id="{EC5B76B8-BB5F-4B71-8D60-9464F86C47F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16451366973917744"/>
                      <c:h val="5.3900240302175453E-2"/>
                    </c:manualLayout>
                  </c15:layout>
                  <c15:dlblFieldTable/>
                  <c15:showDataLabelsRange val="1"/>
                </c:ext>
                <c:ext xmlns:c16="http://schemas.microsoft.com/office/drawing/2014/chart" uri="{C3380CC4-5D6E-409C-BE32-E72D297353CC}">
                  <c16:uniqueId val="{00000003-5F08-4061-8556-B796A30759F7}"/>
                </c:ext>
              </c:extLst>
            </c:dLbl>
            <c:dLbl>
              <c:idx val="33"/>
              <c:layout>
                <c:manualLayout>
                  <c:x val="-7.3864176562800685E-2"/>
                  <c:y val="-3.4413561246400909E-2"/>
                </c:manualLayout>
              </c:layout>
              <c:tx>
                <c:rich>
                  <a:bodyPr/>
                  <a:lstStyle/>
                  <a:p>
                    <a:fld id="{F1D0A22F-9D87-4989-AC2A-4D6B4CB6654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F08-4061-8556-B796A30759F7}"/>
                </c:ext>
              </c:extLst>
            </c:dLbl>
            <c:dLbl>
              <c:idx val="34"/>
              <c:layout>
                <c:manualLayout>
                  <c:x val="-0.14395977268872368"/>
                  <c:y val="2.1508475778999792E-3"/>
                </c:manualLayout>
              </c:layout>
              <c:tx>
                <c:rich>
                  <a:bodyPr/>
                  <a:lstStyle/>
                  <a:p>
                    <a:fld id="{C7230CA8-6A87-45B7-A7FF-6572484B8E9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1555067031473166"/>
                      <c:h val="5.3900240302175453E-2"/>
                    </c:manualLayout>
                  </c15:layout>
                  <c15:dlblFieldTable/>
                  <c15:showDataLabelsRange val="1"/>
                </c:ext>
                <c:ext xmlns:c16="http://schemas.microsoft.com/office/drawing/2014/chart" uri="{C3380CC4-5D6E-409C-BE32-E72D297353CC}">
                  <c16:uniqueId val="{00000000-25C2-4752-A27D-EC9ACA3CF4B0}"/>
                </c:ext>
              </c:extLst>
            </c:dLbl>
            <c:dLbl>
              <c:idx val="35"/>
              <c:layout>
                <c:manualLayout>
                  <c:x val="-5.1252693941535137E-2"/>
                  <c:y val="3.441356124640093E-2"/>
                </c:manualLayout>
              </c:layout>
              <c:tx>
                <c:rich>
                  <a:bodyPr/>
                  <a:lstStyle/>
                  <a:p>
                    <a:fld id="{459B8D34-126B-4268-B6B2-ACC5272E33B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5C2-4752-A27D-EC9ACA3CF4B0}"/>
                </c:ext>
              </c:extLst>
            </c:dLbl>
            <c:dLbl>
              <c:idx val="36"/>
              <c:tx>
                <c:rich>
                  <a:bodyPr/>
                  <a:lstStyle/>
                  <a:p>
                    <a:fld id="{1C01338E-0DB4-40B3-A99C-60FBD1B04DD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FAF-4E8D-87C5-09766C265AB5}"/>
                </c:ext>
              </c:extLst>
            </c:dLbl>
            <c:dLbl>
              <c:idx val="37"/>
              <c:layout>
                <c:manualLayout>
                  <c:x val="-8.4416201786057868E-2"/>
                  <c:y val="2.7961018512700754E-2"/>
                </c:manualLayout>
              </c:layout>
              <c:tx>
                <c:rich>
                  <a:bodyPr/>
                  <a:lstStyle/>
                  <a:p>
                    <a:fld id="{BBC8AFFE-C0EE-419A-8882-07E534FA15C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7FAF-4E8D-87C5-09766C265AB5}"/>
                </c:ext>
              </c:extLst>
            </c:dLbl>
            <c:dLbl>
              <c:idx val="38"/>
              <c:layout>
                <c:manualLayout>
                  <c:x val="-0.12511687050433576"/>
                  <c:y val="2.1508475779000582E-2"/>
                </c:manualLayout>
              </c:layout>
              <c:tx>
                <c:rich>
                  <a:bodyPr/>
                  <a:lstStyle/>
                  <a:p>
                    <a:fld id="{B2D387FF-02B8-4948-A0A9-E56D2471B73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FAF-4E8D-87C5-09766C265AB5}"/>
                </c:ext>
              </c:extLst>
            </c:dLbl>
            <c:dLbl>
              <c:idx val="39"/>
              <c:tx>
                <c:rich>
                  <a:bodyPr/>
                  <a:lstStyle/>
                  <a:p>
                    <a:fld id="{6D69D0F3-FE01-4714-9ACB-39581115C24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7FAF-4E8D-87C5-09766C265AB5}"/>
                </c:ext>
              </c:extLst>
            </c:dLbl>
            <c:dLbl>
              <c:idx val="40"/>
              <c:layout>
                <c:manualLayout>
                  <c:x val="-0.10401282005782135"/>
                  <c:y val="-1.9357628201100603E-2"/>
                </c:manualLayout>
              </c:layout>
              <c:tx>
                <c:rich>
                  <a:bodyPr/>
                  <a:lstStyle/>
                  <a:p>
                    <a:fld id="{475D56AD-B92C-4E31-8B2C-F5F045A6D74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FAF-4E8D-87C5-09766C265AB5}"/>
                </c:ext>
              </c:extLst>
            </c:dLbl>
            <c:dLbl>
              <c:idx val="41"/>
              <c:layout>
                <c:manualLayout>
                  <c:x val="-6.7834447863797049E-3"/>
                  <c:y val="-1.5055933045300446E-2"/>
                </c:manualLayout>
              </c:layout>
              <c:tx>
                <c:rich>
                  <a:bodyPr/>
                  <a:lstStyle/>
                  <a:p>
                    <a:fld id="{FEAB01FA-3B3D-4CFB-BC0E-19648350C15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15645638541740975"/>
                      <c:h val="5.3900240302175453E-2"/>
                    </c:manualLayout>
                  </c15:layout>
                  <c15:dlblFieldTable/>
                  <c15:showDataLabelsRange val="1"/>
                </c:ext>
                <c:ext xmlns:c16="http://schemas.microsoft.com/office/drawing/2014/chart" uri="{C3380CC4-5D6E-409C-BE32-E72D297353CC}">
                  <c16:uniqueId val="{00000007-7FAF-4E8D-87C5-09766C265AB5}"/>
                </c:ext>
              </c:extLst>
            </c:dLbl>
            <c:dLbl>
              <c:idx val="42"/>
              <c:layout>
                <c:manualLayout>
                  <c:x val="-1.3566889572759328E-2"/>
                  <c:y val="-1.2905085467400388E-2"/>
                </c:manualLayout>
              </c:layout>
              <c:tx>
                <c:rich>
                  <a:bodyPr/>
                  <a:lstStyle/>
                  <a:p>
                    <a:fld id="{22FCF4A1-B9B1-4491-B379-DA29A24F216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FAF-4E8D-87C5-09766C265AB5}"/>
                </c:ext>
              </c:extLst>
            </c:dLbl>
            <c:dLbl>
              <c:idx val="43"/>
              <c:layout>
                <c:manualLayout>
                  <c:x val="-7.3864176562800657E-2"/>
                  <c:y val="-1.9357628201100562E-2"/>
                </c:manualLayout>
              </c:layout>
              <c:tx>
                <c:rich>
                  <a:bodyPr/>
                  <a:lstStyle/>
                  <a:p>
                    <a:fld id="{E7F4465B-C3E1-42AB-A073-94123E31F1B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FAF-4E8D-87C5-09766C265AB5}"/>
                </c:ext>
              </c:extLst>
            </c:dLbl>
            <c:dLbl>
              <c:idx val="44"/>
              <c:layout>
                <c:manualLayout>
                  <c:x val="-7.8386473087053737E-2"/>
                  <c:y val="-2.5810170934800737E-2"/>
                </c:manualLayout>
              </c:layout>
              <c:tx>
                <c:rich>
                  <a:bodyPr/>
                  <a:lstStyle/>
                  <a:p>
                    <a:fld id="{E84B1AA6-7E63-4EA5-9775-93D6308782B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FAF-4E8D-87C5-09766C265AB5}"/>
                </c:ext>
              </c:extLst>
            </c:dLbl>
            <c:dLbl>
              <c:idx val="45"/>
              <c:layout>
                <c:manualLayout>
                  <c:x val="-6.1804719164792313E-2"/>
                  <c:y val="-8.6033903116002723E-3"/>
                </c:manualLayout>
              </c:layout>
              <c:tx>
                <c:rich>
                  <a:bodyPr/>
                  <a:lstStyle/>
                  <a:p>
                    <a:fld id="{55266848-97A7-490B-9BED-6E36F479303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FAF-4E8D-87C5-09766C265AB5}"/>
                </c:ext>
              </c:extLst>
            </c:dLbl>
            <c:dLbl>
              <c:idx val="46"/>
              <c:tx>
                <c:rich>
                  <a:bodyPr/>
                  <a:lstStyle/>
                  <a:p>
                    <a:fld id="{706194EF-BA0C-4B16-9B55-48EF73A8331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7FAF-4E8D-87C5-09766C265A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Sheet1!$A$2:$A$48</c:f>
              <c:numCache>
                <c:formatCode>0%</c:formatCode>
                <c:ptCount val="47"/>
                <c:pt idx="0">
                  <c:v>0.86322311469129998</c:v>
                </c:pt>
                <c:pt idx="1">
                  <c:v>0.84428795536489998</c:v>
                </c:pt>
                <c:pt idx="2">
                  <c:v>0.8065480874191</c:v>
                </c:pt>
                <c:pt idx="3">
                  <c:v>0.85766008722370002</c:v>
                </c:pt>
                <c:pt idx="4">
                  <c:v>0.91611767214489992</c:v>
                </c:pt>
                <c:pt idx="5">
                  <c:v>0.9348193447041</c:v>
                </c:pt>
                <c:pt idx="6">
                  <c:v>0.90701033339499992</c:v>
                </c:pt>
                <c:pt idx="7">
                  <c:v>0.77991122449110006</c:v>
                </c:pt>
                <c:pt idx="8">
                  <c:v>0.87925986765570008</c:v>
                </c:pt>
                <c:pt idx="9">
                  <c:v>0.89120156245799986</c:v>
                </c:pt>
                <c:pt idx="10">
                  <c:v>0.97503792022429991</c:v>
                </c:pt>
                <c:pt idx="11">
                  <c:v>0.86088587916449988</c:v>
                </c:pt>
                <c:pt idx="12">
                  <c:v>0.83044441726739993</c:v>
                </c:pt>
                <c:pt idx="13">
                  <c:v>0.790132477286</c:v>
                </c:pt>
                <c:pt idx="14">
                  <c:v>0.64258561154433003</c:v>
                </c:pt>
                <c:pt idx="15">
                  <c:v>0.8659438469106</c:v>
                </c:pt>
                <c:pt idx="16">
                  <c:v>0.42947948009945003</c:v>
                </c:pt>
                <c:pt idx="17">
                  <c:v>0.66579323619929998</c:v>
                </c:pt>
                <c:pt idx="18">
                  <c:v>0.73943885382800012</c:v>
                </c:pt>
                <c:pt idx="19">
                  <c:v>0.72485660503951999</c:v>
                </c:pt>
                <c:pt idx="20">
                  <c:v>0.8000599509206</c:v>
                </c:pt>
                <c:pt idx="21">
                  <c:v>0.61093012672437996</c:v>
                </c:pt>
                <c:pt idx="22">
                  <c:v>0.57059046941811997</c:v>
                </c:pt>
                <c:pt idx="23">
                  <c:v>0.68652622991049994</c:v>
                </c:pt>
                <c:pt idx="24">
                  <c:v>0.83897594479049997</c:v>
                </c:pt>
                <c:pt idx="25">
                  <c:v>0.82265636432634004</c:v>
                </c:pt>
                <c:pt idx="26">
                  <c:v>0.84628727912049995</c:v>
                </c:pt>
                <c:pt idx="27">
                  <c:v>0.78701141827315002</c:v>
                </c:pt>
                <c:pt idx="28">
                  <c:v>0.7981359385422</c:v>
                </c:pt>
                <c:pt idx="29">
                  <c:v>0.82447322545590007</c:v>
                </c:pt>
                <c:pt idx="30">
                  <c:v>0.8092839230994</c:v>
                </c:pt>
                <c:pt idx="31">
                  <c:v>0.79353668276598999</c:v>
                </c:pt>
                <c:pt idx="32">
                  <c:v>0.66142520337901001</c:v>
                </c:pt>
                <c:pt idx="33">
                  <c:v>0.72001877818459992</c:v>
                </c:pt>
                <c:pt idx="34">
                  <c:v>0.7482850260689401</c:v>
                </c:pt>
                <c:pt idx="35">
                  <c:v>0.79219673463969997</c:v>
                </c:pt>
                <c:pt idx="36">
                  <c:v>0.61472862337406997</c:v>
                </c:pt>
                <c:pt idx="37">
                  <c:v>0.70613409861313003</c:v>
                </c:pt>
                <c:pt idx="38">
                  <c:v>0.77915514318673995</c:v>
                </c:pt>
                <c:pt idx="39">
                  <c:v>0.83788320699829999</c:v>
                </c:pt>
                <c:pt idx="40">
                  <c:v>0.71516470404160004</c:v>
                </c:pt>
                <c:pt idx="41">
                  <c:v>0.70534978768017997</c:v>
                </c:pt>
                <c:pt idx="42">
                  <c:v>0.57429486800123997</c:v>
                </c:pt>
                <c:pt idx="43">
                  <c:v>0.58997671085922998</c:v>
                </c:pt>
                <c:pt idx="44">
                  <c:v>0.69104866693149003</c:v>
                </c:pt>
                <c:pt idx="45">
                  <c:v>0.76319413986587015</c:v>
                </c:pt>
                <c:pt idx="46">
                  <c:v>0.70469455320344998</c:v>
                </c:pt>
              </c:numCache>
            </c:numRef>
          </c:xVal>
          <c:yVal>
            <c:numRef>
              <c:f>Sheet1!$B$2:$B$48</c:f>
              <c:numCache>
                <c:formatCode>0%</c:formatCode>
                <c:ptCount val="47"/>
                <c:pt idx="0">
                  <c:v>0.67513065979669995</c:v>
                </c:pt>
                <c:pt idx="1">
                  <c:v>0.77802615383780005</c:v>
                </c:pt>
                <c:pt idx="2">
                  <c:v>0.84468622361349999</c:v>
                </c:pt>
                <c:pt idx="3">
                  <c:v>0.61439547702789998</c:v>
                </c:pt>
                <c:pt idx="4">
                  <c:v>0.88552668805269996</c:v>
                </c:pt>
                <c:pt idx="5">
                  <c:v>0.78554678231850006</c:v>
                </c:pt>
                <c:pt idx="6">
                  <c:v>0.66466384153670011</c:v>
                </c:pt>
                <c:pt idx="7">
                  <c:v>0.7482719329884</c:v>
                </c:pt>
                <c:pt idx="8">
                  <c:v>0.56993782176340002</c:v>
                </c:pt>
                <c:pt idx="9">
                  <c:v>0.58424105662009995</c:v>
                </c:pt>
                <c:pt idx="10">
                  <c:v>0.67560340462779989</c:v>
                </c:pt>
                <c:pt idx="11">
                  <c:v>0.63080956405709998</c:v>
                </c:pt>
                <c:pt idx="12">
                  <c:v>0.67496292902529997</c:v>
                </c:pt>
                <c:pt idx="13">
                  <c:v>0.81265355256880001</c:v>
                </c:pt>
                <c:pt idx="14">
                  <c:v>0.74006854182019999</c:v>
                </c:pt>
                <c:pt idx="15">
                  <c:v>0.79470770450419992</c:v>
                </c:pt>
                <c:pt idx="16">
                  <c:v>0.95537606406190001</c:v>
                </c:pt>
                <c:pt idx="17">
                  <c:v>0.82127258955920002</c:v>
                </c:pt>
                <c:pt idx="18">
                  <c:v>0.6548501336443</c:v>
                </c:pt>
                <c:pt idx="19">
                  <c:v>0.82434112849670005</c:v>
                </c:pt>
                <c:pt idx="20">
                  <c:v>0.87774895569620004</c:v>
                </c:pt>
                <c:pt idx="21">
                  <c:v>0.8577311569756001</c:v>
                </c:pt>
                <c:pt idx="22">
                  <c:v>0.89245133861879999</c:v>
                </c:pt>
                <c:pt idx="23">
                  <c:v>0.65795502182560006</c:v>
                </c:pt>
                <c:pt idx="24">
                  <c:v>0.63780516427440004</c:v>
                </c:pt>
                <c:pt idx="25">
                  <c:v>0.76595570326210005</c:v>
                </c:pt>
                <c:pt idx="26">
                  <c:v>0.67908494336969993</c:v>
                </c:pt>
                <c:pt idx="27">
                  <c:v>0.82026995651410006</c:v>
                </c:pt>
                <c:pt idx="28">
                  <c:v>0.92775248340289995</c:v>
                </c:pt>
                <c:pt idx="29">
                  <c:v>0.71293512334230003</c:v>
                </c:pt>
                <c:pt idx="30">
                  <c:v>0.74272384613559994</c:v>
                </c:pt>
                <c:pt idx="31">
                  <c:v>0.71156285171270006</c:v>
                </c:pt>
                <c:pt idx="32">
                  <c:v>0.67083838015210007</c:v>
                </c:pt>
                <c:pt idx="33">
                  <c:v>0.90267020017020005</c:v>
                </c:pt>
                <c:pt idx="34">
                  <c:v>0.68557875992100004</c:v>
                </c:pt>
                <c:pt idx="35">
                  <c:v>0.80636359863180007</c:v>
                </c:pt>
                <c:pt idx="36">
                  <c:v>0.94729472455809993</c:v>
                </c:pt>
                <c:pt idx="37">
                  <c:v>0.76576093981479998</c:v>
                </c:pt>
                <c:pt idx="38">
                  <c:v>0.73648070077249994</c:v>
                </c:pt>
                <c:pt idx="39">
                  <c:v>0.74739009129349998</c:v>
                </c:pt>
                <c:pt idx="40">
                  <c:v>0.78087519176609999</c:v>
                </c:pt>
                <c:pt idx="41">
                  <c:v>0.83176338272979999</c:v>
                </c:pt>
                <c:pt idx="42">
                  <c:v>0.89563450871930006</c:v>
                </c:pt>
                <c:pt idx="43">
                  <c:v>0.8122084888344</c:v>
                </c:pt>
                <c:pt idx="44">
                  <c:v>0.84018022338520004</c:v>
                </c:pt>
                <c:pt idx="45">
                  <c:v>0.89183472289280008</c:v>
                </c:pt>
                <c:pt idx="46">
                  <c:v>0.87297411808940006</c:v>
                </c:pt>
              </c:numCache>
            </c:numRef>
          </c:yVal>
          <c:smooth val="0"/>
          <c:extLst>
            <c:ext xmlns:c15="http://schemas.microsoft.com/office/drawing/2012/chart" uri="{02D57815-91ED-43cb-92C2-25804820EDAC}">
              <c15:datalabelsRange>
                <c15:f>Sheet1!$C$2:$C$48</c15:f>
                <c15:dlblRangeCache>
                  <c:ptCount val="47"/>
                  <c:pt idx="0">
                    <c:v>Promoting pride</c:v>
                  </c:pt>
                  <c:pt idx="1">
                    <c:v>Appearance of the city, towns and villages</c:v>
                  </c:pt>
                  <c:pt idx="2">
                    <c:v>Litter collection</c:v>
                  </c:pt>
                  <c:pt idx="3">
                    <c:v>Graffiti removal</c:v>
                  </c:pt>
                  <c:pt idx="4">
                    <c:v>Parks and playgrounds</c:v>
                  </c:pt>
                  <c:pt idx="5">
                    <c:v>Ovals and sportsgrounds</c:v>
                  </c:pt>
                  <c:pt idx="6">
                    <c:v>Community buildings/halls</c:v>
                  </c:pt>
                  <c:pt idx="7">
                    <c:v>Swimming pools</c:v>
                  </c:pt>
                  <c:pt idx="8">
                    <c:v>Art Gallery/cultural opportunities</c:v>
                  </c:pt>
                  <c:pt idx="9">
                    <c:v>Arts/entertainment opportunities</c:v>
                  </c:pt>
                  <c:pt idx="10">
                    <c:v>Library services</c:v>
                  </c:pt>
                  <c:pt idx="11">
                    <c:v>Pet adoption/animal rehoming</c:v>
                  </c:pt>
                  <c:pt idx="12">
                    <c:v>Enhancing heritage buildings</c:v>
                  </c:pt>
                  <c:pt idx="13">
                    <c:v>Youth services</c:v>
                  </c:pt>
                  <c:pt idx="14">
                    <c:v>Engaging young people in planning</c:v>
                  </c:pt>
                  <c:pt idx="15">
                    <c:v>Support for volunteer programs</c:v>
                  </c:pt>
                  <c:pt idx="16">
                    <c:v>Maintaining local roads</c:v>
                  </c:pt>
                  <c:pt idx="17">
                    <c:v>Maintaining footpaths</c:v>
                  </c:pt>
                  <c:pt idx="18">
                    <c:v>Maintaining cycleways</c:v>
                  </c:pt>
                  <c:pt idx="19">
                    <c:v>Traffic flow/congestion</c:v>
                  </c:pt>
                  <c:pt idx="20">
                    <c:v>Road safety</c:v>
                  </c:pt>
                  <c:pt idx="21">
                    <c:v>Availability of car parking</c:v>
                  </c:pt>
                  <c:pt idx="22">
                    <c:v>Overall condition of local road network</c:v>
                  </c:pt>
                  <c:pt idx="23">
                    <c:v>Public transport across the region</c:v>
                  </c:pt>
                  <c:pt idx="24">
                    <c:v>Growing airport capacity</c:v>
                  </c:pt>
                  <c:pt idx="25">
                    <c:v>Revitalising Tamworth and the region</c:v>
                  </c:pt>
                  <c:pt idx="26">
                    <c:v>Tourism/Visitor Information Centre</c:v>
                  </c:pt>
                  <c:pt idx="27">
                    <c:v>Infrastructure for growth</c:v>
                  </c:pt>
                  <c:pt idx="28">
                    <c:v>Supporting local jobs and businesses</c:v>
                  </c:pt>
                  <c:pt idx="29">
                    <c:v>Festival and event programs</c:v>
                  </c:pt>
                  <c:pt idx="30">
                    <c:v>Protecting native vegetation</c:v>
                  </c:pt>
                  <c:pt idx="31">
                    <c:v>Improving biodiversity</c:v>
                  </c:pt>
                  <c:pt idx="32">
                    <c:v>Address Climate Change</c:v>
                  </c:pt>
                  <c:pt idx="33">
                    <c:v>Recycling/waste minimisation</c:v>
                  </c:pt>
                  <c:pt idx="34">
                    <c:v>Environmental education programs</c:v>
                  </c:pt>
                  <c:pt idx="35">
                    <c:v>Flood protection and preparedness</c:v>
                  </c:pt>
                  <c:pt idx="36">
                    <c:v>Water management</c:v>
                  </c:pt>
                  <c:pt idx="37">
                    <c:v>Exploration of energy efficiencies</c:v>
                  </c:pt>
                  <c:pt idx="38">
                    <c:v>Sustainability strategy</c:v>
                  </c:pt>
                  <c:pt idx="39">
                    <c:v>Wastewater services</c:v>
                  </c:pt>
                  <c:pt idx="40">
                    <c:v>Council customer service</c:v>
                  </c:pt>
                  <c:pt idx="41">
                    <c:v>Advocates on behalf of the community</c:v>
                  </c:pt>
                  <c:pt idx="42">
                    <c:v>Transparent and accountable</c:v>
                  </c:pt>
                  <c:pt idx="43">
                    <c:v>Opportunities to get actively-involved in decision making</c:v>
                  </c:pt>
                  <c:pt idx="44">
                    <c:v>Provision of Council information</c:v>
                  </c:pt>
                  <c:pt idx="45">
                    <c:v>Long term planning for the region</c:v>
                  </c:pt>
                  <c:pt idx="46">
                    <c:v>Financial management</c:v>
                  </c:pt>
                </c15:dlblRangeCache>
              </c15:datalabelsRange>
            </c:ext>
            <c:ext xmlns:c16="http://schemas.microsoft.com/office/drawing/2014/chart" uri="{C3380CC4-5D6E-409C-BE32-E72D297353CC}">
              <c16:uniqueId val="{00000000-B443-41B9-B2B0-8EC65697FBAB}"/>
            </c:ext>
          </c:extLst>
        </c:ser>
        <c:dLbls>
          <c:showLegendKey val="0"/>
          <c:showVal val="0"/>
          <c:showCatName val="0"/>
          <c:showSerName val="0"/>
          <c:showPercent val="0"/>
          <c:showBubbleSize val="0"/>
        </c:dLbls>
        <c:axId val="306849448"/>
        <c:axId val="306847808"/>
      </c:scatterChart>
      <c:valAx>
        <c:axId val="306849448"/>
        <c:scaling>
          <c:orientation val="minMax"/>
          <c:max val="1"/>
          <c:min val="0.5"/>
        </c:scaling>
        <c:delete val="0"/>
        <c:axPos val="b"/>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06847808"/>
        <c:crosses val="autoZero"/>
        <c:crossBetween val="midCat"/>
      </c:valAx>
      <c:valAx>
        <c:axId val="306847808"/>
        <c:scaling>
          <c:orientation val="minMax"/>
          <c:min val="0.55000000000000004"/>
        </c:scaling>
        <c:delete val="0"/>
        <c:axPos val="l"/>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068494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554249704550956"/>
          <c:y val="2.4627072609671122E-2"/>
          <c:w val="0.48463494924081163"/>
          <c:h val="0.92788745374931758"/>
        </c:manualLayout>
      </c:layout>
      <c:barChart>
        <c:barDir val="bar"/>
        <c:grouping val="clustered"/>
        <c:varyColors val="0"/>
        <c:ser>
          <c:idx val="0"/>
          <c:order val="0"/>
          <c:tx>
            <c:strRef>
              <c:f>Sheet1!$B$1</c:f>
              <c:strCache>
                <c:ptCount val="1"/>
                <c:pt idx="0">
                  <c:v>Series 1</c:v>
                </c:pt>
              </c:strCache>
            </c:strRef>
          </c:tx>
          <c:spPr>
            <a:solidFill>
              <a:srgbClr val="1F497D"/>
            </a:solidFill>
            <a:effectLst/>
          </c:spPr>
          <c:invertIfNegative val="0"/>
          <c:dPt>
            <c:idx val="0"/>
            <c:invertIfNegative val="0"/>
            <c:bubble3D val="0"/>
            <c:extLst>
              <c:ext xmlns:c16="http://schemas.microsoft.com/office/drawing/2014/chart" uri="{C3380CC4-5D6E-409C-BE32-E72D297353CC}">
                <c16:uniqueId val="{00000000-D5A4-40BF-8BE2-5A05B8A9A6C3}"/>
              </c:ext>
            </c:extLst>
          </c:dPt>
          <c:dLbls>
            <c:dLbl>
              <c:idx val="4"/>
              <c:layout>
                <c:manualLayout>
                  <c:x val="0"/>
                  <c:y val="1.30379019072855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A4-40BF-8BE2-5A05B8A9A6C3}"/>
                </c:ext>
              </c:extLst>
            </c:dLbl>
            <c:numFmt formatCode="0.0%" sourceLinked="0"/>
            <c:spPr>
              <a:noFill/>
              <a:ln>
                <a:noFill/>
              </a:ln>
              <a:effectLst/>
            </c:spPr>
            <c:txPr>
              <a:bodyPr wrap="square" lIns="38100" tIns="19050" rIns="38100" bIns="19050" anchor="ctr">
                <a:spAutoFit/>
              </a:bodyPr>
              <a:lstStyle/>
              <a:p>
                <a:pPr>
                  <a:defRPr sz="1000">
                    <a:solidFill>
                      <a:schemeClr val="tx1">
                        <a:lumMod val="65000"/>
                        <a:lumOff val="3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Promoting pride in the community</c:v>
                </c:pt>
                <c:pt idx="1">
                  <c:v>Long term planning for the region</c:v>
                </c:pt>
                <c:pt idx="2">
                  <c:v>Maintaining local roads</c:v>
                </c:pt>
                <c:pt idx="3">
                  <c:v>Water management</c:v>
                </c:pt>
                <c:pt idx="4">
                  <c:v>Availability of car parking</c:v>
                </c:pt>
                <c:pt idx="5">
                  <c:v>Opportunities for community to get actively-involved in decision making</c:v>
                </c:pt>
                <c:pt idx="6">
                  <c:v>Provision of Council information to the community</c:v>
                </c:pt>
                <c:pt idx="7">
                  <c:v>Litter collection</c:v>
                </c:pt>
                <c:pt idx="8">
                  <c:v>Appearance of the city, towns and villages</c:v>
                </c:pt>
                <c:pt idx="9">
                  <c:v>Council represents and advocates on behalf of the community</c:v>
                </c:pt>
                <c:pt idx="10">
                  <c:v>Financial management</c:v>
                </c:pt>
                <c:pt idx="11">
                  <c:v>Council customer service</c:v>
                </c:pt>
                <c:pt idx="12">
                  <c:v>Council is transparent and accountable</c:v>
                </c:pt>
              </c:strCache>
            </c:strRef>
          </c:cat>
          <c:val>
            <c:numRef>
              <c:f>Sheet1!$B$2:$B$14</c:f>
              <c:numCache>
                <c:formatCode>0.00%</c:formatCode>
                <c:ptCount val="13"/>
                <c:pt idx="0">
                  <c:v>3.3258080807680002E-2</c:v>
                </c:pt>
                <c:pt idx="1">
                  <c:v>3.4622483964349998E-2</c:v>
                </c:pt>
                <c:pt idx="2">
                  <c:v>3.5950717480989998E-2</c:v>
                </c:pt>
                <c:pt idx="3">
                  <c:v>3.6750517428020005E-2</c:v>
                </c:pt>
                <c:pt idx="4">
                  <c:v>3.7121035822359996E-2</c:v>
                </c:pt>
                <c:pt idx="5">
                  <c:v>3.746442911865E-2</c:v>
                </c:pt>
                <c:pt idx="6">
                  <c:v>4.025277662033E-2</c:v>
                </c:pt>
                <c:pt idx="7">
                  <c:v>4.0798519408780001E-2</c:v>
                </c:pt>
                <c:pt idx="8">
                  <c:v>4.5974870136179999E-2</c:v>
                </c:pt>
                <c:pt idx="9">
                  <c:v>4.9546634774639997E-2</c:v>
                </c:pt>
                <c:pt idx="10">
                  <c:v>5.5658371371959996E-2</c:v>
                </c:pt>
                <c:pt idx="11">
                  <c:v>7.6987412201109995E-2</c:v>
                </c:pt>
                <c:pt idx="12">
                  <c:v>8.0622620109759999E-2</c:v>
                </c:pt>
              </c:numCache>
            </c:numRef>
          </c:val>
          <c:extLst>
            <c:ext xmlns:c16="http://schemas.microsoft.com/office/drawing/2014/chart" uri="{C3380CC4-5D6E-409C-BE32-E72D297353CC}">
              <c16:uniqueId val="{00000002-D5A4-40BF-8BE2-5A05B8A9A6C3}"/>
            </c:ext>
          </c:extLst>
        </c:ser>
        <c:dLbls>
          <c:showLegendKey val="0"/>
          <c:showVal val="0"/>
          <c:showCatName val="0"/>
          <c:showSerName val="0"/>
          <c:showPercent val="0"/>
          <c:showBubbleSize val="0"/>
        </c:dLbls>
        <c:gapWidth val="100"/>
        <c:axId val="331970664"/>
        <c:axId val="332555464"/>
      </c:barChart>
      <c:catAx>
        <c:axId val="331970664"/>
        <c:scaling>
          <c:orientation val="minMax"/>
        </c:scaling>
        <c:delete val="0"/>
        <c:axPos val="l"/>
        <c:numFmt formatCode="General" sourceLinked="1"/>
        <c:majorTickMark val="out"/>
        <c:minorTickMark val="none"/>
        <c:tickLblPos val="nextTo"/>
        <c:spPr>
          <a:ln>
            <a:solidFill>
              <a:sysClr val="window" lastClr="FFFFFF">
                <a:lumMod val="85000"/>
              </a:sysClr>
            </a:solidFill>
          </a:ln>
        </c:spPr>
        <c:txPr>
          <a:bodyPr/>
          <a:lstStyle/>
          <a:p>
            <a:pPr>
              <a:defRPr sz="950">
                <a:solidFill>
                  <a:schemeClr val="tx1">
                    <a:lumMod val="65000"/>
                    <a:lumOff val="35000"/>
                  </a:schemeClr>
                </a:solidFill>
              </a:defRPr>
            </a:pPr>
            <a:endParaRPr lang="en-US"/>
          </a:p>
        </c:txPr>
        <c:crossAx val="332555464"/>
        <c:crosses val="autoZero"/>
        <c:auto val="1"/>
        <c:lblAlgn val="ctr"/>
        <c:lblOffset val="100"/>
        <c:noMultiLvlLbl val="0"/>
      </c:catAx>
      <c:valAx>
        <c:axId val="332555464"/>
        <c:scaling>
          <c:orientation val="minMax"/>
          <c:max val="0.1"/>
          <c:min val="0"/>
        </c:scaling>
        <c:delete val="0"/>
        <c:axPos val="b"/>
        <c:numFmt formatCode="0.00%" sourceLinked="1"/>
        <c:majorTickMark val="out"/>
        <c:minorTickMark val="none"/>
        <c:tickLblPos val="nextTo"/>
        <c:spPr>
          <a:ln>
            <a:solidFill>
              <a:sysClr val="window" lastClr="FFFFFF">
                <a:lumMod val="85000"/>
              </a:sysClr>
            </a:solidFill>
          </a:ln>
        </c:spPr>
        <c:txPr>
          <a:bodyPr/>
          <a:lstStyle/>
          <a:p>
            <a:pPr>
              <a:defRPr sz="900">
                <a:solidFill>
                  <a:schemeClr val="bg1">
                    <a:lumMod val="50000"/>
                  </a:schemeClr>
                </a:solidFill>
              </a:defRPr>
            </a:pPr>
            <a:endParaRPr lang="en-US"/>
          </a:p>
        </c:txPr>
        <c:crossAx val="331970664"/>
        <c:crosses val="autoZero"/>
        <c:crossBetween val="between"/>
        <c:majorUnit val="5.000000000000001E-2"/>
      </c:valAx>
    </c:plotArea>
    <c:plotVisOnly val="1"/>
    <c:dispBlanksAs val="gap"/>
    <c:showDLblsOverMax val="0"/>
  </c:chart>
  <c:spPr>
    <a:ln>
      <a:noFill/>
    </a:ln>
  </c:spPr>
  <c:txPr>
    <a:bodyPr/>
    <a:lstStyle/>
    <a:p>
      <a:pPr>
        <a:defRPr sz="1000">
          <a:latin typeface="Century Gothic"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567188230856632E-2"/>
          <c:y val="2.7086656554573409E-2"/>
          <c:w val="0.9216392566659336"/>
          <c:h val="0.92827134696212488"/>
        </c:manualLayout>
      </c:layout>
      <c:scatterChart>
        <c:scatterStyle val="lineMarker"/>
        <c:varyColors val="0"/>
        <c:ser>
          <c:idx val="0"/>
          <c:order val="0"/>
          <c:tx>
            <c:strRef>
              <c:f>Sheet1!$C$1</c:f>
              <c:strCache>
                <c:ptCount val="1"/>
                <c:pt idx="0">
                  <c:v>Y-Values (satisfaction)</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0"/>
              <c:layout>
                <c:manualLayout>
                  <c:x val="-6.1771951712260832E-2"/>
                  <c:y val="4.2118031222477835E-2"/>
                </c:manualLayout>
              </c:layout>
              <c:tx>
                <c:rich>
                  <a:bodyPr/>
                  <a:lstStyle/>
                  <a:p>
                    <a:fld id="{D3512B2E-E6BF-44E3-967E-14F4B0FA739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C97-4FAF-8E41-3A25369411FB}"/>
                </c:ext>
              </c:extLst>
            </c:dLbl>
            <c:dLbl>
              <c:idx val="1"/>
              <c:layout>
                <c:manualLayout>
                  <c:x val="-6.4713473222368492E-2"/>
                  <c:y val="2.3691392562643836E-2"/>
                </c:manualLayout>
              </c:layout>
              <c:tx>
                <c:rich>
                  <a:bodyPr/>
                  <a:lstStyle/>
                  <a:p>
                    <a:fld id="{C45A8358-AF25-49B0-BD36-D182AD5B249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C97-4FAF-8E41-3A25369411FB}"/>
                </c:ext>
              </c:extLst>
            </c:dLbl>
            <c:dLbl>
              <c:idx val="2"/>
              <c:tx>
                <c:rich>
                  <a:bodyPr/>
                  <a:lstStyle/>
                  <a:p>
                    <a:fld id="{52640DF5-1064-4154-A696-ADF59F17097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C97-4FAF-8E41-3A25369411FB}"/>
                </c:ext>
              </c:extLst>
            </c:dLbl>
            <c:dLbl>
              <c:idx val="3"/>
              <c:layout>
                <c:manualLayout>
                  <c:x val="-8.5304123793122091E-2"/>
                  <c:y val="5.2647539028097365E-2"/>
                </c:manualLayout>
              </c:layout>
              <c:tx>
                <c:rich>
                  <a:bodyPr/>
                  <a:lstStyle/>
                  <a:p>
                    <a:fld id="{0A1859F7-6364-4784-AAF9-770968EE89D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C97-4FAF-8E41-3A25369411FB}"/>
                </c:ext>
              </c:extLst>
            </c:dLbl>
            <c:dLbl>
              <c:idx val="4"/>
              <c:tx>
                <c:rich>
                  <a:bodyPr/>
                  <a:lstStyle/>
                  <a:p>
                    <a:fld id="{96AF4F67-1BA8-4389-B033-F85F9E860A7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C97-4FAF-8E41-3A25369411FB}"/>
                </c:ext>
              </c:extLst>
            </c:dLbl>
            <c:dLbl>
              <c:idx val="5"/>
              <c:tx>
                <c:rich>
                  <a:bodyPr/>
                  <a:lstStyle/>
                  <a:p>
                    <a:fld id="{E53F9500-4682-4569-B5E8-66844FCC985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C97-4FAF-8E41-3A25369411FB}"/>
                </c:ext>
              </c:extLst>
            </c:dLbl>
            <c:dLbl>
              <c:idx val="6"/>
              <c:layout>
                <c:manualLayout>
                  <c:x val="-0.14266379324022144"/>
                  <c:y val="-5.7912292930907154E-2"/>
                </c:manualLayout>
              </c:layout>
              <c:tx>
                <c:rich>
                  <a:bodyPr/>
                  <a:lstStyle/>
                  <a:p>
                    <a:fld id="{125D653D-31FA-4061-9C33-DEB73E9B96E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25313263355231458"/>
                      <c:h val="0.10467657310950253"/>
                    </c:manualLayout>
                  </c15:layout>
                  <c15:dlblFieldTable/>
                  <c15:showDataLabelsRange val="1"/>
                </c:ext>
                <c:ext xmlns:c16="http://schemas.microsoft.com/office/drawing/2014/chart" uri="{C3380CC4-5D6E-409C-BE32-E72D297353CC}">
                  <c16:uniqueId val="{00000006-5C97-4FAF-8E41-3A25369411FB}"/>
                </c:ext>
              </c:extLst>
            </c:dLbl>
            <c:dLbl>
              <c:idx val="7"/>
              <c:layout>
                <c:manualLayout>
                  <c:x val="-0.10736553511892953"/>
                  <c:y val="7.8971412179033973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fld id="{8F5FB059-811F-428C-B7D4-FC90903F2BF9}" type="CELLRANGE">
                      <a:rPr lang="en-US"/>
                      <a:pPr>
                        <a:defRPr sz="1000">
                          <a:latin typeface="Century Gothic" panose="020B0502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3097275074067859"/>
                      <c:h val="0.14287236267438719"/>
                    </c:manualLayout>
                  </c15:layout>
                  <c15:dlblFieldTable/>
                  <c15:showDataLabelsRange val="1"/>
                </c:ext>
                <c:ext xmlns:c16="http://schemas.microsoft.com/office/drawing/2014/chart" uri="{C3380CC4-5D6E-409C-BE32-E72D297353CC}">
                  <c16:uniqueId val="{00000007-5C97-4FAF-8E41-3A25369411FB}"/>
                </c:ext>
              </c:extLst>
            </c:dLbl>
            <c:dLbl>
              <c:idx val="8"/>
              <c:tx>
                <c:rich>
                  <a:bodyPr/>
                  <a:lstStyle/>
                  <a:p>
                    <a:fld id="{7E248CDD-9CC0-4C5E-9B4B-62F264A3D15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C97-4FAF-8E41-3A25369411FB}"/>
                </c:ext>
              </c:extLst>
            </c:dLbl>
            <c:dLbl>
              <c:idx val="9"/>
              <c:layout>
                <c:manualLayout>
                  <c:x val="-2.9415215101076586E-2"/>
                  <c:y val="-2.8956146465453577E-2"/>
                </c:manualLayout>
              </c:layout>
              <c:tx>
                <c:rich>
                  <a:bodyPr/>
                  <a:lstStyle/>
                  <a:p>
                    <a:fld id="{E75E430C-43D1-4E7B-9292-4C80C925DC5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5C97-4FAF-8E41-3A25369411FB}"/>
                </c:ext>
              </c:extLst>
            </c:dLbl>
            <c:dLbl>
              <c:idx val="10"/>
              <c:tx>
                <c:rich>
                  <a:bodyPr/>
                  <a:lstStyle/>
                  <a:p>
                    <a:fld id="{2459373B-A2C1-492F-BCF3-F712E2CBE42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C97-4FAF-8E41-3A25369411FB}"/>
                </c:ext>
              </c:extLst>
            </c:dLbl>
            <c:dLbl>
              <c:idx val="11"/>
              <c:layout>
                <c:manualLayout>
                  <c:x val="-6.6184233977422333E-2"/>
                  <c:y val="-1.5794261708429222E-2"/>
                </c:manualLayout>
              </c:layout>
              <c:tx>
                <c:rich>
                  <a:bodyPr/>
                  <a:lstStyle/>
                  <a:p>
                    <a:fld id="{6D98F9BD-A277-40C6-8B75-95471A61BF3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D2E-4813-AB68-88B2A0170819}"/>
                </c:ext>
              </c:extLst>
            </c:dLbl>
            <c:dLbl>
              <c:idx val="12"/>
              <c:tx>
                <c:rich>
                  <a:bodyPr/>
                  <a:lstStyle/>
                  <a:p>
                    <a:fld id="{08C335C2-757E-4E76-981E-826A3C30698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D2E-4813-AB68-88B2A017081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Sheet1!$B$2:$B$14</c:f>
              <c:numCache>
                <c:formatCode>0.00%</c:formatCode>
                <c:ptCount val="13"/>
                <c:pt idx="0">
                  <c:v>8.0622620109759999E-2</c:v>
                </c:pt>
                <c:pt idx="1">
                  <c:v>7.6987412201109995E-2</c:v>
                </c:pt>
                <c:pt idx="2">
                  <c:v>5.5658371371959996E-2</c:v>
                </c:pt>
                <c:pt idx="3">
                  <c:v>4.9546634774639997E-2</c:v>
                </c:pt>
                <c:pt idx="4">
                  <c:v>4.5974870136179999E-2</c:v>
                </c:pt>
                <c:pt idx="5">
                  <c:v>4.0798519408780001E-2</c:v>
                </c:pt>
                <c:pt idx="6">
                  <c:v>4.025277662033E-2</c:v>
                </c:pt>
                <c:pt idx="7">
                  <c:v>3.746442911865E-2</c:v>
                </c:pt>
                <c:pt idx="8">
                  <c:v>3.7121035822359996E-2</c:v>
                </c:pt>
                <c:pt idx="9">
                  <c:v>3.6750517428020005E-2</c:v>
                </c:pt>
                <c:pt idx="10">
                  <c:v>3.5950717480989998E-2</c:v>
                </c:pt>
                <c:pt idx="11">
                  <c:v>3.4622483964349998E-2</c:v>
                </c:pt>
                <c:pt idx="12">
                  <c:v>3.3258080807680002E-2</c:v>
                </c:pt>
              </c:numCache>
            </c:numRef>
          </c:xVal>
          <c:yVal>
            <c:numRef>
              <c:f>Sheet1!$C$2:$C$14</c:f>
              <c:numCache>
                <c:formatCode>0%</c:formatCode>
                <c:ptCount val="13"/>
                <c:pt idx="0">
                  <c:v>0.57429486800123997</c:v>
                </c:pt>
                <c:pt idx="1">
                  <c:v>0.71516470404160004</c:v>
                </c:pt>
                <c:pt idx="2">
                  <c:v>0.70469455320344998</c:v>
                </c:pt>
                <c:pt idx="3">
                  <c:v>0.70534978768017997</c:v>
                </c:pt>
                <c:pt idx="4">
                  <c:v>0.84428795536489998</c:v>
                </c:pt>
                <c:pt idx="5">
                  <c:v>0.8065480874191</c:v>
                </c:pt>
                <c:pt idx="6">
                  <c:v>0.69104866693149003</c:v>
                </c:pt>
                <c:pt idx="7">
                  <c:v>0.58997671085922998</c:v>
                </c:pt>
                <c:pt idx="8">
                  <c:v>0.61093012672437996</c:v>
                </c:pt>
                <c:pt idx="9">
                  <c:v>0.61472862337406997</c:v>
                </c:pt>
                <c:pt idx="10">
                  <c:v>0.42947948009945003</c:v>
                </c:pt>
                <c:pt idx="11">
                  <c:v>0.76319413986587015</c:v>
                </c:pt>
                <c:pt idx="12">
                  <c:v>0.86322311469129998</c:v>
                </c:pt>
              </c:numCache>
            </c:numRef>
          </c:yVal>
          <c:smooth val="0"/>
          <c:extLst>
            <c:ext xmlns:c15="http://schemas.microsoft.com/office/drawing/2012/chart" uri="{02D57815-91ED-43cb-92C2-25804820EDAC}">
              <c15:datalabelsRange>
                <c15:f>Sheet1!$A$2:$A$14</c15:f>
                <c15:dlblRangeCache>
                  <c:ptCount val="13"/>
                  <c:pt idx="0">
                    <c:v>Council is transparent and accountable</c:v>
                  </c:pt>
                  <c:pt idx="1">
                    <c:v>Council customer service</c:v>
                  </c:pt>
                  <c:pt idx="2">
                    <c:v>Financial management</c:v>
                  </c:pt>
                  <c:pt idx="3">
                    <c:v>Council represents and advocates on behalf of the community</c:v>
                  </c:pt>
                  <c:pt idx="4">
                    <c:v>Appearance of the city, towns and villages</c:v>
                  </c:pt>
                  <c:pt idx="5">
                    <c:v>Litter collection</c:v>
                  </c:pt>
                  <c:pt idx="6">
                    <c:v>Provision of Council information to the community</c:v>
                  </c:pt>
                  <c:pt idx="7">
                    <c:v>Council provides inclusive opportunities for community to get actively-involved in decision making</c:v>
                  </c:pt>
                  <c:pt idx="8">
                    <c:v>Availability of car parking</c:v>
                  </c:pt>
                  <c:pt idx="9">
                    <c:v>Water management</c:v>
                  </c:pt>
                  <c:pt idx="10">
                    <c:v>Maintaining local roads</c:v>
                  </c:pt>
                  <c:pt idx="11">
                    <c:v>Long term planning for the region</c:v>
                  </c:pt>
                  <c:pt idx="12">
                    <c:v>Promoting pride in the community</c:v>
                  </c:pt>
                </c15:dlblRangeCache>
              </c15:datalabelsRange>
            </c:ext>
            <c:ext xmlns:c16="http://schemas.microsoft.com/office/drawing/2014/chart" uri="{C3380CC4-5D6E-409C-BE32-E72D297353CC}">
              <c16:uniqueId val="{0000000D-5C97-4FAF-8E41-3A25369411FB}"/>
            </c:ext>
          </c:extLst>
        </c:ser>
        <c:dLbls>
          <c:showLegendKey val="0"/>
          <c:showVal val="0"/>
          <c:showCatName val="0"/>
          <c:showSerName val="0"/>
          <c:showPercent val="0"/>
          <c:showBubbleSize val="0"/>
        </c:dLbls>
        <c:axId val="579068480"/>
        <c:axId val="579069136"/>
      </c:scatterChart>
      <c:valAx>
        <c:axId val="579068480"/>
        <c:scaling>
          <c:orientation val="minMax"/>
          <c:min val="3.0000000000000006E-2"/>
        </c:scaling>
        <c:delete val="0"/>
        <c:axPos val="b"/>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79069136"/>
        <c:crosses val="autoZero"/>
        <c:crossBetween val="midCat"/>
        <c:majorUnit val="2.0000000000000004E-2"/>
      </c:valAx>
      <c:valAx>
        <c:axId val="579069136"/>
        <c:scaling>
          <c:orientation val="minMax"/>
          <c:max val="0.9"/>
          <c:min val="0.4"/>
        </c:scaling>
        <c:delete val="0"/>
        <c:axPos val="l"/>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79068480"/>
        <c:crosses val="autoZero"/>
        <c:crossBetween val="midCat"/>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037025674820959"/>
          <c:y val="2.4627072609671122E-2"/>
          <c:w val="0.53712467759711857"/>
          <c:h val="0.92788745374931758"/>
        </c:manualLayout>
      </c:layout>
      <c:barChart>
        <c:barDir val="bar"/>
        <c:grouping val="clustered"/>
        <c:varyColors val="0"/>
        <c:ser>
          <c:idx val="0"/>
          <c:order val="0"/>
          <c:tx>
            <c:strRef>
              <c:f>Sheet1!$B$1</c:f>
              <c:strCache>
                <c:ptCount val="1"/>
                <c:pt idx="0">
                  <c:v>Series 1</c:v>
                </c:pt>
              </c:strCache>
            </c:strRef>
          </c:tx>
          <c:spPr>
            <a:solidFill>
              <a:srgbClr val="4BACC6"/>
            </a:solidFill>
            <a:effectLst/>
          </c:spPr>
          <c:invertIfNegative val="0"/>
          <c:dPt>
            <c:idx val="0"/>
            <c:invertIfNegative val="0"/>
            <c:bubble3D val="0"/>
            <c:extLst>
              <c:ext xmlns:c16="http://schemas.microsoft.com/office/drawing/2014/chart" uri="{C3380CC4-5D6E-409C-BE32-E72D297353CC}">
                <c16:uniqueId val="{00000000-D5A4-40BF-8BE2-5A05B8A9A6C3}"/>
              </c:ext>
            </c:extLst>
          </c:dPt>
          <c:dLbls>
            <c:dLbl>
              <c:idx val="4"/>
              <c:layout>
                <c:manualLayout>
                  <c:x val="0"/>
                  <c:y val="1.30379019072855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A4-40BF-8BE2-5A05B8A9A6C3}"/>
                </c:ext>
              </c:extLst>
            </c:dLbl>
            <c:numFmt formatCode="0.0%" sourceLinked="0"/>
            <c:spPr>
              <a:noFill/>
              <a:ln>
                <a:noFill/>
              </a:ln>
              <a:effectLst/>
            </c:spPr>
            <c:txPr>
              <a:bodyPr wrap="square" lIns="38100" tIns="19050" rIns="38100" bIns="19050" anchor="ctr">
                <a:spAutoFit/>
              </a:bodyPr>
              <a:lstStyle/>
              <a:p>
                <a:pPr>
                  <a:defRPr sz="1000">
                    <a:solidFill>
                      <a:schemeClr val="tx1">
                        <a:lumMod val="65000"/>
                        <a:lumOff val="3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Promoting pride in the community</c:v>
                </c:pt>
                <c:pt idx="1">
                  <c:v>Council provides inclusive opportunities for community to get actively-involved in decision making</c:v>
                </c:pt>
                <c:pt idx="2">
                  <c:v>Litter collection</c:v>
                </c:pt>
                <c:pt idx="3">
                  <c:v>Availability of car parking</c:v>
                </c:pt>
                <c:pt idx="4">
                  <c:v>Water management</c:v>
                </c:pt>
                <c:pt idx="5">
                  <c:v>Appearance of the city, towns and villages</c:v>
                </c:pt>
                <c:pt idx="6">
                  <c:v>Council represents and advocates on behalf of the community</c:v>
                </c:pt>
                <c:pt idx="7">
                  <c:v>Financial management</c:v>
                </c:pt>
                <c:pt idx="8">
                  <c:v>Council customer service</c:v>
                </c:pt>
                <c:pt idx="9">
                  <c:v>Council is transparent and accountable</c:v>
                </c:pt>
                <c:pt idx="10">
                  <c:v>Satisfaction with level of communication</c:v>
                </c:pt>
              </c:strCache>
            </c:strRef>
          </c:cat>
          <c:val>
            <c:numRef>
              <c:f>Sheet1!$B$2:$B$12</c:f>
              <c:numCache>
                <c:formatCode>0.00%</c:formatCode>
                <c:ptCount val="11"/>
                <c:pt idx="0">
                  <c:v>2.8383188403860001E-2</c:v>
                </c:pt>
                <c:pt idx="1">
                  <c:v>2.8571702975700001E-2</c:v>
                </c:pt>
                <c:pt idx="2">
                  <c:v>3.160222664897E-2</c:v>
                </c:pt>
                <c:pt idx="3">
                  <c:v>3.1816887471160002E-2</c:v>
                </c:pt>
                <c:pt idx="4">
                  <c:v>3.305674986571E-2</c:v>
                </c:pt>
                <c:pt idx="5">
                  <c:v>3.695092424252E-2</c:v>
                </c:pt>
                <c:pt idx="6">
                  <c:v>3.7600739079590002E-2</c:v>
                </c:pt>
                <c:pt idx="7">
                  <c:v>3.9625199154509995E-2</c:v>
                </c:pt>
                <c:pt idx="8">
                  <c:v>6.0069551462349997E-2</c:v>
                </c:pt>
                <c:pt idx="9">
                  <c:v>6.2675451918629999E-2</c:v>
                </c:pt>
                <c:pt idx="10">
                  <c:v>0.19633544741139999</c:v>
                </c:pt>
              </c:numCache>
            </c:numRef>
          </c:val>
          <c:extLst>
            <c:ext xmlns:c16="http://schemas.microsoft.com/office/drawing/2014/chart" uri="{C3380CC4-5D6E-409C-BE32-E72D297353CC}">
              <c16:uniqueId val="{00000002-D5A4-40BF-8BE2-5A05B8A9A6C3}"/>
            </c:ext>
          </c:extLst>
        </c:ser>
        <c:dLbls>
          <c:showLegendKey val="0"/>
          <c:showVal val="0"/>
          <c:showCatName val="0"/>
          <c:showSerName val="0"/>
          <c:showPercent val="0"/>
          <c:showBubbleSize val="0"/>
        </c:dLbls>
        <c:gapWidth val="100"/>
        <c:axId val="331970664"/>
        <c:axId val="332555464"/>
      </c:barChart>
      <c:catAx>
        <c:axId val="331970664"/>
        <c:scaling>
          <c:orientation val="minMax"/>
        </c:scaling>
        <c:delete val="0"/>
        <c:axPos val="l"/>
        <c:numFmt formatCode="General" sourceLinked="1"/>
        <c:majorTickMark val="out"/>
        <c:minorTickMark val="none"/>
        <c:tickLblPos val="nextTo"/>
        <c:spPr>
          <a:ln>
            <a:solidFill>
              <a:sysClr val="window" lastClr="FFFFFF">
                <a:lumMod val="85000"/>
              </a:sysClr>
            </a:solidFill>
          </a:ln>
        </c:spPr>
        <c:txPr>
          <a:bodyPr/>
          <a:lstStyle/>
          <a:p>
            <a:pPr>
              <a:defRPr sz="1000">
                <a:solidFill>
                  <a:schemeClr val="tx1">
                    <a:lumMod val="65000"/>
                    <a:lumOff val="35000"/>
                  </a:schemeClr>
                </a:solidFill>
              </a:defRPr>
            </a:pPr>
            <a:endParaRPr lang="en-US"/>
          </a:p>
        </c:txPr>
        <c:crossAx val="332555464"/>
        <c:crosses val="autoZero"/>
        <c:auto val="1"/>
        <c:lblAlgn val="ctr"/>
        <c:lblOffset val="100"/>
        <c:noMultiLvlLbl val="0"/>
      </c:catAx>
      <c:valAx>
        <c:axId val="332555464"/>
        <c:scaling>
          <c:orientation val="minMax"/>
          <c:max val="0.2"/>
          <c:min val="0"/>
        </c:scaling>
        <c:delete val="0"/>
        <c:axPos val="b"/>
        <c:numFmt formatCode="0.0%" sourceLinked="0"/>
        <c:majorTickMark val="out"/>
        <c:minorTickMark val="none"/>
        <c:tickLblPos val="nextTo"/>
        <c:spPr>
          <a:ln>
            <a:solidFill>
              <a:sysClr val="window" lastClr="FFFFFF">
                <a:lumMod val="85000"/>
              </a:sysClr>
            </a:solidFill>
          </a:ln>
        </c:spPr>
        <c:txPr>
          <a:bodyPr/>
          <a:lstStyle/>
          <a:p>
            <a:pPr>
              <a:defRPr sz="900">
                <a:solidFill>
                  <a:schemeClr val="bg1">
                    <a:lumMod val="50000"/>
                  </a:schemeClr>
                </a:solidFill>
              </a:defRPr>
            </a:pPr>
            <a:endParaRPr lang="en-US"/>
          </a:p>
        </c:txPr>
        <c:crossAx val="331970664"/>
        <c:crosses val="autoZero"/>
        <c:crossBetween val="between"/>
        <c:majorUnit val="0.1"/>
      </c:valAx>
    </c:plotArea>
    <c:plotVisOnly val="1"/>
    <c:dispBlanksAs val="gap"/>
    <c:showDLblsOverMax val="0"/>
  </c:chart>
  <c:spPr>
    <a:ln>
      <a:noFill/>
    </a:ln>
  </c:spPr>
  <c:txPr>
    <a:bodyPr/>
    <a:lstStyle/>
    <a:p>
      <a:pPr>
        <a:defRPr sz="1000">
          <a:latin typeface="Century Gothic"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2021 (N=600)</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satisfied (5)</c:v>
                </c:pt>
                <c:pt idx="1">
                  <c:v>Satisfied (4)</c:v>
                </c:pt>
                <c:pt idx="2">
                  <c:v>Somewhat satisfied (3)</c:v>
                </c:pt>
                <c:pt idx="3">
                  <c:v>Not very satisfied (2)</c:v>
                </c:pt>
                <c:pt idx="4">
                  <c:v>Not at all satisfied (1)</c:v>
                </c:pt>
              </c:strCache>
            </c:strRef>
          </c:cat>
          <c:val>
            <c:numRef>
              <c:f>Sheet1!$B$2:$B$6</c:f>
              <c:numCache>
                <c:formatCode>0%</c:formatCode>
                <c:ptCount val="5"/>
                <c:pt idx="0">
                  <c:v>0.06</c:v>
                </c:pt>
                <c:pt idx="1">
                  <c:v>0.32</c:v>
                </c:pt>
                <c:pt idx="2">
                  <c:v>0.36</c:v>
                </c:pt>
                <c:pt idx="3">
                  <c:v>0.18</c:v>
                </c:pt>
                <c:pt idx="4">
                  <c:v>0.08</c:v>
                </c:pt>
              </c:numCache>
            </c:numRef>
          </c:val>
          <c:extLst>
            <c:ext xmlns:c16="http://schemas.microsoft.com/office/drawing/2014/chart" uri="{C3380CC4-5D6E-409C-BE32-E72D297353CC}">
              <c16:uniqueId val="{00000000-CAC5-46C9-9972-DE2F7BE5B2DE}"/>
            </c:ext>
          </c:extLst>
        </c:ser>
        <c:ser>
          <c:idx val="1"/>
          <c:order val="1"/>
          <c:tx>
            <c:strRef>
              <c:f>Sheet1!$C$1</c:f>
              <c:strCache>
                <c:ptCount val="1"/>
                <c:pt idx="0">
                  <c:v>2018 (N=600)</c:v>
                </c:pt>
              </c:strCache>
            </c:strRef>
          </c:tx>
          <c:spPr>
            <a:solidFill>
              <a:srgbClr val="1F497D">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satisfied (5)</c:v>
                </c:pt>
                <c:pt idx="1">
                  <c:v>Satisfied (4)</c:v>
                </c:pt>
                <c:pt idx="2">
                  <c:v>Somewhat satisfied (3)</c:v>
                </c:pt>
                <c:pt idx="3">
                  <c:v>Not very satisfied (2)</c:v>
                </c:pt>
                <c:pt idx="4">
                  <c:v>Not at all satisfied (1)</c:v>
                </c:pt>
              </c:strCache>
            </c:strRef>
          </c:cat>
          <c:val>
            <c:numRef>
              <c:f>Sheet1!$C$2:$C$6</c:f>
              <c:numCache>
                <c:formatCode>0%</c:formatCode>
                <c:ptCount val="5"/>
                <c:pt idx="0">
                  <c:v>0.11</c:v>
                </c:pt>
                <c:pt idx="1">
                  <c:v>0.46</c:v>
                </c:pt>
                <c:pt idx="2">
                  <c:v>0.25</c:v>
                </c:pt>
                <c:pt idx="3">
                  <c:v>0.11</c:v>
                </c:pt>
                <c:pt idx="4">
                  <c:v>7.0000000000000007E-2</c:v>
                </c:pt>
              </c:numCache>
            </c:numRef>
          </c:val>
          <c:extLst>
            <c:ext xmlns:c16="http://schemas.microsoft.com/office/drawing/2014/chart" uri="{C3380CC4-5D6E-409C-BE32-E72D297353CC}">
              <c16:uniqueId val="{00000001-CAC5-46C9-9972-DE2F7BE5B2DE}"/>
            </c:ext>
          </c:extLst>
        </c:ser>
        <c:dLbls>
          <c:showLegendKey val="0"/>
          <c:showVal val="0"/>
          <c:showCatName val="0"/>
          <c:showSerName val="0"/>
          <c:showPercent val="0"/>
          <c:showBubbleSize val="0"/>
        </c:dLbls>
        <c:gapWidth val="100"/>
        <c:axId val="342167744"/>
        <c:axId val="342173320"/>
      </c:barChart>
      <c:catAx>
        <c:axId val="342167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73320"/>
        <c:crosses val="autoZero"/>
        <c:auto val="1"/>
        <c:lblAlgn val="ctr"/>
        <c:lblOffset val="100"/>
        <c:noMultiLvlLbl val="0"/>
      </c:catAx>
      <c:valAx>
        <c:axId val="342173320"/>
        <c:scaling>
          <c:orientation val="minMax"/>
          <c:max val="0.5"/>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67744"/>
        <c:crosses val="max"/>
        <c:crossBetween val="between"/>
        <c:majorUnit val="0.1"/>
      </c:valAx>
      <c:spPr>
        <a:noFill/>
        <a:ln>
          <a:noFill/>
        </a:ln>
        <a:effectLst/>
      </c:spPr>
    </c:plotArea>
    <c:legend>
      <c:legendPos val="b"/>
      <c:layout>
        <c:manualLayout>
          <c:xMode val="edge"/>
          <c:yMode val="edge"/>
          <c:x val="0.28771626785736332"/>
          <c:y val="0.90349270620463573"/>
          <c:w val="0.68212262129604651"/>
          <c:h val="7.533493176331099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18-34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Sample text</c:v>
                </c:pt>
              </c:strCache>
            </c:strRef>
          </c:cat>
          <c:val>
            <c:numRef>
              <c:f>Sheet1!$B$2</c:f>
              <c:numCache>
                <c:formatCode>0%</c:formatCode>
                <c:ptCount val="1"/>
                <c:pt idx="0">
                  <c:v>0.26</c:v>
                </c:pt>
              </c:numCache>
            </c:numRef>
          </c:val>
          <c:extLst>
            <c:ext xmlns:c16="http://schemas.microsoft.com/office/drawing/2014/chart" uri="{C3380CC4-5D6E-409C-BE32-E72D297353CC}">
              <c16:uniqueId val="{00000000-F846-44AB-9D49-1595446FEF1B}"/>
            </c:ext>
          </c:extLst>
        </c:ser>
        <c:ser>
          <c:idx val="1"/>
          <c:order val="1"/>
          <c:tx>
            <c:strRef>
              <c:f>Sheet1!$C$1</c:f>
              <c:strCache>
                <c:ptCount val="1"/>
                <c:pt idx="0">
                  <c:v>35-49</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Sample text</c:v>
                </c:pt>
              </c:strCache>
            </c:strRef>
          </c:cat>
          <c:val>
            <c:numRef>
              <c:f>Sheet1!$C$2</c:f>
              <c:numCache>
                <c:formatCode>0%</c:formatCode>
                <c:ptCount val="1"/>
                <c:pt idx="0">
                  <c:v>0.24</c:v>
                </c:pt>
              </c:numCache>
            </c:numRef>
          </c:val>
          <c:extLst>
            <c:ext xmlns:c16="http://schemas.microsoft.com/office/drawing/2014/chart" uri="{C3380CC4-5D6E-409C-BE32-E72D297353CC}">
              <c16:uniqueId val="{00000001-F846-44AB-9D49-1595446FEF1B}"/>
            </c:ext>
          </c:extLst>
        </c:ser>
        <c:ser>
          <c:idx val="2"/>
          <c:order val="2"/>
          <c:tx>
            <c:strRef>
              <c:f>Sheet1!$D$1</c:f>
              <c:strCache>
                <c:ptCount val="1"/>
                <c:pt idx="0">
                  <c:v>50-64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Sample text</c:v>
                </c:pt>
              </c:strCache>
            </c:strRef>
          </c:cat>
          <c:val>
            <c:numRef>
              <c:f>Sheet1!$D$2</c:f>
              <c:numCache>
                <c:formatCode>0%</c:formatCode>
                <c:ptCount val="1"/>
                <c:pt idx="0">
                  <c:v>0.26</c:v>
                </c:pt>
              </c:numCache>
            </c:numRef>
          </c:val>
          <c:extLst>
            <c:ext xmlns:c16="http://schemas.microsoft.com/office/drawing/2014/chart" uri="{C3380CC4-5D6E-409C-BE32-E72D297353CC}">
              <c16:uniqueId val="{00000002-F846-44AB-9D49-1595446FEF1B}"/>
            </c:ext>
          </c:extLst>
        </c:ser>
        <c:ser>
          <c:idx val="3"/>
          <c:order val="3"/>
          <c:tx>
            <c:strRef>
              <c:f>Sheet1!$E$1</c:f>
              <c:strCache>
                <c:ptCount val="1"/>
                <c:pt idx="0">
                  <c:v>65+</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Sample text</c:v>
                </c:pt>
              </c:strCache>
            </c:strRef>
          </c:cat>
          <c:val>
            <c:numRef>
              <c:f>Sheet1!$E$2</c:f>
              <c:numCache>
                <c:formatCode>0%</c:formatCode>
                <c:ptCount val="1"/>
                <c:pt idx="0">
                  <c:v>0.24</c:v>
                </c:pt>
              </c:numCache>
            </c:numRef>
          </c:val>
          <c:extLst>
            <c:ext xmlns:c16="http://schemas.microsoft.com/office/drawing/2014/chart" uri="{C3380CC4-5D6E-409C-BE32-E72D297353CC}">
              <c16:uniqueId val="{00000003-F846-44AB-9D49-1595446FEF1B}"/>
            </c:ext>
          </c:extLst>
        </c:ser>
        <c:dLbls>
          <c:dLblPos val="outEnd"/>
          <c:showLegendKey val="0"/>
          <c:showVal val="1"/>
          <c:showCatName val="0"/>
          <c:showSerName val="0"/>
          <c:showPercent val="0"/>
          <c:showBubbleSize val="0"/>
        </c:dLbls>
        <c:gapWidth val="219"/>
        <c:overlap val="-27"/>
        <c:axId val="570815552"/>
        <c:axId val="570816336"/>
      </c:barChart>
      <c:catAx>
        <c:axId val="570815552"/>
        <c:scaling>
          <c:orientation val="minMax"/>
        </c:scaling>
        <c:delete val="1"/>
        <c:axPos val="b"/>
        <c:numFmt formatCode="General" sourceLinked="1"/>
        <c:majorTickMark val="none"/>
        <c:minorTickMark val="none"/>
        <c:tickLblPos val="nextTo"/>
        <c:crossAx val="570816336"/>
        <c:crosses val="autoZero"/>
        <c:auto val="1"/>
        <c:lblAlgn val="ctr"/>
        <c:lblOffset val="100"/>
        <c:noMultiLvlLbl val="0"/>
      </c:catAx>
      <c:valAx>
        <c:axId val="570816336"/>
        <c:scaling>
          <c:orientation val="minMax"/>
          <c:max val="0.4"/>
          <c:min val="0"/>
        </c:scaling>
        <c:delete val="1"/>
        <c:axPos val="l"/>
        <c:numFmt formatCode="0%" sourceLinked="1"/>
        <c:majorTickMark val="out"/>
        <c:minorTickMark val="none"/>
        <c:tickLblPos val="nextTo"/>
        <c:crossAx val="570815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800">
          <a:solidFill>
            <a:schemeClr val="accent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2021 (N=600)</c:v>
                </c:pt>
              </c:strCache>
            </c:strRef>
          </c:tx>
          <c:spPr>
            <a:solidFill>
              <a:srgbClr val="1F497D"/>
            </a:solidFill>
            <a:ln>
              <a:noFill/>
            </a:ln>
            <a:effectLst/>
          </c:spPr>
          <c:invertIfNegative val="0"/>
          <c:dLbls>
            <c:dLbl>
              <c:idx val="1"/>
              <c:tx>
                <c:rich>
                  <a:bodyPr/>
                  <a:lstStyle/>
                  <a:p>
                    <a:fld id="{1312B53E-7BBB-484E-A00E-293DA2207A5B}" type="VALUE">
                      <a:rPr lang="en-US" smtClean="0"/>
                      <a:pPr/>
                      <a:t>[VALUE]</a:t>
                    </a:fld>
                    <a:r>
                      <a:rPr lang="en-US">
                        <a:latin typeface="Century Gothic" panose="020B05020202020202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154-40C0-8A90-A1EA7397FF1D}"/>
                </c:ext>
              </c:extLst>
            </c:dLbl>
            <c:dLbl>
              <c:idx val="2"/>
              <c:tx>
                <c:rich>
                  <a:bodyPr/>
                  <a:lstStyle/>
                  <a:p>
                    <a:fld id="{CF0744EF-C592-49B1-B559-61D9E452DEC6}" type="VALUE">
                      <a:rPr lang="en-US" smtClean="0"/>
                      <a:pPr/>
                      <a:t>[VALUE]</a:t>
                    </a:fld>
                    <a:r>
                      <a:rPr lang="en-US">
                        <a:latin typeface="Century Gothic" panose="020B05020202020202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154-40C0-8A90-A1EA7397FF1D}"/>
                </c:ext>
              </c:extLst>
            </c:dLbl>
            <c:dLbl>
              <c:idx val="3"/>
              <c:tx>
                <c:rich>
                  <a:bodyPr/>
                  <a:lstStyle/>
                  <a:p>
                    <a:fld id="{0FAD18CE-7402-40BA-96D4-FEB5ACF22E7F}" type="VALUE">
                      <a:rPr lang="en-US" smtClean="0"/>
                      <a:pPr/>
                      <a:t>[VALUE]</a:t>
                    </a:fld>
                    <a:r>
                      <a:rPr lang="en-US">
                        <a:latin typeface="Century Gothic" panose="020B05020202020202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154-40C0-8A90-A1EA7397FF1D}"/>
                </c:ext>
              </c:extLst>
            </c:dLbl>
            <c:dLbl>
              <c:idx val="6"/>
              <c:tx>
                <c:rich>
                  <a:bodyPr/>
                  <a:lstStyle/>
                  <a:p>
                    <a:fld id="{13A0EB71-F680-48AB-BB77-9CD18574671E}" type="VALUE">
                      <a:rPr lang="en-US" smtClean="0"/>
                      <a:pPr/>
                      <a:t>[VALUE]</a:t>
                    </a:fld>
                    <a:r>
                      <a:rPr lang="en-US">
                        <a:latin typeface="Century Gothic" panose="020B05020202020202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154-40C0-8A90-A1EA7397FF1D}"/>
                </c:ext>
              </c:extLst>
            </c:dLbl>
            <c:dLbl>
              <c:idx val="7"/>
              <c:tx>
                <c:rich>
                  <a:bodyPr/>
                  <a:lstStyle/>
                  <a:p>
                    <a:fld id="{C0B5DBD0-2064-45F3-B983-4CB98FC6B6B0}" type="VALUE">
                      <a:rPr lang="en-US" smtClean="0"/>
                      <a:pPr/>
                      <a:t>[VALUE]</a:t>
                    </a:fld>
                    <a:r>
                      <a:rPr lang="en-US">
                        <a:latin typeface="Century Gothic" panose="020B05020202020202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154-40C0-8A90-A1EA7397FF1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Word-of-mouth</c:v>
                </c:pt>
                <c:pt idx="1">
                  <c:v>Rates notice</c:v>
                </c:pt>
                <c:pt idx="2">
                  <c:v>Radio</c:v>
                </c:pt>
                <c:pt idx="3">
                  <c:v>Social media</c:v>
                </c:pt>
                <c:pt idx="4">
                  <c:v>Website/internet</c:v>
                </c:pt>
                <c:pt idx="5">
                  <c:v>Council newsletter/mail drop</c:v>
                </c:pt>
                <c:pt idx="6">
                  <c:v>Newspaper</c:v>
                </c:pt>
                <c:pt idx="7">
                  <c:v>Direct email</c:v>
                </c:pt>
                <c:pt idx="8">
                  <c:v>Other</c:v>
                </c:pt>
                <c:pt idx="9">
                  <c:v>None of these</c:v>
                </c:pt>
              </c:strCache>
            </c:strRef>
          </c:cat>
          <c:val>
            <c:numRef>
              <c:f>Sheet1!$B$2:$B$11</c:f>
              <c:numCache>
                <c:formatCode>0%</c:formatCode>
                <c:ptCount val="10"/>
                <c:pt idx="0">
                  <c:v>0.71720486842409992</c:v>
                </c:pt>
                <c:pt idx="1">
                  <c:v>0.61919311925530007</c:v>
                </c:pt>
                <c:pt idx="2">
                  <c:v>0.60418173071199999</c:v>
                </c:pt>
                <c:pt idx="3">
                  <c:v>0.54374366795820006</c:v>
                </c:pt>
                <c:pt idx="4">
                  <c:v>0.48703204139089995</c:v>
                </c:pt>
                <c:pt idx="5">
                  <c:v>0.43394603671189996</c:v>
                </c:pt>
                <c:pt idx="6">
                  <c:v>0.40641945215050002</c:v>
                </c:pt>
                <c:pt idx="7">
                  <c:v>0.19967630312130003</c:v>
                </c:pt>
                <c:pt idx="8">
                  <c:v>7.9153810696830001E-2</c:v>
                </c:pt>
                <c:pt idx="9">
                  <c:v>1.490037591174E-2</c:v>
                </c:pt>
              </c:numCache>
            </c:numRef>
          </c:val>
          <c:extLst>
            <c:ext xmlns:c16="http://schemas.microsoft.com/office/drawing/2014/chart" uri="{C3380CC4-5D6E-409C-BE32-E72D297353CC}">
              <c16:uniqueId val="{00000001-E3EB-4BEC-8F5C-46C13B751AD8}"/>
            </c:ext>
          </c:extLst>
        </c:ser>
        <c:ser>
          <c:idx val="1"/>
          <c:order val="1"/>
          <c:tx>
            <c:strRef>
              <c:f>Sheet1!$C$1</c:f>
              <c:strCache>
                <c:ptCount val="1"/>
                <c:pt idx="0">
                  <c:v>2018 (N=600)</c:v>
                </c:pt>
              </c:strCache>
            </c:strRef>
          </c:tx>
          <c:spPr>
            <a:solidFill>
              <a:srgbClr val="1F497D">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Word-of-mouth</c:v>
                </c:pt>
                <c:pt idx="1">
                  <c:v>Rates notice</c:v>
                </c:pt>
                <c:pt idx="2">
                  <c:v>Radio</c:v>
                </c:pt>
                <c:pt idx="3">
                  <c:v>Social media</c:v>
                </c:pt>
                <c:pt idx="4">
                  <c:v>Website/internet</c:v>
                </c:pt>
                <c:pt idx="5">
                  <c:v>Council newsletter/mail drop</c:v>
                </c:pt>
                <c:pt idx="6">
                  <c:v>Newspaper</c:v>
                </c:pt>
                <c:pt idx="7">
                  <c:v>Direct email</c:v>
                </c:pt>
                <c:pt idx="8">
                  <c:v>Other</c:v>
                </c:pt>
                <c:pt idx="9">
                  <c:v>None of these</c:v>
                </c:pt>
              </c:strCache>
            </c:strRef>
          </c:cat>
          <c:val>
            <c:numRef>
              <c:f>Sheet1!$C$2:$C$11</c:f>
              <c:numCache>
                <c:formatCode>0%</c:formatCode>
                <c:ptCount val="10"/>
                <c:pt idx="0">
                  <c:v>0.68413142972009988</c:v>
                </c:pt>
                <c:pt idx="1">
                  <c:v>0.78543339372549992</c:v>
                </c:pt>
                <c:pt idx="2">
                  <c:v>0.52087278955080007</c:v>
                </c:pt>
                <c:pt idx="3">
                  <c:v>0.37633470722379997</c:v>
                </c:pt>
                <c:pt idx="4">
                  <c:v>0.43697890126940003</c:v>
                </c:pt>
                <c:pt idx="5">
                  <c:v>0.50079897635339998</c:v>
                </c:pt>
                <c:pt idx="6">
                  <c:v>0.56275427466229999</c:v>
                </c:pt>
                <c:pt idx="7">
                  <c:v>0.14624661134869998</c:v>
                </c:pt>
                <c:pt idx="8">
                  <c:v>4.3368186883259996E-2</c:v>
                </c:pt>
              </c:numCache>
            </c:numRef>
          </c:val>
          <c:extLst>
            <c:ext xmlns:c16="http://schemas.microsoft.com/office/drawing/2014/chart" uri="{C3380CC4-5D6E-409C-BE32-E72D297353CC}">
              <c16:uniqueId val="{00000001-E154-40C0-8A90-A1EA7397FF1D}"/>
            </c:ext>
          </c:extLst>
        </c:ser>
        <c:dLbls>
          <c:showLegendKey val="0"/>
          <c:showVal val="0"/>
          <c:showCatName val="0"/>
          <c:showSerName val="0"/>
          <c:showPercent val="0"/>
          <c:showBubbleSize val="0"/>
        </c:dLbls>
        <c:gapWidth val="100"/>
        <c:axId val="342167744"/>
        <c:axId val="342173320"/>
      </c:barChart>
      <c:catAx>
        <c:axId val="342167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73320"/>
        <c:crosses val="autoZero"/>
        <c:auto val="1"/>
        <c:lblAlgn val="ctr"/>
        <c:lblOffset val="100"/>
        <c:noMultiLvlLbl val="0"/>
      </c:catAx>
      <c:valAx>
        <c:axId val="342173320"/>
        <c:scaling>
          <c:orientation val="minMax"/>
          <c:max val="1"/>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67744"/>
        <c:crosses val="max"/>
        <c:crossBetween val="between"/>
        <c:majorUnit val="0.2"/>
      </c:valAx>
      <c:spPr>
        <a:noFill/>
        <a:ln>
          <a:noFill/>
        </a:ln>
        <a:effectLst/>
      </c:spPr>
    </c:plotArea>
    <c:legend>
      <c:legendPos val="b"/>
      <c:layout>
        <c:manualLayout>
          <c:xMode val="edge"/>
          <c:yMode val="edge"/>
          <c:x val="0.38606419827043303"/>
          <c:y val="0.93205550623307254"/>
          <c:w val="0.56681527732976977"/>
          <c:h val="5.080905362898038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81875237906168E-2"/>
          <c:y val="9.610724528865569E-2"/>
          <c:w val="0.91834730111954777"/>
          <c:h val="0.59808713350681553"/>
        </c:manualLayout>
      </c:layout>
      <c:barChart>
        <c:barDir val="col"/>
        <c:grouping val="clustered"/>
        <c:varyColors val="0"/>
        <c:ser>
          <c:idx val="0"/>
          <c:order val="0"/>
          <c:tx>
            <c:strRef>
              <c:f>Sheet1!$B$1</c:f>
              <c:strCache>
                <c:ptCount val="1"/>
                <c:pt idx="0">
                  <c:v>Top 2 Box</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Deliver durable infrastructure</c:v>
                </c:pt>
                <c:pt idx="1">
                  <c:v>Creating a prosperous region</c:v>
                </c:pt>
                <c:pt idx="2">
                  <c:v>Building resilient communities</c:v>
                </c:pt>
                <c:pt idx="3">
                  <c:v>Design with nature</c:v>
                </c:pt>
                <c:pt idx="4">
                  <c:v>Connect our region and its citizens</c:v>
                </c:pt>
                <c:pt idx="5">
                  <c:v>Facilitate smart growth and housing choices</c:v>
                </c:pt>
                <c:pt idx="6">
                  <c:v>Strengthen our proud identity</c:v>
                </c:pt>
                <c:pt idx="7">
                  <c:v>Celebrate our culture and heritage</c:v>
                </c:pt>
              </c:strCache>
            </c:strRef>
          </c:cat>
          <c:val>
            <c:numRef>
              <c:f>Sheet1!$B$2:$B$9</c:f>
              <c:numCache>
                <c:formatCode>0%</c:formatCode>
                <c:ptCount val="8"/>
                <c:pt idx="0">
                  <c:v>0.96</c:v>
                </c:pt>
                <c:pt idx="1">
                  <c:v>0.95</c:v>
                </c:pt>
                <c:pt idx="2">
                  <c:v>0.89</c:v>
                </c:pt>
                <c:pt idx="3">
                  <c:v>0.87</c:v>
                </c:pt>
                <c:pt idx="4">
                  <c:v>0.86</c:v>
                </c:pt>
                <c:pt idx="5">
                  <c:v>0.85</c:v>
                </c:pt>
                <c:pt idx="6">
                  <c:v>0.76</c:v>
                </c:pt>
                <c:pt idx="7">
                  <c:v>0.74</c:v>
                </c:pt>
              </c:numCache>
            </c:numRef>
          </c:val>
          <c:extLst>
            <c:ext xmlns:c16="http://schemas.microsoft.com/office/drawing/2014/chart" uri="{C3380CC4-5D6E-409C-BE32-E72D297353CC}">
              <c16:uniqueId val="{00000000-C60E-4D61-B12E-A5CE272F0D81}"/>
            </c:ext>
          </c:extLst>
        </c:ser>
        <c:dLbls>
          <c:showLegendKey val="0"/>
          <c:showVal val="0"/>
          <c:showCatName val="0"/>
          <c:showSerName val="0"/>
          <c:showPercent val="0"/>
          <c:showBubbleSize val="0"/>
        </c:dLbls>
        <c:gapWidth val="219"/>
        <c:overlap val="-27"/>
        <c:axId val="593364448"/>
        <c:axId val="593346976"/>
      </c:barChart>
      <c:lineChart>
        <c:grouping val="standard"/>
        <c:varyColors val="0"/>
        <c:ser>
          <c:idx val="1"/>
          <c:order val="1"/>
          <c:tx>
            <c:strRef>
              <c:f>Sheet1!$C$1</c:f>
              <c:strCache>
                <c:ptCount val="1"/>
                <c:pt idx="0">
                  <c:v>Mean</c:v>
                </c:pt>
              </c:strCache>
            </c:strRef>
          </c:tx>
          <c:spPr>
            <a:ln w="28575" cap="rnd">
              <a:solidFill>
                <a:schemeClr val="accent2"/>
              </a:solidFill>
              <a:round/>
            </a:ln>
            <a:effectLst/>
          </c:spPr>
          <c:marker>
            <c:symbol val="none"/>
          </c:marker>
          <c:dLbls>
            <c:dLbl>
              <c:idx val="0"/>
              <c:layout>
                <c:manualLayout>
                  <c:x val="-2.4576048927168383E-2"/>
                  <c:y val="3.7607182939039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0E-4D61-B12E-A5CE272F0D81}"/>
                </c:ext>
              </c:extLst>
            </c:dLbl>
            <c:dLbl>
              <c:idx val="1"/>
              <c:layout>
                <c:manualLayout>
                  <c:x val="-2.602169886406067E-2"/>
                  <c:y val="4.59643347032701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0E-4D61-B12E-A5CE272F0D81}"/>
                </c:ext>
              </c:extLst>
            </c:dLbl>
            <c:dLbl>
              <c:idx val="2"/>
              <c:layout>
                <c:manualLayout>
                  <c:x val="-2.6021698864060694E-2"/>
                  <c:y val="4.59643347032701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0E-4D61-B12E-A5CE272F0D81}"/>
                </c:ext>
              </c:extLst>
            </c:dLbl>
            <c:dLbl>
              <c:idx val="3"/>
              <c:layout>
                <c:manualLayout>
                  <c:x val="-2.4576048927168383E-2"/>
                  <c:y val="4.59643347032701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0E-4D61-B12E-A5CE272F0D81}"/>
                </c:ext>
              </c:extLst>
            </c:dLbl>
            <c:dLbl>
              <c:idx val="4"/>
              <c:layout>
                <c:manualLayout>
                  <c:x val="-2.4576048927168383E-2"/>
                  <c:y val="4.59643347032701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60E-4D61-B12E-A5CE272F0D81}"/>
                </c:ext>
              </c:extLst>
            </c:dLbl>
            <c:dLbl>
              <c:idx val="5"/>
              <c:layout>
                <c:manualLayout>
                  <c:x val="-2.6021698864060749E-2"/>
                  <c:y val="5.01429105853855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0E-4D61-B12E-A5CE272F0D81}"/>
                </c:ext>
              </c:extLst>
            </c:dLbl>
            <c:dLbl>
              <c:idx val="6"/>
              <c:layout>
                <c:manualLayout>
                  <c:x val="-2.4576048927168491E-2"/>
                  <c:y val="5.01429105853855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60E-4D61-B12E-A5CE272F0D81}"/>
                </c:ext>
              </c:extLst>
            </c:dLbl>
            <c:dLbl>
              <c:idx val="7"/>
              <c:layout>
                <c:manualLayout>
                  <c:x val="-2.6021698864060642E-2"/>
                  <c:y val="5.01429105853855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60E-4D61-B12E-A5CE272F0D8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Deliver durable infrastructure</c:v>
                </c:pt>
                <c:pt idx="1">
                  <c:v>Creating a prosperous region</c:v>
                </c:pt>
                <c:pt idx="2">
                  <c:v>Building resilient communities</c:v>
                </c:pt>
                <c:pt idx="3">
                  <c:v>Design with nature</c:v>
                </c:pt>
                <c:pt idx="4">
                  <c:v>Connect our region and its citizens</c:v>
                </c:pt>
                <c:pt idx="5">
                  <c:v>Facilitate smart growth and housing choices</c:v>
                </c:pt>
                <c:pt idx="6">
                  <c:v>Strengthen our proud identity</c:v>
                </c:pt>
                <c:pt idx="7">
                  <c:v>Celebrate our culture and heritage</c:v>
                </c:pt>
              </c:strCache>
            </c:strRef>
          </c:cat>
          <c:val>
            <c:numRef>
              <c:f>Sheet1!$C$2:$C$9</c:f>
              <c:numCache>
                <c:formatCode>General</c:formatCode>
                <c:ptCount val="8"/>
                <c:pt idx="0">
                  <c:v>4.7699999999999996</c:v>
                </c:pt>
                <c:pt idx="1">
                  <c:v>4.67</c:v>
                </c:pt>
                <c:pt idx="2">
                  <c:v>4.46</c:v>
                </c:pt>
                <c:pt idx="3">
                  <c:v>4.45</c:v>
                </c:pt>
                <c:pt idx="4" formatCode="0.00">
                  <c:v>4.4000000000000004</c:v>
                </c:pt>
                <c:pt idx="5">
                  <c:v>4.32</c:v>
                </c:pt>
                <c:pt idx="6">
                  <c:v>4.1399999999999997</c:v>
                </c:pt>
                <c:pt idx="7">
                  <c:v>4.07</c:v>
                </c:pt>
              </c:numCache>
            </c:numRef>
          </c:val>
          <c:smooth val="0"/>
          <c:extLst>
            <c:ext xmlns:c16="http://schemas.microsoft.com/office/drawing/2014/chart" uri="{C3380CC4-5D6E-409C-BE32-E72D297353CC}">
              <c16:uniqueId val="{00000001-C60E-4D61-B12E-A5CE272F0D81}"/>
            </c:ext>
          </c:extLst>
        </c:ser>
        <c:dLbls>
          <c:showLegendKey val="0"/>
          <c:showVal val="0"/>
          <c:showCatName val="0"/>
          <c:showSerName val="0"/>
          <c:showPercent val="0"/>
          <c:showBubbleSize val="0"/>
        </c:dLbls>
        <c:marker val="1"/>
        <c:smooth val="0"/>
        <c:axId val="256190352"/>
        <c:axId val="256193264"/>
      </c:lineChart>
      <c:catAx>
        <c:axId val="59336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93346976"/>
        <c:crosses val="autoZero"/>
        <c:auto val="1"/>
        <c:lblAlgn val="ctr"/>
        <c:lblOffset val="100"/>
        <c:noMultiLvlLbl val="0"/>
      </c:catAx>
      <c:valAx>
        <c:axId val="593346976"/>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93364448"/>
        <c:crosses val="autoZero"/>
        <c:crossBetween val="between"/>
        <c:majorUnit val="0.25"/>
      </c:valAx>
      <c:valAx>
        <c:axId val="256193264"/>
        <c:scaling>
          <c:orientation val="minMax"/>
          <c:min val="1"/>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56190352"/>
        <c:crosses val="max"/>
        <c:crossBetween val="between"/>
        <c:majorUnit val="1"/>
      </c:valAx>
      <c:catAx>
        <c:axId val="256190352"/>
        <c:scaling>
          <c:orientation val="minMax"/>
        </c:scaling>
        <c:delete val="1"/>
        <c:axPos val="b"/>
        <c:numFmt formatCode="General" sourceLinked="1"/>
        <c:majorTickMark val="out"/>
        <c:minorTickMark val="none"/>
        <c:tickLblPos val="nextTo"/>
        <c:crossAx val="2561932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Column3</c:v>
                </c:pt>
              </c:strCache>
            </c:strRef>
          </c:tx>
          <c:spPr>
            <a:solidFill>
              <a:srgbClr val="1F497D"/>
            </a:solidFill>
            <a:ln>
              <a:noFill/>
            </a:ln>
            <a:effectLst/>
          </c:spPr>
          <c:invertIfNegative val="0"/>
          <c:dLbls>
            <c:dLbl>
              <c:idx val="5"/>
              <c:tx>
                <c:rich>
                  <a:bodyPr/>
                  <a:lstStyle/>
                  <a:p>
                    <a:r>
                      <a:rPr lang="en-US"/>
                      <a:t>&lt;1%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1E-409E-9A62-FA26E2FB4F5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important (5)</c:v>
                </c:pt>
                <c:pt idx="1">
                  <c:v>Important (4)</c:v>
                </c:pt>
                <c:pt idx="2">
                  <c:v>Somewhat important (3)</c:v>
                </c:pt>
                <c:pt idx="3">
                  <c:v>Not very important (2)</c:v>
                </c:pt>
                <c:pt idx="4">
                  <c:v>Not at all important (1)</c:v>
                </c:pt>
              </c:strCache>
            </c:strRef>
          </c:cat>
          <c:val>
            <c:numRef>
              <c:f>Sheet1!$B$2:$B$6</c:f>
              <c:numCache>
                <c:formatCode>0%</c:formatCode>
                <c:ptCount val="5"/>
                <c:pt idx="0">
                  <c:v>0.82384081275260002</c:v>
                </c:pt>
                <c:pt idx="1">
                  <c:v>0.13679270233089999</c:v>
                </c:pt>
                <c:pt idx="2">
                  <c:v>3.1193365297029998E-2</c:v>
                </c:pt>
                <c:pt idx="3">
                  <c:v>5.2936644857399994E-3</c:v>
                </c:pt>
                <c:pt idx="4">
                  <c:v>2.879455133716E-3</c:v>
                </c:pt>
              </c:numCache>
            </c:numRef>
          </c:val>
          <c:extLst>
            <c:ext xmlns:c16="http://schemas.microsoft.com/office/drawing/2014/chart" uri="{C3380CC4-5D6E-409C-BE32-E72D297353CC}">
              <c16:uniqueId val="{00000001-811E-409E-9A62-FA26E2FB4F5F}"/>
            </c:ext>
          </c:extLst>
        </c:ser>
        <c:dLbls>
          <c:showLegendKey val="0"/>
          <c:showVal val="0"/>
          <c:showCatName val="0"/>
          <c:showSerName val="0"/>
          <c:showPercent val="0"/>
          <c:showBubbleSize val="0"/>
        </c:dLbls>
        <c:gapWidth val="100"/>
        <c:axId val="342167744"/>
        <c:axId val="342173320"/>
      </c:barChart>
      <c:catAx>
        <c:axId val="342167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73320"/>
        <c:crosses val="autoZero"/>
        <c:auto val="1"/>
        <c:lblAlgn val="ctr"/>
        <c:lblOffset val="100"/>
        <c:noMultiLvlLbl val="0"/>
      </c:catAx>
      <c:valAx>
        <c:axId val="342173320"/>
        <c:scaling>
          <c:orientation val="minMax"/>
          <c:max val="1"/>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67744"/>
        <c:crosses val="max"/>
        <c:crossBetween val="between"/>
        <c:majorUnit val="0.25"/>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Column3</c:v>
                </c:pt>
              </c:strCache>
            </c:strRef>
          </c:tx>
          <c:spPr>
            <a:solidFill>
              <a:srgbClr val="1F497D"/>
            </a:solidFill>
            <a:ln>
              <a:noFill/>
            </a:ln>
            <a:effectLst/>
          </c:spPr>
          <c:invertIfNegative val="0"/>
          <c:dLbls>
            <c:dLbl>
              <c:idx val="3"/>
              <c:tx>
                <c:rich>
                  <a:bodyPr/>
                  <a:lstStyle/>
                  <a:p>
                    <a:r>
                      <a:rPr lang="en-US"/>
                      <a:t>&lt;1%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C49-4A95-B453-B7E5D452816D}"/>
                </c:ext>
              </c:extLst>
            </c:dLbl>
            <c:dLbl>
              <c:idx val="4"/>
              <c:tx>
                <c:rich>
                  <a:bodyPr/>
                  <a:lstStyle/>
                  <a:p>
                    <a:r>
                      <a:rPr lang="en-US"/>
                      <a:t>&lt;1%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C49-4A95-B453-B7E5D452816D}"/>
                </c:ext>
              </c:extLst>
            </c:dLbl>
            <c:dLbl>
              <c:idx val="5"/>
              <c:tx>
                <c:rich>
                  <a:bodyPr/>
                  <a:lstStyle/>
                  <a:p>
                    <a:r>
                      <a:rPr lang="en-US"/>
                      <a:t>&lt;1%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1E-409E-9A62-FA26E2FB4F5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important (5)</c:v>
                </c:pt>
                <c:pt idx="1">
                  <c:v>Important (4)</c:v>
                </c:pt>
                <c:pt idx="2">
                  <c:v>Somewhat important (3)</c:v>
                </c:pt>
                <c:pt idx="3">
                  <c:v>Not very important (2)</c:v>
                </c:pt>
                <c:pt idx="4">
                  <c:v>Not at all important (1)</c:v>
                </c:pt>
              </c:strCache>
            </c:strRef>
          </c:cat>
          <c:val>
            <c:numRef>
              <c:f>Sheet1!$B$2:$B$6</c:f>
              <c:numCache>
                <c:formatCode>0%</c:formatCode>
                <c:ptCount val="5"/>
                <c:pt idx="0">
                  <c:v>0.72965801442209999</c:v>
                </c:pt>
                <c:pt idx="1">
                  <c:v>0.21590083889039999</c:v>
                </c:pt>
                <c:pt idx="2">
                  <c:v>5.1561691553830002E-2</c:v>
                </c:pt>
                <c:pt idx="3">
                  <c:v>8.9395462783820002E-4</c:v>
                </c:pt>
                <c:pt idx="4">
                  <c:v>1.9855005058769999E-3</c:v>
                </c:pt>
              </c:numCache>
            </c:numRef>
          </c:val>
          <c:extLst>
            <c:ext xmlns:c16="http://schemas.microsoft.com/office/drawing/2014/chart" uri="{C3380CC4-5D6E-409C-BE32-E72D297353CC}">
              <c16:uniqueId val="{00000001-811E-409E-9A62-FA26E2FB4F5F}"/>
            </c:ext>
          </c:extLst>
        </c:ser>
        <c:dLbls>
          <c:showLegendKey val="0"/>
          <c:showVal val="0"/>
          <c:showCatName val="0"/>
          <c:showSerName val="0"/>
          <c:showPercent val="0"/>
          <c:showBubbleSize val="0"/>
        </c:dLbls>
        <c:gapWidth val="100"/>
        <c:axId val="342167744"/>
        <c:axId val="342173320"/>
      </c:barChart>
      <c:catAx>
        <c:axId val="342167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73320"/>
        <c:crosses val="autoZero"/>
        <c:auto val="1"/>
        <c:lblAlgn val="ctr"/>
        <c:lblOffset val="100"/>
        <c:noMultiLvlLbl val="0"/>
      </c:catAx>
      <c:valAx>
        <c:axId val="342173320"/>
        <c:scaling>
          <c:orientation val="minMax"/>
          <c:max val="1"/>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67744"/>
        <c:crosses val="max"/>
        <c:crossBetween val="between"/>
        <c:majorUnit val="0.25"/>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Column3</c:v>
                </c:pt>
              </c:strCache>
            </c:strRef>
          </c:tx>
          <c:spPr>
            <a:solidFill>
              <a:srgbClr val="1F497D"/>
            </a:solidFill>
            <a:ln>
              <a:noFill/>
            </a:ln>
            <a:effectLst/>
          </c:spPr>
          <c:invertIfNegative val="0"/>
          <c:dLbls>
            <c:dLbl>
              <c:idx val="4"/>
              <c:tx>
                <c:rich>
                  <a:bodyPr/>
                  <a:lstStyle/>
                  <a:p>
                    <a:r>
                      <a:rPr lang="en-US"/>
                      <a:t>&lt;1%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8C5-4824-B465-EB4C6A92112D}"/>
                </c:ext>
              </c:extLst>
            </c:dLbl>
            <c:dLbl>
              <c:idx val="5"/>
              <c:tx>
                <c:rich>
                  <a:bodyPr/>
                  <a:lstStyle/>
                  <a:p>
                    <a:r>
                      <a:rPr lang="en-US"/>
                      <a:t>&lt;1%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1E-409E-9A62-FA26E2FB4F5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important (5)</c:v>
                </c:pt>
                <c:pt idx="1">
                  <c:v>Important (4)</c:v>
                </c:pt>
                <c:pt idx="2">
                  <c:v>Somewhat important (3)</c:v>
                </c:pt>
                <c:pt idx="3">
                  <c:v>Not very important (2)</c:v>
                </c:pt>
                <c:pt idx="4">
                  <c:v>Not at all important (1)</c:v>
                </c:pt>
              </c:strCache>
            </c:strRef>
          </c:cat>
          <c:val>
            <c:numRef>
              <c:f>Sheet1!$B$2:$B$6</c:f>
              <c:numCache>
                <c:formatCode>0%</c:formatCode>
                <c:ptCount val="5"/>
                <c:pt idx="0">
                  <c:v>0.58591429343010004</c:v>
                </c:pt>
                <c:pt idx="1">
                  <c:v>0.30380771785249999</c:v>
                </c:pt>
                <c:pt idx="2">
                  <c:v>9.4339199580279989E-2</c:v>
                </c:pt>
                <c:pt idx="3">
                  <c:v>0.02</c:v>
                </c:pt>
                <c:pt idx="4">
                  <c:v>1.9855005058769999E-3</c:v>
                </c:pt>
              </c:numCache>
            </c:numRef>
          </c:val>
          <c:extLst>
            <c:ext xmlns:c16="http://schemas.microsoft.com/office/drawing/2014/chart" uri="{C3380CC4-5D6E-409C-BE32-E72D297353CC}">
              <c16:uniqueId val="{00000001-811E-409E-9A62-FA26E2FB4F5F}"/>
            </c:ext>
          </c:extLst>
        </c:ser>
        <c:dLbls>
          <c:showLegendKey val="0"/>
          <c:showVal val="0"/>
          <c:showCatName val="0"/>
          <c:showSerName val="0"/>
          <c:showPercent val="0"/>
          <c:showBubbleSize val="0"/>
        </c:dLbls>
        <c:gapWidth val="100"/>
        <c:axId val="342167744"/>
        <c:axId val="342173320"/>
      </c:barChart>
      <c:catAx>
        <c:axId val="342167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73320"/>
        <c:crosses val="autoZero"/>
        <c:auto val="1"/>
        <c:lblAlgn val="ctr"/>
        <c:lblOffset val="100"/>
        <c:noMultiLvlLbl val="0"/>
      </c:catAx>
      <c:valAx>
        <c:axId val="342173320"/>
        <c:scaling>
          <c:orientation val="minMax"/>
          <c:max val="1"/>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67744"/>
        <c:crosses val="max"/>
        <c:crossBetween val="between"/>
        <c:majorUnit val="0.25"/>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Column3</c:v>
                </c:pt>
              </c:strCache>
            </c:strRef>
          </c:tx>
          <c:spPr>
            <a:solidFill>
              <a:srgbClr val="1F497D"/>
            </a:solidFill>
            <a:ln>
              <a:noFill/>
            </a:ln>
            <a:effectLst/>
          </c:spPr>
          <c:invertIfNegative val="0"/>
          <c:dLbls>
            <c:dLbl>
              <c:idx val="5"/>
              <c:tx>
                <c:rich>
                  <a:bodyPr/>
                  <a:lstStyle/>
                  <a:p>
                    <a:r>
                      <a:rPr lang="en-US"/>
                      <a:t>&lt;1%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1E-409E-9A62-FA26E2FB4F5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important (5)</c:v>
                </c:pt>
                <c:pt idx="1">
                  <c:v>Important (4)</c:v>
                </c:pt>
                <c:pt idx="2">
                  <c:v>Somewhat important (3)</c:v>
                </c:pt>
                <c:pt idx="3">
                  <c:v>Not very important (2)</c:v>
                </c:pt>
                <c:pt idx="4">
                  <c:v>Not at all important (1)</c:v>
                </c:pt>
              </c:strCache>
            </c:strRef>
          </c:cat>
          <c:val>
            <c:numRef>
              <c:f>Sheet1!$B$2:$B$6</c:f>
              <c:numCache>
                <c:formatCode>0%</c:formatCode>
                <c:ptCount val="5"/>
                <c:pt idx="0">
                  <c:v>0.60799174737030004</c:v>
                </c:pt>
                <c:pt idx="1">
                  <c:v>0.26492949174109998</c:v>
                </c:pt>
                <c:pt idx="2">
                  <c:v>0.10048825394999999</c:v>
                </c:pt>
                <c:pt idx="3">
                  <c:v>1.7313009615999998E-2</c:v>
                </c:pt>
                <c:pt idx="4">
                  <c:v>9.2774973224670002E-3</c:v>
                </c:pt>
              </c:numCache>
            </c:numRef>
          </c:val>
          <c:extLst>
            <c:ext xmlns:c16="http://schemas.microsoft.com/office/drawing/2014/chart" uri="{C3380CC4-5D6E-409C-BE32-E72D297353CC}">
              <c16:uniqueId val="{00000001-811E-409E-9A62-FA26E2FB4F5F}"/>
            </c:ext>
          </c:extLst>
        </c:ser>
        <c:dLbls>
          <c:showLegendKey val="0"/>
          <c:showVal val="0"/>
          <c:showCatName val="0"/>
          <c:showSerName val="0"/>
          <c:showPercent val="0"/>
          <c:showBubbleSize val="0"/>
        </c:dLbls>
        <c:gapWidth val="100"/>
        <c:axId val="342167744"/>
        <c:axId val="342173320"/>
      </c:barChart>
      <c:catAx>
        <c:axId val="342167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73320"/>
        <c:crosses val="autoZero"/>
        <c:auto val="1"/>
        <c:lblAlgn val="ctr"/>
        <c:lblOffset val="100"/>
        <c:noMultiLvlLbl val="0"/>
      </c:catAx>
      <c:valAx>
        <c:axId val="342173320"/>
        <c:scaling>
          <c:orientation val="minMax"/>
          <c:max val="1"/>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67744"/>
        <c:crosses val="max"/>
        <c:crossBetween val="between"/>
        <c:majorUnit val="0.25"/>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Column3</c:v>
                </c:pt>
              </c:strCache>
            </c:strRef>
          </c:tx>
          <c:spPr>
            <a:solidFill>
              <a:srgbClr val="1F497D"/>
            </a:solidFill>
            <a:ln>
              <a:noFill/>
            </a:ln>
            <a:effectLst/>
          </c:spPr>
          <c:invertIfNegative val="0"/>
          <c:dLbls>
            <c:dLbl>
              <c:idx val="4"/>
              <c:tx>
                <c:rich>
                  <a:bodyPr/>
                  <a:lstStyle/>
                  <a:p>
                    <a:r>
                      <a:rPr lang="en-US"/>
                      <a:t>&lt;1%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8F3-45C9-9CED-2E9FA42BF42F}"/>
                </c:ext>
              </c:extLst>
            </c:dLbl>
            <c:dLbl>
              <c:idx val="5"/>
              <c:tx>
                <c:rich>
                  <a:bodyPr/>
                  <a:lstStyle/>
                  <a:p>
                    <a:r>
                      <a:rPr lang="en-US"/>
                      <a:t>&lt;1%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1E-409E-9A62-FA26E2FB4F5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important (5)</c:v>
                </c:pt>
                <c:pt idx="1">
                  <c:v>Important (4)</c:v>
                </c:pt>
                <c:pt idx="2">
                  <c:v>Somewhat important (3)</c:v>
                </c:pt>
                <c:pt idx="3">
                  <c:v>Not very important (2)</c:v>
                </c:pt>
                <c:pt idx="4">
                  <c:v>Not at all important (1)</c:v>
                </c:pt>
              </c:strCache>
            </c:strRef>
          </c:cat>
          <c:val>
            <c:numRef>
              <c:f>Sheet1!$B$2:$B$6</c:f>
              <c:numCache>
                <c:formatCode>0%</c:formatCode>
                <c:ptCount val="5"/>
                <c:pt idx="0">
                  <c:v>0.56000000000000005</c:v>
                </c:pt>
                <c:pt idx="1">
                  <c:v>0.3</c:v>
                </c:pt>
                <c:pt idx="2">
                  <c:v>0.11</c:v>
                </c:pt>
                <c:pt idx="3">
                  <c:v>0.03</c:v>
                </c:pt>
                <c:pt idx="4">
                  <c:v>2E-3</c:v>
                </c:pt>
              </c:numCache>
            </c:numRef>
          </c:val>
          <c:extLst>
            <c:ext xmlns:c16="http://schemas.microsoft.com/office/drawing/2014/chart" uri="{C3380CC4-5D6E-409C-BE32-E72D297353CC}">
              <c16:uniqueId val="{00000001-811E-409E-9A62-FA26E2FB4F5F}"/>
            </c:ext>
          </c:extLst>
        </c:ser>
        <c:dLbls>
          <c:showLegendKey val="0"/>
          <c:showVal val="0"/>
          <c:showCatName val="0"/>
          <c:showSerName val="0"/>
          <c:showPercent val="0"/>
          <c:showBubbleSize val="0"/>
        </c:dLbls>
        <c:gapWidth val="100"/>
        <c:axId val="342167744"/>
        <c:axId val="342173320"/>
      </c:barChart>
      <c:catAx>
        <c:axId val="342167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73320"/>
        <c:crosses val="autoZero"/>
        <c:auto val="1"/>
        <c:lblAlgn val="ctr"/>
        <c:lblOffset val="100"/>
        <c:noMultiLvlLbl val="0"/>
      </c:catAx>
      <c:valAx>
        <c:axId val="342173320"/>
        <c:scaling>
          <c:orientation val="minMax"/>
          <c:max val="1"/>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67744"/>
        <c:crosses val="max"/>
        <c:crossBetween val="between"/>
        <c:majorUnit val="0.25"/>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Column3</c:v>
                </c:pt>
              </c:strCache>
            </c:strRef>
          </c:tx>
          <c:spPr>
            <a:solidFill>
              <a:srgbClr val="1F497D"/>
            </a:solidFill>
            <a:ln>
              <a:noFill/>
            </a:ln>
            <a:effectLst/>
          </c:spPr>
          <c:invertIfNegative val="0"/>
          <c:dLbls>
            <c:dLbl>
              <c:idx val="5"/>
              <c:tx>
                <c:rich>
                  <a:bodyPr/>
                  <a:lstStyle/>
                  <a:p>
                    <a:r>
                      <a:rPr lang="en-US"/>
                      <a:t>&lt;1%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1E-409E-9A62-FA26E2FB4F5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important (5)</c:v>
                </c:pt>
                <c:pt idx="1">
                  <c:v>Important (4)</c:v>
                </c:pt>
                <c:pt idx="2">
                  <c:v>Somewhat important (3)</c:v>
                </c:pt>
                <c:pt idx="3">
                  <c:v>Not very important (2)</c:v>
                </c:pt>
                <c:pt idx="4">
                  <c:v>Not at all important (1)</c:v>
                </c:pt>
              </c:strCache>
            </c:strRef>
          </c:cat>
          <c:val>
            <c:numRef>
              <c:f>Sheet1!$B$2:$B$6</c:f>
              <c:numCache>
                <c:formatCode>0%</c:formatCode>
                <c:ptCount val="5"/>
                <c:pt idx="0">
                  <c:v>0.50282619314560006</c:v>
                </c:pt>
                <c:pt idx="1">
                  <c:v>0.34747824936029997</c:v>
                </c:pt>
                <c:pt idx="2">
                  <c:v>0.1259379190322</c:v>
                </c:pt>
                <c:pt idx="3">
                  <c:v>0.01</c:v>
                </c:pt>
                <c:pt idx="4">
                  <c:v>8.2688519385590003E-3</c:v>
                </c:pt>
              </c:numCache>
            </c:numRef>
          </c:val>
          <c:extLst>
            <c:ext xmlns:c16="http://schemas.microsoft.com/office/drawing/2014/chart" uri="{C3380CC4-5D6E-409C-BE32-E72D297353CC}">
              <c16:uniqueId val="{00000001-811E-409E-9A62-FA26E2FB4F5F}"/>
            </c:ext>
          </c:extLst>
        </c:ser>
        <c:dLbls>
          <c:showLegendKey val="0"/>
          <c:showVal val="0"/>
          <c:showCatName val="0"/>
          <c:showSerName val="0"/>
          <c:showPercent val="0"/>
          <c:showBubbleSize val="0"/>
        </c:dLbls>
        <c:gapWidth val="100"/>
        <c:axId val="342167744"/>
        <c:axId val="342173320"/>
      </c:barChart>
      <c:catAx>
        <c:axId val="342167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73320"/>
        <c:crosses val="autoZero"/>
        <c:auto val="1"/>
        <c:lblAlgn val="ctr"/>
        <c:lblOffset val="100"/>
        <c:noMultiLvlLbl val="0"/>
      </c:catAx>
      <c:valAx>
        <c:axId val="342173320"/>
        <c:scaling>
          <c:orientation val="minMax"/>
          <c:max val="1"/>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67744"/>
        <c:crosses val="max"/>
        <c:crossBetween val="between"/>
        <c:majorUnit val="0.25"/>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Column3</c:v>
                </c:pt>
              </c:strCache>
            </c:strRef>
          </c:tx>
          <c:spPr>
            <a:solidFill>
              <a:srgbClr val="1F497D"/>
            </a:solidFill>
            <a:ln>
              <a:noFill/>
            </a:ln>
            <a:effectLst/>
          </c:spPr>
          <c:invertIfNegative val="0"/>
          <c:dLbls>
            <c:dLbl>
              <c:idx val="5"/>
              <c:tx>
                <c:rich>
                  <a:bodyPr/>
                  <a:lstStyle/>
                  <a:p>
                    <a:r>
                      <a:rPr lang="en-US"/>
                      <a:t>&lt;1%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1E-409E-9A62-FA26E2FB4F5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important (5)</c:v>
                </c:pt>
                <c:pt idx="1">
                  <c:v>Important (4)</c:v>
                </c:pt>
                <c:pt idx="2">
                  <c:v>Somewhat important (3)</c:v>
                </c:pt>
                <c:pt idx="3">
                  <c:v>Not very important (2)</c:v>
                </c:pt>
                <c:pt idx="4">
                  <c:v>Not at all important (1)</c:v>
                </c:pt>
              </c:strCache>
            </c:strRef>
          </c:cat>
          <c:val>
            <c:numRef>
              <c:f>Sheet1!$B$2:$B$6</c:f>
              <c:numCache>
                <c:formatCode>0%</c:formatCode>
                <c:ptCount val="5"/>
                <c:pt idx="0">
                  <c:v>0.44326624202629999</c:v>
                </c:pt>
                <c:pt idx="1">
                  <c:v>0.31593099575419997</c:v>
                </c:pt>
                <c:pt idx="2">
                  <c:v>0.19</c:v>
                </c:pt>
                <c:pt idx="3">
                  <c:v>2.8264757758179999E-2</c:v>
                </c:pt>
                <c:pt idx="4">
                  <c:v>1.7017003097609999E-2</c:v>
                </c:pt>
              </c:numCache>
            </c:numRef>
          </c:val>
          <c:extLst>
            <c:ext xmlns:c16="http://schemas.microsoft.com/office/drawing/2014/chart" uri="{C3380CC4-5D6E-409C-BE32-E72D297353CC}">
              <c16:uniqueId val="{00000001-811E-409E-9A62-FA26E2FB4F5F}"/>
            </c:ext>
          </c:extLst>
        </c:ser>
        <c:dLbls>
          <c:showLegendKey val="0"/>
          <c:showVal val="0"/>
          <c:showCatName val="0"/>
          <c:showSerName val="0"/>
          <c:showPercent val="0"/>
          <c:showBubbleSize val="0"/>
        </c:dLbls>
        <c:gapWidth val="100"/>
        <c:axId val="342167744"/>
        <c:axId val="342173320"/>
      </c:barChart>
      <c:catAx>
        <c:axId val="342167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73320"/>
        <c:crosses val="autoZero"/>
        <c:auto val="1"/>
        <c:lblAlgn val="ctr"/>
        <c:lblOffset val="100"/>
        <c:noMultiLvlLbl val="0"/>
      </c:catAx>
      <c:valAx>
        <c:axId val="342173320"/>
        <c:scaling>
          <c:orientation val="minMax"/>
          <c:max val="1"/>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67744"/>
        <c:crosses val="max"/>
        <c:crossBetween val="between"/>
        <c:majorUnit val="0.25"/>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Column3</c:v>
                </c:pt>
              </c:strCache>
            </c:strRef>
          </c:tx>
          <c:spPr>
            <a:solidFill>
              <a:srgbClr val="1F497D"/>
            </a:solidFill>
            <a:ln>
              <a:noFill/>
            </a:ln>
            <a:effectLst/>
          </c:spPr>
          <c:invertIfNegative val="0"/>
          <c:dLbls>
            <c:dLbl>
              <c:idx val="5"/>
              <c:tx>
                <c:rich>
                  <a:bodyPr/>
                  <a:lstStyle/>
                  <a:p>
                    <a:r>
                      <a:rPr lang="en-US"/>
                      <a:t>&lt;1%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1E-409E-9A62-FA26E2FB4F5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important (5)</c:v>
                </c:pt>
                <c:pt idx="1">
                  <c:v>Important (4)</c:v>
                </c:pt>
                <c:pt idx="2">
                  <c:v>Somewhat important (3)</c:v>
                </c:pt>
                <c:pt idx="3">
                  <c:v>Not very important (2)</c:v>
                </c:pt>
                <c:pt idx="4">
                  <c:v>Not at all important (1)</c:v>
                </c:pt>
              </c:strCache>
            </c:strRef>
          </c:cat>
          <c:val>
            <c:numRef>
              <c:f>Sheet1!$B$2:$B$6</c:f>
              <c:numCache>
                <c:formatCode>0%</c:formatCode>
                <c:ptCount val="5"/>
                <c:pt idx="0">
                  <c:v>0.4026601943443</c:v>
                </c:pt>
                <c:pt idx="1">
                  <c:v>0.34065202204960005</c:v>
                </c:pt>
                <c:pt idx="2">
                  <c:v>0.1951478804789</c:v>
                </c:pt>
                <c:pt idx="3">
                  <c:v>4.6720016366730004E-2</c:v>
                </c:pt>
                <c:pt idx="4">
                  <c:v>1.481988676042E-2</c:v>
                </c:pt>
              </c:numCache>
            </c:numRef>
          </c:val>
          <c:extLst>
            <c:ext xmlns:c16="http://schemas.microsoft.com/office/drawing/2014/chart" uri="{C3380CC4-5D6E-409C-BE32-E72D297353CC}">
              <c16:uniqueId val="{00000001-811E-409E-9A62-FA26E2FB4F5F}"/>
            </c:ext>
          </c:extLst>
        </c:ser>
        <c:dLbls>
          <c:showLegendKey val="0"/>
          <c:showVal val="0"/>
          <c:showCatName val="0"/>
          <c:showSerName val="0"/>
          <c:showPercent val="0"/>
          <c:showBubbleSize val="0"/>
        </c:dLbls>
        <c:gapWidth val="100"/>
        <c:axId val="342167744"/>
        <c:axId val="342173320"/>
      </c:barChart>
      <c:catAx>
        <c:axId val="342167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73320"/>
        <c:crosses val="autoZero"/>
        <c:auto val="1"/>
        <c:lblAlgn val="ctr"/>
        <c:lblOffset val="100"/>
        <c:noMultiLvlLbl val="0"/>
      </c:catAx>
      <c:valAx>
        <c:axId val="342173320"/>
        <c:scaling>
          <c:orientation val="minMax"/>
          <c:max val="1"/>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67744"/>
        <c:crosses val="max"/>
        <c:crossBetween val="between"/>
        <c:majorUnit val="0.25"/>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8918044222483"/>
          <c:y val="5.0556098994414947E-2"/>
          <c:w val="0.45334214732531952"/>
          <c:h val="0.89888780201117013"/>
        </c:manualLayout>
      </c:layout>
      <c:barChart>
        <c:barDir val="bar"/>
        <c:grouping val="clustered"/>
        <c:varyColors val="0"/>
        <c:ser>
          <c:idx val="0"/>
          <c:order val="0"/>
          <c:tx>
            <c:strRef>
              <c:f>Sheet1!$B$1</c:f>
              <c:strCache>
                <c:ptCount val="1"/>
                <c:pt idx="0">
                  <c:v>Series 1</c:v>
                </c:pt>
              </c:strCache>
            </c:strRef>
          </c:tx>
          <c:spPr>
            <a:solidFill>
              <a:srgbClr val="3A98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Transparency and accountability</c:v>
                </c:pt>
                <c:pt idx="1">
                  <c:v>Recycling/waste minimisation</c:v>
                </c:pt>
                <c:pt idx="2">
                  <c:v>Supporting local jobs/businesses</c:v>
                </c:pt>
                <c:pt idx="3">
                  <c:v>Water management</c:v>
                </c:pt>
                <c:pt idx="4">
                  <c:v>Maintaining local roads</c:v>
                </c:pt>
              </c:strCache>
            </c:strRef>
          </c:cat>
          <c:val>
            <c:numRef>
              <c:f>Sheet1!$B$2:$B$6</c:f>
              <c:numCache>
                <c:formatCode>0%</c:formatCode>
                <c:ptCount val="5"/>
                <c:pt idx="0">
                  <c:v>0.9</c:v>
                </c:pt>
                <c:pt idx="1">
                  <c:v>0.9</c:v>
                </c:pt>
                <c:pt idx="2">
                  <c:v>0.92</c:v>
                </c:pt>
                <c:pt idx="3">
                  <c:v>0.95</c:v>
                </c:pt>
                <c:pt idx="4">
                  <c:v>0.96</c:v>
                </c:pt>
              </c:numCache>
            </c:numRef>
          </c:val>
          <c:extLst>
            <c:ext xmlns:c16="http://schemas.microsoft.com/office/drawing/2014/chart" uri="{C3380CC4-5D6E-409C-BE32-E72D297353CC}">
              <c16:uniqueId val="{00000000-D4AD-4782-AE15-33B7AB934F46}"/>
            </c:ext>
          </c:extLst>
        </c:ser>
        <c:dLbls>
          <c:showLegendKey val="0"/>
          <c:showVal val="0"/>
          <c:showCatName val="0"/>
          <c:showSerName val="0"/>
          <c:showPercent val="0"/>
          <c:showBubbleSize val="0"/>
        </c:dLbls>
        <c:gapWidth val="100"/>
        <c:axId val="1381228223"/>
        <c:axId val="1381234879"/>
      </c:barChart>
      <c:catAx>
        <c:axId val="13812282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81234879"/>
        <c:crosses val="autoZero"/>
        <c:auto val="1"/>
        <c:lblAlgn val="ctr"/>
        <c:lblOffset val="100"/>
        <c:noMultiLvlLbl val="0"/>
      </c:catAx>
      <c:valAx>
        <c:axId val="1381234879"/>
        <c:scaling>
          <c:orientation val="minMax"/>
          <c:max val="1"/>
          <c:min val="0"/>
        </c:scaling>
        <c:delete val="1"/>
        <c:axPos val="b"/>
        <c:numFmt formatCode="0%" sourceLinked="1"/>
        <c:majorTickMark val="none"/>
        <c:minorTickMark val="none"/>
        <c:tickLblPos val="nextTo"/>
        <c:crossAx val="1381228223"/>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Column3</c:v>
                </c:pt>
              </c:strCache>
            </c:strRef>
          </c:tx>
          <c:spPr>
            <a:solidFill>
              <a:srgbClr val="1F497D"/>
            </a:solidFill>
            <a:ln>
              <a:noFill/>
            </a:ln>
            <a:effectLst/>
          </c:spPr>
          <c:invertIfNegative val="0"/>
          <c:dLbls>
            <c:dLbl>
              <c:idx val="5"/>
              <c:tx>
                <c:rich>
                  <a:bodyPr/>
                  <a:lstStyle/>
                  <a:p>
                    <a:r>
                      <a:rPr lang="en-US"/>
                      <a:t>&lt;1%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1E-409E-9A62-FA26E2FB4F5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supportive (5)</c:v>
                </c:pt>
                <c:pt idx="1">
                  <c:v>Supportive (4)</c:v>
                </c:pt>
                <c:pt idx="2">
                  <c:v>Somewhat supportive (3)</c:v>
                </c:pt>
                <c:pt idx="3">
                  <c:v>Not very supportive (2)</c:v>
                </c:pt>
                <c:pt idx="4">
                  <c:v>Not at all supportive (1)</c:v>
                </c:pt>
              </c:strCache>
            </c:strRef>
          </c:cat>
          <c:val>
            <c:numRef>
              <c:f>Sheet1!$B$2:$B$6</c:f>
              <c:numCache>
                <c:formatCode>0%</c:formatCode>
                <c:ptCount val="5"/>
                <c:pt idx="0">
                  <c:v>0.04</c:v>
                </c:pt>
                <c:pt idx="1">
                  <c:v>0.19</c:v>
                </c:pt>
                <c:pt idx="2">
                  <c:v>0.32</c:v>
                </c:pt>
                <c:pt idx="3">
                  <c:v>0.23</c:v>
                </c:pt>
                <c:pt idx="4">
                  <c:v>0.22</c:v>
                </c:pt>
              </c:numCache>
            </c:numRef>
          </c:val>
          <c:extLst>
            <c:ext xmlns:c16="http://schemas.microsoft.com/office/drawing/2014/chart" uri="{C3380CC4-5D6E-409C-BE32-E72D297353CC}">
              <c16:uniqueId val="{00000001-811E-409E-9A62-FA26E2FB4F5F}"/>
            </c:ext>
          </c:extLst>
        </c:ser>
        <c:dLbls>
          <c:showLegendKey val="0"/>
          <c:showVal val="0"/>
          <c:showCatName val="0"/>
          <c:showSerName val="0"/>
          <c:showPercent val="0"/>
          <c:showBubbleSize val="0"/>
        </c:dLbls>
        <c:gapWidth val="100"/>
        <c:axId val="342167744"/>
        <c:axId val="342173320"/>
      </c:barChart>
      <c:catAx>
        <c:axId val="342167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73320"/>
        <c:crosses val="autoZero"/>
        <c:auto val="1"/>
        <c:lblAlgn val="ctr"/>
        <c:lblOffset val="100"/>
        <c:noMultiLvlLbl val="0"/>
      </c:catAx>
      <c:valAx>
        <c:axId val="342173320"/>
        <c:scaling>
          <c:orientation val="minMax"/>
          <c:max val="0.5"/>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67744"/>
        <c:crosses val="max"/>
        <c:crossBetween val="between"/>
        <c:majorUnit val="0.25"/>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Column3</c:v>
                </c:pt>
              </c:strCache>
            </c:strRef>
          </c:tx>
          <c:spPr>
            <a:solidFill>
              <a:srgbClr val="1F497D"/>
            </a:solidFill>
            <a:ln>
              <a:noFill/>
            </a:ln>
            <a:effectLst/>
          </c:spPr>
          <c:invertIfNegative val="0"/>
          <c:dLbls>
            <c:dLbl>
              <c:idx val="5"/>
              <c:tx>
                <c:rich>
                  <a:bodyPr/>
                  <a:lstStyle/>
                  <a:p>
                    <a:r>
                      <a:rPr lang="en-US"/>
                      <a:t>&lt;1%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BA2-45AF-943F-A68C1544020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supportive (5)</c:v>
                </c:pt>
                <c:pt idx="1">
                  <c:v>Supportive (4)</c:v>
                </c:pt>
                <c:pt idx="2">
                  <c:v>Somewhat supportive (3)</c:v>
                </c:pt>
                <c:pt idx="3">
                  <c:v>Not very supportive (2)</c:v>
                </c:pt>
                <c:pt idx="4">
                  <c:v>Not at all supportive (1)</c:v>
                </c:pt>
              </c:strCache>
            </c:strRef>
          </c:cat>
          <c:val>
            <c:numRef>
              <c:f>Sheet1!$B$2:$B$6</c:f>
              <c:numCache>
                <c:formatCode>0%</c:formatCode>
                <c:ptCount val="5"/>
                <c:pt idx="0">
                  <c:v>7.0000000000000007E-2</c:v>
                </c:pt>
                <c:pt idx="1">
                  <c:v>0.17</c:v>
                </c:pt>
                <c:pt idx="2">
                  <c:v>0.33</c:v>
                </c:pt>
                <c:pt idx="3">
                  <c:v>0.23</c:v>
                </c:pt>
                <c:pt idx="4">
                  <c:v>0.2</c:v>
                </c:pt>
              </c:numCache>
            </c:numRef>
          </c:val>
          <c:extLst>
            <c:ext xmlns:c16="http://schemas.microsoft.com/office/drawing/2014/chart" uri="{C3380CC4-5D6E-409C-BE32-E72D297353CC}">
              <c16:uniqueId val="{00000001-BBA2-45AF-943F-A68C15440207}"/>
            </c:ext>
          </c:extLst>
        </c:ser>
        <c:dLbls>
          <c:showLegendKey val="0"/>
          <c:showVal val="0"/>
          <c:showCatName val="0"/>
          <c:showSerName val="0"/>
          <c:showPercent val="0"/>
          <c:showBubbleSize val="0"/>
        </c:dLbls>
        <c:gapWidth val="100"/>
        <c:axId val="342167744"/>
        <c:axId val="342173320"/>
      </c:barChart>
      <c:catAx>
        <c:axId val="342167744"/>
        <c:scaling>
          <c:orientation val="maxMin"/>
        </c:scaling>
        <c:delete val="1"/>
        <c:axPos val="l"/>
        <c:numFmt formatCode="General" sourceLinked="1"/>
        <c:majorTickMark val="out"/>
        <c:minorTickMark val="none"/>
        <c:tickLblPos val="nextTo"/>
        <c:crossAx val="342173320"/>
        <c:crosses val="autoZero"/>
        <c:auto val="1"/>
        <c:lblAlgn val="ctr"/>
        <c:lblOffset val="100"/>
        <c:noMultiLvlLbl val="0"/>
      </c:catAx>
      <c:valAx>
        <c:axId val="342173320"/>
        <c:scaling>
          <c:orientation val="minMax"/>
          <c:max val="0.5"/>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67744"/>
        <c:crosses val="max"/>
        <c:crossBetween val="between"/>
        <c:majorUnit val="0.25"/>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Column3</c:v>
                </c:pt>
              </c:strCache>
            </c:strRef>
          </c:tx>
          <c:spPr>
            <a:solidFill>
              <a:srgbClr val="1F497D"/>
            </a:solidFill>
            <a:ln>
              <a:noFill/>
            </a:ln>
            <a:effectLst/>
          </c:spPr>
          <c:invertIfNegative val="0"/>
          <c:dLbls>
            <c:dLbl>
              <c:idx val="5"/>
              <c:tx>
                <c:rich>
                  <a:bodyPr/>
                  <a:lstStyle/>
                  <a:p>
                    <a:r>
                      <a:rPr lang="en-US"/>
                      <a:t>&lt;1%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243-4003-8AD3-0B3CE5114E4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supportive (5)</c:v>
                </c:pt>
                <c:pt idx="1">
                  <c:v>Supportive (4)</c:v>
                </c:pt>
                <c:pt idx="2">
                  <c:v>Somewhat supportive (3)</c:v>
                </c:pt>
                <c:pt idx="3">
                  <c:v>Not very supportive (2)</c:v>
                </c:pt>
                <c:pt idx="4">
                  <c:v>Not at all supportive (1)</c:v>
                </c:pt>
              </c:strCache>
            </c:strRef>
          </c:cat>
          <c:val>
            <c:numRef>
              <c:f>Sheet1!$B$2:$B$6</c:f>
              <c:numCache>
                <c:formatCode>0%</c:formatCode>
                <c:ptCount val="5"/>
                <c:pt idx="0">
                  <c:v>0.09</c:v>
                </c:pt>
                <c:pt idx="1">
                  <c:v>0.21</c:v>
                </c:pt>
                <c:pt idx="2">
                  <c:v>0.33</c:v>
                </c:pt>
                <c:pt idx="3">
                  <c:v>0.16</c:v>
                </c:pt>
                <c:pt idx="4">
                  <c:v>0.21</c:v>
                </c:pt>
              </c:numCache>
            </c:numRef>
          </c:val>
          <c:extLst>
            <c:ext xmlns:c16="http://schemas.microsoft.com/office/drawing/2014/chart" uri="{C3380CC4-5D6E-409C-BE32-E72D297353CC}">
              <c16:uniqueId val="{00000001-4243-4003-8AD3-0B3CE5114E40}"/>
            </c:ext>
          </c:extLst>
        </c:ser>
        <c:dLbls>
          <c:showLegendKey val="0"/>
          <c:showVal val="0"/>
          <c:showCatName val="0"/>
          <c:showSerName val="0"/>
          <c:showPercent val="0"/>
          <c:showBubbleSize val="0"/>
        </c:dLbls>
        <c:gapWidth val="100"/>
        <c:axId val="342167744"/>
        <c:axId val="342173320"/>
      </c:barChart>
      <c:catAx>
        <c:axId val="342167744"/>
        <c:scaling>
          <c:orientation val="maxMin"/>
        </c:scaling>
        <c:delete val="1"/>
        <c:axPos val="l"/>
        <c:numFmt formatCode="General" sourceLinked="1"/>
        <c:majorTickMark val="out"/>
        <c:minorTickMark val="none"/>
        <c:tickLblPos val="nextTo"/>
        <c:crossAx val="342173320"/>
        <c:crosses val="autoZero"/>
        <c:auto val="1"/>
        <c:lblAlgn val="ctr"/>
        <c:lblOffset val="100"/>
        <c:noMultiLvlLbl val="0"/>
      </c:catAx>
      <c:valAx>
        <c:axId val="342173320"/>
        <c:scaling>
          <c:orientation val="minMax"/>
          <c:max val="0.5"/>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67744"/>
        <c:crosses val="max"/>
        <c:crossBetween val="between"/>
        <c:majorUnit val="0.25"/>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506671392764011"/>
          <c:y val="2.6689720832706352E-2"/>
          <c:w val="0.48340772716915203"/>
          <c:h val="0.92185819015889936"/>
        </c:manualLayout>
      </c:layout>
      <c:barChart>
        <c:barDir val="bar"/>
        <c:grouping val="clustered"/>
        <c:varyColors val="0"/>
        <c:ser>
          <c:idx val="0"/>
          <c:order val="0"/>
          <c:tx>
            <c:strRef>
              <c:f>Sheet1!$B$1</c:f>
              <c:strCache>
                <c:ptCount val="1"/>
                <c:pt idx="0">
                  <c:v>Series 1</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Council is transparent and accountable</c:v>
                </c:pt>
                <c:pt idx="1">
                  <c:v>Council customer service</c:v>
                </c:pt>
                <c:pt idx="2">
                  <c:v>Financial management</c:v>
                </c:pt>
                <c:pt idx="3">
                  <c:v>Council represents and advocates on behalf of the community</c:v>
                </c:pt>
                <c:pt idx="4">
                  <c:v>Appearance of the city, towns and villages</c:v>
                </c:pt>
                <c:pt idx="5">
                  <c:v>Litter collection</c:v>
                </c:pt>
                <c:pt idx="6">
                  <c:v>Provision of Council information to the community</c:v>
                </c:pt>
                <c:pt idx="7">
                  <c:v>Opportunities to get actively-involved in decision making</c:v>
                </c:pt>
                <c:pt idx="8">
                  <c:v>Availability of car parking</c:v>
                </c:pt>
                <c:pt idx="9">
                  <c:v>Water management</c:v>
                </c:pt>
                <c:pt idx="10">
                  <c:v>Maintaining local roads</c:v>
                </c:pt>
                <c:pt idx="11">
                  <c:v>Long term planning for the region</c:v>
                </c:pt>
                <c:pt idx="12">
                  <c:v>Promoting pride in the community</c:v>
                </c:pt>
                <c:pt idx="13">
                  <c:v>Flood protection and preparedness</c:v>
                </c:pt>
                <c:pt idx="14">
                  <c:v>Supporting local jobs and businesses</c:v>
                </c:pt>
                <c:pt idx="15">
                  <c:v>Engaging young people in planning</c:v>
                </c:pt>
                <c:pt idx="16">
                  <c:v>Maintaining footpaths</c:v>
                </c:pt>
                <c:pt idx="17">
                  <c:v>Wastewater services</c:v>
                </c:pt>
                <c:pt idx="18">
                  <c:v>Festival and event programs</c:v>
                </c:pt>
                <c:pt idx="19">
                  <c:v>Ovals and sportsgrounds</c:v>
                </c:pt>
                <c:pt idx="20">
                  <c:v>Public transport across the region</c:v>
                </c:pt>
                <c:pt idx="21">
                  <c:v>Revitalising Tamworth and the region</c:v>
                </c:pt>
                <c:pt idx="22">
                  <c:v>Overall condition of local road network</c:v>
                </c:pt>
                <c:pt idx="23">
                  <c:v>Road safety</c:v>
                </c:pt>
              </c:strCache>
            </c:strRef>
          </c:cat>
          <c:val>
            <c:numRef>
              <c:f>Sheet1!$B$2:$B$25</c:f>
              <c:numCache>
                <c:formatCode>0.00%</c:formatCode>
                <c:ptCount val="24"/>
                <c:pt idx="0">
                  <c:v>8.0622620109759999E-2</c:v>
                </c:pt>
                <c:pt idx="1">
                  <c:v>7.6987412201109995E-2</c:v>
                </c:pt>
                <c:pt idx="2">
                  <c:v>5.5658371371959996E-2</c:v>
                </c:pt>
                <c:pt idx="3">
                  <c:v>4.9546634774639997E-2</c:v>
                </c:pt>
                <c:pt idx="4">
                  <c:v>4.5974870136179999E-2</c:v>
                </c:pt>
                <c:pt idx="5">
                  <c:v>4.0798519408780001E-2</c:v>
                </c:pt>
                <c:pt idx="6">
                  <c:v>4.025277662033E-2</c:v>
                </c:pt>
                <c:pt idx="7">
                  <c:v>3.746442911865E-2</c:v>
                </c:pt>
                <c:pt idx="8">
                  <c:v>3.7121035822359996E-2</c:v>
                </c:pt>
                <c:pt idx="9">
                  <c:v>3.6750517428020005E-2</c:v>
                </c:pt>
                <c:pt idx="10">
                  <c:v>3.5950717480989998E-2</c:v>
                </c:pt>
                <c:pt idx="11">
                  <c:v>3.4622483964349998E-2</c:v>
                </c:pt>
                <c:pt idx="12">
                  <c:v>3.3258080807680002E-2</c:v>
                </c:pt>
                <c:pt idx="13">
                  <c:v>3.1805893681939999E-2</c:v>
                </c:pt>
                <c:pt idx="14">
                  <c:v>3.156325775814E-2</c:v>
                </c:pt>
                <c:pt idx="15">
                  <c:v>2.9926754653249999E-2</c:v>
                </c:pt>
                <c:pt idx="16">
                  <c:v>2.2273422104740002E-2</c:v>
                </c:pt>
                <c:pt idx="17">
                  <c:v>2.2103973017550002E-2</c:v>
                </c:pt>
                <c:pt idx="18">
                  <c:v>1.7377210922279999E-2</c:v>
                </c:pt>
                <c:pt idx="19">
                  <c:v>1.734061459258E-2</c:v>
                </c:pt>
                <c:pt idx="20">
                  <c:v>1.7039303854909999E-2</c:v>
                </c:pt>
                <c:pt idx="21">
                  <c:v>1.6868964699880001E-2</c:v>
                </c:pt>
                <c:pt idx="22">
                  <c:v>1.6164798657709999E-2</c:v>
                </c:pt>
                <c:pt idx="23">
                  <c:v>1.6058839151659999E-2</c:v>
                </c:pt>
              </c:numCache>
            </c:numRef>
          </c:val>
          <c:extLst>
            <c:ext xmlns:c16="http://schemas.microsoft.com/office/drawing/2014/chart" uri="{C3380CC4-5D6E-409C-BE32-E72D297353CC}">
              <c16:uniqueId val="{00000001-E3EB-4BEC-8F5C-46C13B751AD8}"/>
            </c:ext>
          </c:extLst>
        </c:ser>
        <c:dLbls>
          <c:showLegendKey val="0"/>
          <c:showVal val="0"/>
          <c:showCatName val="0"/>
          <c:showSerName val="0"/>
          <c:showPercent val="0"/>
          <c:showBubbleSize val="0"/>
        </c:dLbls>
        <c:gapWidth val="100"/>
        <c:axId val="342167744"/>
        <c:axId val="342173320"/>
      </c:barChart>
      <c:catAx>
        <c:axId val="342167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5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73320"/>
        <c:crosses val="autoZero"/>
        <c:auto val="1"/>
        <c:lblAlgn val="ctr"/>
        <c:lblOffset val="100"/>
        <c:noMultiLvlLbl val="0"/>
      </c:catAx>
      <c:valAx>
        <c:axId val="342173320"/>
        <c:scaling>
          <c:orientation val="minMax"/>
          <c:max val="0.1"/>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67744"/>
        <c:crosses val="max"/>
        <c:crossBetween val="between"/>
        <c:majorUnit val="5.000000000000001E-2"/>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542041167683613"/>
          <c:y val="2.6689720832706352E-2"/>
          <c:w val="0.49305402941995596"/>
          <c:h val="0.92185819015889936"/>
        </c:manualLayout>
      </c:layout>
      <c:barChart>
        <c:barDir val="bar"/>
        <c:grouping val="clustered"/>
        <c:varyColors val="0"/>
        <c:ser>
          <c:idx val="0"/>
          <c:order val="0"/>
          <c:tx>
            <c:strRef>
              <c:f>Sheet1!$B$1</c:f>
              <c:strCache>
                <c:ptCount val="1"/>
                <c:pt idx="0">
                  <c:v>Series 1</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Sheet1!$A$26:$A$48</c:f>
              <c:strCache>
                <c:ptCount val="23"/>
                <c:pt idx="0">
                  <c:v>Exploration of energy efficiencies</c:v>
                </c:pt>
                <c:pt idx="1">
                  <c:v>Sustainability strategy</c:v>
                </c:pt>
                <c:pt idx="2">
                  <c:v>Parks and playgrounds</c:v>
                </c:pt>
                <c:pt idx="3">
                  <c:v>Tourism/Visitor Information Centre</c:v>
                </c:pt>
                <c:pt idx="4">
                  <c:v>Traffic flow/congestion</c:v>
                </c:pt>
                <c:pt idx="5">
                  <c:v>Infrastructure for growth</c:v>
                </c:pt>
                <c:pt idx="6">
                  <c:v>Support for volunteer programs</c:v>
                </c:pt>
                <c:pt idx="7">
                  <c:v>Improving biodiversity</c:v>
                </c:pt>
                <c:pt idx="8">
                  <c:v>Environmental education programs</c:v>
                </c:pt>
                <c:pt idx="9">
                  <c:v>Protecting native vegetation</c:v>
                </c:pt>
                <c:pt idx="10">
                  <c:v>Youth services</c:v>
                </c:pt>
                <c:pt idx="11">
                  <c:v>Recycling/waste minimisation</c:v>
                </c:pt>
                <c:pt idx="12">
                  <c:v>Enhancing heritage buildings</c:v>
                </c:pt>
                <c:pt idx="13">
                  <c:v>Growing airport capacity</c:v>
                </c:pt>
                <c:pt idx="14">
                  <c:v>Address Climate Change</c:v>
                </c:pt>
                <c:pt idx="15">
                  <c:v>Community buildings/halls</c:v>
                </c:pt>
                <c:pt idx="16">
                  <c:v>Library services</c:v>
                </c:pt>
                <c:pt idx="17">
                  <c:v>Pet adoption/animal rehoming</c:v>
                </c:pt>
                <c:pt idx="18">
                  <c:v>Maintaining cycleways</c:v>
                </c:pt>
                <c:pt idx="19">
                  <c:v>Swimming pools</c:v>
                </c:pt>
                <c:pt idx="20">
                  <c:v>Graffiti removal</c:v>
                </c:pt>
                <c:pt idx="21">
                  <c:v>Art Gallery/cultural opportunities</c:v>
                </c:pt>
                <c:pt idx="22">
                  <c:v>Performing Arts/entertainment opportunities</c:v>
                </c:pt>
              </c:strCache>
            </c:strRef>
          </c:cat>
          <c:val>
            <c:numRef>
              <c:f>Sheet1!$B$26:$B$48</c:f>
              <c:numCache>
                <c:formatCode>0.00%</c:formatCode>
                <c:ptCount val="23"/>
                <c:pt idx="0">
                  <c:v>1.4464718029650001E-2</c:v>
                </c:pt>
                <c:pt idx="1">
                  <c:v>1.3809729268110001E-2</c:v>
                </c:pt>
                <c:pt idx="2">
                  <c:v>1.1502754801629999E-2</c:v>
                </c:pt>
                <c:pt idx="3">
                  <c:v>1.1198104919119999E-2</c:v>
                </c:pt>
                <c:pt idx="4">
                  <c:v>9.4827177179109996E-3</c:v>
                </c:pt>
                <c:pt idx="5">
                  <c:v>9.3738859060229999E-3</c:v>
                </c:pt>
                <c:pt idx="6">
                  <c:v>8.6214062075149998E-3</c:v>
                </c:pt>
                <c:pt idx="7">
                  <c:v>8.2534083085000001E-3</c:v>
                </c:pt>
                <c:pt idx="8">
                  <c:v>6.5056522345739998E-3</c:v>
                </c:pt>
                <c:pt idx="9">
                  <c:v>6.3553239932640001E-3</c:v>
                </c:pt>
                <c:pt idx="10">
                  <c:v>6.2900292902540005E-3</c:v>
                </c:pt>
                <c:pt idx="11">
                  <c:v>6.2705901706849995E-3</c:v>
                </c:pt>
                <c:pt idx="12">
                  <c:v>5.5376479747660003E-3</c:v>
                </c:pt>
                <c:pt idx="13">
                  <c:v>5.1790922468040006E-3</c:v>
                </c:pt>
                <c:pt idx="14">
                  <c:v>5.1453422472980005E-3</c:v>
                </c:pt>
                <c:pt idx="15">
                  <c:v>5.059356439375E-3</c:v>
                </c:pt>
                <c:pt idx="16">
                  <c:v>4.9453529906740004E-3</c:v>
                </c:pt>
                <c:pt idx="17">
                  <c:v>4.6847957740529999E-3</c:v>
                </c:pt>
                <c:pt idx="18">
                  <c:v>4.4851110701490003E-3</c:v>
                </c:pt>
                <c:pt idx="19">
                  <c:v>2.4743913703349999E-3</c:v>
                </c:pt>
                <c:pt idx="20">
                  <c:v>2.440194430303E-3</c:v>
                </c:pt>
                <c:pt idx="21">
                  <c:v>2.4239564540719997E-3</c:v>
                </c:pt>
                <c:pt idx="22">
                  <c:v>1.964935815499E-3</c:v>
                </c:pt>
              </c:numCache>
            </c:numRef>
          </c:val>
          <c:extLst>
            <c:ext xmlns:c16="http://schemas.microsoft.com/office/drawing/2014/chart" uri="{C3380CC4-5D6E-409C-BE32-E72D297353CC}">
              <c16:uniqueId val="{00000001-E3EB-4BEC-8F5C-46C13B751AD8}"/>
            </c:ext>
          </c:extLst>
        </c:ser>
        <c:dLbls>
          <c:showLegendKey val="0"/>
          <c:showVal val="0"/>
          <c:showCatName val="0"/>
          <c:showSerName val="0"/>
          <c:showPercent val="0"/>
          <c:showBubbleSize val="0"/>
        </c:dLbls>
        <c:gapWidth val="100"/>
        <c:axId val="342167744"/>
        <c:axId val="342173320"/>
      </c:barChart>
      <c:catAx>
        <c:axId val="342167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5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73320"/>
        <c:crosses val="autoZero"/>
        <c:auto val="1"/>
        <c:lblAlgn val="ctr"/>
        <c:lblOffset val="100"/>
        <c:noMultiLvlLbl val="0"/>
      </c:catAx>
      <c:valAx>
        <c:axId val="342173320"/>
        <c:scaling>
          <c:orientation val="minMax"/>
          <c:max val="0.1"/>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67744"/>
        <c:crosses val="max"/>
        <c:crossBetween val="between"/>
        <c:majorUnit val="5.000000000000001E-2"/>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8918044222483"/>
          <c:y val="5.0556098994414947E-2"/>
          <c:w val="0.45334214732531952"/>
          <c:h val="0.89888780201117013"/>
        </c:manualLayout>
      </c:layout>
      <c:barChart>
        <c:barDir val="bar"/>
        <c:grouping val="clustered"/>
        <c:varyColors val="0"/>
        <c:ser>
          <c:idx val="0"/>
          <c:order val="0"/>
          <c:tx>
            <c:strRef>
              <c:f>Sheet1!$B$1</c:f>
              <c:strCache>
                <c:ptCount val="1"/>
                <c:pt idx="0">
                  <c:v>Series 1</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Arts/entertainment</c:v>
                </c:pt>
                <c:pt idx="1">
                  <c:v>Community buildings/halls</c:v>
                </c:pt>
                <c:pt idx="2">
                  <c:v>Parks/playgrounds</c:v>
                </c:pt>
                <c:pt idx="3">
                  <c:v>Ovals/sportsgrounds</c:v>
                </c:pt>
                <c:pt idx="4">
                  <c:v>Library services</c:v>
                </c:pt>
              </c:strCache>
            </c:strRef>
          </c:cat>
          <c:val>
            <c:numRef>
              <c:f>Sheet1!$B$2:$B$6</c:f>
              <c:numCache>
                <c:formatCode>0%</c:formatCode>
                <c:ptCount val="5"/>
                <c:pt idx="0">
                  <c:v>0.89</c:v>
                </c:pt>
                <c:pt idx="1">
                  <c:v>0.91</c:v>
                </c:pt>
                <c:pt idx="2">
                  <c:v>0.92</c:v>
                </c:pt>
                <c:pt idx="3">
                  <c:v>0.93</c:v>
                </c:pt>
                <c:pt idx="4">
                  <c:v>0.98</c:v>
                </c:pt>
              </c:numCache>
            </c:numRef>
          </c:val>
          <c:extLst>
            <c:ext xmlns:c16="http://schemas.microsoft.com/office/drawing/2014/chart" uri="{C3380CC4-5D6E-409C-BE32-E72D297353CC}">
              <c16:uniqueId val="{00000000-00AC-4050-8598-77D36141BCFE}"/>
            </c:ext>
          </c:extLst>
        </c:ser>
        <c:dLbls>
          <c:showLegendKey val="0"/>
          <c:showVal val="0"/>
          <c:showCatName val="0"/>
          <c:showSerName val="0"/>
          <c:showPercent val="0"/>
          <c:showBubbleSize val="0"/>
        </c:dLbls>
        <c:gapWidth val="100"/>
        <c:axId val="1381228223"/>
        <c:axId val="1381234879"/>
      </c:barChart>
      <c:catAx>
        <c:axId val="13812282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81234879"/>
        <c:crosses val="autoZero"/>
        <c:auto val="1"/>
        <c:lblAlgn val="ctr"/>
        <c:lblOffset val="100"/>
        <c:noMultiLvlLbl val="0"/>
      </c:catAx>
      <c:valAx>
        <c:axId val="1381234879"/>
        <c:scaling>
          <c:orientation val="minMax"/>
          <c:max val="1"/>
          <c:min val="0"/>
        </c:scaling>
        <c:delete val="1"/>
        <c:axPos val="b"/>
        <c:numFmt formatCode="0%" sourceLinked="1"/>
        <c:majorTickMark val="none"/>
        <c:minorTickMark val="none"/>
        <c:tickLblPos val="nextTo"/>
        <c:crossAx val="1381228223"/>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Column3</c:v>
                </c:pt>
              </c:strCache>
            </c:strRef>
          </c:tx>
          <c:spPr>
            <a:solidFill>
              <a:srgbClr val="1F497D"/>
            </a:solidFill>
            <a:ln>
              <a:noFill/>
            </a:ln>
            <a:effectLst/>
          </c:spPr>
          <c:invertIfNegative val="0"/>
          <c:dLbls>
            <c:dLbl>
              <c:idx val="5"/>
              <c:tx>
                <c:rich>
                  <a:bodyPr/>
                  <a:lstStyle/>
                  <a:p>
                    <a:r>
                      <a:rPr lang="en-US"/>
                      <a:t>&lt;1%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37A-4CE9-8A86-36CDDF0702E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Excellent (6)</c:v>
                </c:pt>
                <c:pt idx="1">
                  <c:v>Very good (5)</c:v>
                </c:pt>
                <c:pt idx="2">
                  <c:v>Good (4)</c:v>
                </c:pt>
                <c:pt idx="3">
                  <c:v>Fair (3)</c:v>
                </c:pt>
                <c:pt idx="4">
                  <c:v>Poor (2)</c:v>
                </c:pt>
                <c:pt idx="5">
                  <c:v>Very poor (1)</c:v>
                </c:pt>
              </c:strCache>
            </c:strRef>
          </c:cat>
          <c:val>
            <c:numRef>
              <c:f>Sheet1!$B$2:$B$7</c:f>
              <c:numCache>
                <c:formatCode>0%</c:formatCode>
                <c:ptCount val="6"/>
                <c:pt idx="0">
                  <c:v>0.28000000000000003</c:v>
                </c:pt>
                <c:pt idx="1">
                  <c:v>0.46</c:v>
                </c:pt>
                <c:pt idx="2">
                  <c:v>0.2</c:v>
                </c:pt>
                <c:pt idx="3">
                  <c:v>0.05</c:v>
                </c:pt>
                <c:pt idx="4">
                  <c:v>0.01</c:v>
                </c:pt>
                <c:pt idx="5">
                  <c:v>2E-3</c:v>
                </c:pt>
              </c:numCache>
            </c:numRef>
          </c:val>
          <c:extLst>
            <c:ext xmlns:c16="http://schemas.microsoft.com/office/drawing/2014/chart" uri="{C3380CC4-5D6E-409C-BE32-E72D297353CC}">
              <c16:uniqueId val="{00000000-8043-4B14-BDA3-53269E189FC2}"/>
            </c:ext>
          </c:extLst>
        </c:ser>
        <c:dLbls>
          <c:showLegendKey val="0"/>
          <c:showVal val="0"/>
          <c:showCatName val="0"/>
          <c:showSerName val="0"/>
          <c:showPercent val="0"/>
          <c:showBubbleSize val="0"/>
        </c:dLbls>
        <c:gapWidth val="100"/>
        <c:axId val="342167744"/>
        <c:axId val="342173320"/>
      </c:barChart>
      <c:catAx>
        <c:axId val="342167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73320"/>
        <c:crosses val="autoZero"/>
        <c:auto val="1"/>
        <c:lblAlgn val="ctr"/>
        <c:lblOffset val="100"/>
        <c:noMultiLvlLbl val="0"/>
      </c:catAx>
      <c:valAx>
        <c:axId val="342173320"/>
        <c:scaling>
          <c:orientation val="minMax"/>
          <c:max val="0.5"/>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67744"/>
        <c:crosses val="max"/>
        <c:crossBetween val="between"/>
        <c:majorUnit val="0.1"/>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Column3</c:v>
                </c:pt>
              </c:strCache>
            </c:strRef>
          </c:tx>
          <c:spPr>
            <a:solidFill>
              <a:srgbClr val="3A98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Rural aspect/not busy/country living</c:v>
                </c:pt>
                <c:pt idx="1">
                  <c:v>Sense of community/friendly people</c:v>
                </c:pt>
                <c:pt idx="2">
                  <c:v>Accessibility/convenient location/close to everything</c:v>
                </c:pt>
                <c:pt idx="3">
                  <c:v>Always lived here/it's home/close to family</c:v>
                </c:pt>
                <c:pt idx="4">
                  <c:v>Natural environment/scenery/open spaces</c:v>
                </c:pt>
                <c:pt idx="5">
                  <c:v>Variety and quality of services/facilities/activities</c:v>
                </c:pt>
              </c:strCache>
            </c:strRef>
          </c:cat>
          <c:val>
            <c:numRef>
              <c:f>Sheet1!$B$2:$B$7</c:f>
              <c:numCache>
                <c:formatCode>0%</c:formatCode>
                <c:ptCount val="6"/>
                <c:pt idx="0">
                  <c:v>0.29252650683949999</c:v>
                </c:pt>
                <c:pt idx="1">
                  <c:v>0.22381065587929999</c:v>
                </c:pt>
                <c:pt idx="2">
                  <c:v>0.1705686719965</c:v>
                </c:pt>
                <c:pt idx="3">
                  <c:v>0.16600213881519998</c:v>
                </c:pt>
                <c:pt idx="4">
                  <c:v>0.15361791372980002</c:v>
                </c:pt>
                <c:pt idx="5">
                  <c:v>0.15327879925990001</c:v>
                </c:pt>
              </c:numCache>
            </c:numRef>
          </c:val>
          <c:extLst>
            <c:ext xmlns:c16="http://schemas.microsoft.com/office/drawing/2014/chart" uri="{C3380CC4-5D6E-409C-BE32-E72D297353CC}">
              <c16:uniqueId val="{00000001-8770-4C74-AE7D-78EFE8E9AC47}"/>
            </c:ext>
          </c:extLst>
        </c:ser>
        <c:dLbls>
          <c:showLegendKey val="0"/>
          <c:showVal val="0"/>
          <c:showCatName val="0"/>
          <c:showSerName val="0"/>
          <c:showPercent val="0"/>
          <c:showBubbleSize val="0"/>
        </c:dLbls>
        <c:gapWidth val="100"/>
        <c:axId val="342167744"/>
        <c:axId val="342173320"/>
      </c:barChart>
      <c:catAx>
        <c:axId val="342167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73320"/>
        <c:crosses val="autoZero"/>
        <c:auto val="1"/>
        <c:lblAlgn val="ctr"/>
        <c:lblOffset val="100"/>
        <c:noMultiLvlLbl val="0"/>
      </c:catAx>
      <c:valAx>
        <c:axId val="342173320"/>
        <c:scaling>
          <c:orientation val="minMax"/>
          <c:max val="0.5"/>
        </c:scaling>
        <c:delete val="1"/>
        <c:axPos val="b"/>
        <c:numFmt formatCode="0%" sourceLinked="0"/>
        <c:majorTickMark val="out"/>
        <c:minorTickMark val="none"/>
        <c:tickLblPos val="nextTo"/>
        <c:crossAx val="342167744"/>
        <c:crosses val="max"/>
        <c:crossBetween val="between"/>
        <c:majorUnit val="0.1"/>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336595888999938"/>
          <c:y val="4.2426710666536686E-2"/>
          <c:w val="0.4398910402364874"/>
          <c:h val="0.91514657866692661"/>
        </c:manualLayout>
      </c:layout>
      <c:barChart>
        <c:barDir val="bar"/>
        <c:grouping val="clustered"/>
        <c:varyColors val="0"/>
        <c:ser>
          <c:idx val="0"/>
          <c:order val="0"/>
          <c:tx>
            <c:strRef>
              <c:f>Sheet1!$B$1</c:f>
              <c:strCache>
                <c:ptCount val="1"/>
                <c:pt idx="0">
                  <c:v>Column3</c:v>
                </c:pt>
              </c:strCache>
            </c:strRef>
          </c:tx>
          <c:spPr>
            <a:solidFill>
              <a:srgbClr val="C0504D">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Maintenance of roads and supporting infrastructure </c:v>
                </c:pt>
                <c:pt idx="1">
                  <c:v>Water supply/services/quality</c:v>
                </c:pt>
                <c:pt idx="2">
                  <c:v>More community facilities/recreation and leisure e.g. pools, water park, sporting facilities, bbq</c:v>
                </c:pt>
                <c:pt idx="3">
                  <c:v>Safety/lowering crime</c:v>
                </c:pt>
                <c:pt idx="4">
                  <c:v>Children/youth services/education/activities</c:v>
                </c:pt>
                <c:pt idx="5">
                  <c:v>Improving/more medical and health services</c:v>
                </c:pt>
              </c:strCache>
            </c:strRef>
          </c:cat>
          <c:val>
            <c:numRef>
              <c:f>Sheet1!$B$2:$B$7</c:f>
              <c:numCache>
                <c:formatCode>0%</c:formatCode>
                <c:ptCount val="6"/>
                <c:pt idx="0">
                  <c:v>0.25</c:v>
                </c:pt>
                <c:pt idx="1">
                  <c:v>0.1116747153721</c:v>
                </c:pt>
                <c:pt idx="2">
                  <c:v>9.646460435493999E-2</c:v>
                </c:pt>
                <c:pt idx="3">
                  <c:v>9.9822300016989995E-2</c:v>
                </c:pt>
                <c:pt idx="4">
                  <c:v>8.6425854732390006E-2</c:v>
                </c:pt>
                <c:pt idx="5">
                  <c:v>9.2232729367059993E-2</c:v>
                </c:pt>
              </c:numCache>
            </c:numRef>
          </c:val>
          <c:extLst>
            <c:ext xmlns:c16="http://schemas.microsoft.com/office/drawing/2014/chart" uri="{C3380CC4-5D6E-409C-BE32-E72D297353CC}">
              <c16:uniqueId val="{00000001-BF7F-4E80-8062-3B276C3030BB}"/>
            </c:ext>
          </c:extLst>
        </c:ser>
        <c:dLbls>
          <c:showLegendKey val="0"/>
          <c:showVal val="0"/>
          <c:showCatName val="0"/>
          <c:showSerName val="0"/>
          <c:showPercent val="0"/>
          <c:showBubbleSize val="0"/>
        </c:dLbls>
        <c:gapWidth val="100"/>
        <c:axId val="342167744"/>
        <c:axId val="342173320"/>
      </c:barChart>
      <c:catAx>
        <c:axId val="342167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73320"/>
        <c:crosses val="autoZero"/>
        <c:auto val="1"/>
        <c:lblAlgn val="ctr"/>
        <c:lblOffset val="100"/>
        <c:noMultiLvlLbl val="0"/>
      </c:catAx>
      <c:valAx>
        <c:axId val="342173320"/>
        <c:scaling>
          <c:orientation val="minMax"/>
          <c:max val="0.5"/>
        </c:scaling>
        <c:delete val="1"/>
        <c:axPos val="b"/>
        <c:numFmt formatCode="0%" sourceLinked="0"/>
        <c:majorTickMark val="out"/>
        <c:minorTickMark val="none"/>
        <c:tickLblPos val="nextTo"/>
        <c:crossAx val="342167744"/>
        <c:crosses val="max"/>
        <c:crossBetween val="between"/>
        <c:majorUnit val="0.1"/>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2021 (N=600)</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satisfied (5)</c:v>
                </c:pt>
                <c:pt idx="1">
                  <c:v>Satisfied (4)</c:v>
                </c:pt>
                <c:pt idx="2">
                  <c:v>Somewhat satisfied (3)</c:v>
                </c:pt>
                <c:pt idx="3">
                  <c:v>Not very satisfied (2)</c:v>
                </c:pt>
                <c:pt idx="4">
                  <c:v>Not at all satisfied (1)</c:v>
                </c:pt>
              </c:strCache>
            </c:strRef>
          </c:cat>
          <c:val>
            <c:numRef>
              <c:f>Sheet1!$B$2:$B$6</c:f>
              <c:numCache>
                <c:formatCode>0%</c:formatCode>
                <c:ptCount val="5"/>
                <c:pt idx="0">
                  <c:v>0.05</c:v>
                </c:pt>
                <c:pt idx="1">
                  <c:v>0.33</c:v>
                </c:pt>
                <c:pt idx="2">
                  <c:v>0.42</c:v>
                </c:pt>
                <c:pt idx="3">
                  <c:v>0.13</c:v>
                </c:pt>
                <c:pt idx="4">
                  <c:v>7.0000000000000007E-2</c:v>
                </c:pt>
              </c:numCache>
            </c:numRef>
          </c:val>
          <c:extLst>
            <c:ext xmlns:c16="http://schemas.microsoft.com/office/drawing/2014/chart" uri="{C3380CC4-5D6E-409C-BE32-E72D297353CC}">
              <c16:uniqueId val="{00000000-8043-4B14-BDA3-53269E189FC2}"/>
            </c:ext>
          </c:extLst>
        </c:ser>
        <c:ser>
          <c:idx val="1"/>
          <c:order val="1"/>
          <c:tx>
            <c:strRef>
              <c:f>Sheet1!$C$1</c:f>
              <c:strCache>
                <c:ptCount val="1"/>
                <c:pt idx="0">
                  <c:v>2018 (N=600)</c:v>
                </c:pt>
              </c:strCache>
            </c:strRef>
          </c:tx>
          <c:spPr>
            <a:solidFill>
              <a:srgbClr val="1F497D">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satisfied (5)</c:v>
                </c:pt>
                <c:pt idx="1">
                  <c:v>Satisfied (4)</c:v>
                </c:pt>
                <c:pt idx="2">
                  <c:v>Somewhat satisfied (3)</c:v>
                </c:pt>
                <c:pt idx="3">
                  <c:v>Not very satisfied (2)</c:v>
                </c:pt>
                <c:pt idx="4">
                  <c:v>Not at all satisfied (1)</c:v>
                </c:pt>
              </c:strCache>
            </c:strRef>
          </c:cat>
          <c:val>
            <c:numRef>
              <c:f>Sheet1!$C$2:$C$6</c:f>
              <c:numCache>
                <c:formatCode>0%</c:formatCode>
                <c:ptCount val="5"/>
                <c:pt idx="0">
                  <c:v>0.08</c:v>
                </c:pt>
                <c:pt idx="1">
                  <c:v>0.47</c:v>
                </c:pt>
                <c:pt idx="2">
                  <c:v>0.33</c:v>
                </c:pt>
                <c:pt idx="3">
                  <c:v>0.1</c:v>
                </c:pt>
                <c:pt idx="4">
                  <c:v>0.02</c:v>
                </c:pt>
              </c:numCache>
            </c:numRef>
          </c:val>
          <c:extLst>
            <c:ext xmlns:c16="http://schemas.microsoft.com/office/drawing/2014/chart" uri="{C3380CC4-5D6E-409C-BE32-E72D297353CC}">
              <c16:uniqueId val="{00000001-8043-4B14-BDA3-53269E189FC2}"/>
            </c:ext>
          </c:extLst>
        </c:ser>
        <c:dLbls>
          <c:showLegendKey val="0"/>
          <c:showVal val="0"/>
          <c:showCatName val="0"/>
          <c:showSerName val="0"/>
          <c:showPercent val="0"/>
          <c:showBubbleSize val="0"/>
        </c:dLbls>
        <c:gapWidth val="100"/>
        <c:axId val="342167744"/>
        <c:axId val="342173320"/>
      </c:barChart>
      <c:catAx>
        <c:axId val="342167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73320"/>
        <c:crosses val="autoZero"/>
        <c:auto val="1"/>
        <c:lblAlgn val="ctr"/>
        <c:lblOffset val="100"/>
        <c:noMultiLvlLbl val="0"/>
      </c:catAx>
      <c:valAx>
        <c:axId val="342173320"/>
        <c:scaling>
          <c:orientation val="minMax"/>
          <c:max val="0.5"/>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2167744"/>
        <c:crosses val="max"/>
        <c:crossBetween val="between"/>
        <c:majorUnit val="0.1"/>
      </c:valAx>
      <c:spPr>
        <a:noFill/>
        <a:ln>
          <a:noFill/>
        </a:ln>
        <a:effectLst/>
      </c:spPr>
    </c:plotArea>
    <c:legend>
      <c:legendPos val="b"/>
      <c:layout>
        <c:manualLayout>
          <c:xMode val="edge"/>
          <c:yMode val="edge"/>
          <c:x val="0.28771626785736332"/>
          <c:y val="0.90349270620463573"/>
          <c:w val="0.68212262129604651"/>
          <c:h val="7.533493176331099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1741762227315073E-2"/>
          <c:y val="3.0924731373217457E-2"/>
          <c:w val="0.90741098174586632"/>
          <c:h val="0.89912007296200047"/>
        </c:manualLayout>
      </c:layout>
      <c:scatterChart>
        <c:scatterStyle val="lineMarker"/>
        <c:varyColors val="0"/>
        <c:ser>
          <c:idx val="0"/>
          <c:order val="0"/>
          <c:tx>
            <c:strRef>
              <c:f>Sheet1!$B$1</c:f>
              <c:strCache>
                <c:ptCount val="1"/>
                <c:pt idx="0">
                  <c:v>Current year</c:v>
                </c:pt>
              </c:strCache>
            </c:strRef>
          </c:tx>
          <c:spPr>
            <a:ln w="28575" cap="rnd">
              <a:noFill/>
              <a:round/>
            </a:ln>
            <a:effectLst/>
          </c:spPr>
          <c:marker>
            <c:symbol val="circle"/>
            <c:size val="5"/>
            <c:spPr>
              <a:solidFill>
                <a:schemeClr val="tx2"/>
              </a:solidFill>
              <a:ln w="9525">
                <a:noFill/>
              </a:ln>
              <a:effectLst/>
            </c:spPr>
          </c:marker>
          <c:xVal>
            <c:numRef>
              <c:f>Sheet1!$A$2:$A$48</c:f>
              <c:numCache>
                <c:formatCode>0.00</c:formatCode>
                <c:ptCount val="47"/>
                <c:pt idx="0">
                  <c:v>3.9173402121769998</c:v>
                </c:pt>
                <c:pt idx="1">
                  <c:v>4.2675015548550004</c:v>
                </c:pt>
                <c:pt idx="2">
                  <c:v>4.3369672613160004</c:v>
                </c:pt>
                <c:pt idx="3">
                  <c:v>3.865336419253</c:v>
                </c:pt>
                <c:pt idx="4">
                  <c:v>4.4602746005669998</c:v>
                </c:pt>
                <c:pt idx="5">
                  <c:v>4.3333798537590003</c:v>
                </c:pt>
                <c:pt idx="6">
                  <c:v>4.0863713215570003</c:v>
                </c:pt>
                <c:pt idx="7">
                  <c:v>4.1763783471430003</c:v>
                </c:pt>
                <c:pt idx="8">
                  <c:v>3.712887078809</c:v>
                </c:pt>
                <c:pt idx="10">
                  <c:v>4.0688192930989997</c:v>
                </c:pt>
                <c:pt idx="12">
                  <c:v>3.9381529809189999</c:v>
                </c:pt>
                <c:pt idx="13">
                  <c:v>4.2233574485279997</c:v>
                </c:pt>
                <c:pt idx="14">
                  <c:v>4.1373147423169998</c:v>
                </c:pt>
                <c:pt idx="15">
                  <c:v>4.2682696708680004</c:v>
                </c:pt>
                <c:pt idx="16">
                  <c:v>4.7003731967720004</c:v>
                </c:pt>
                <c:pt idx="17">
                  <c:v>4.3875471825129999</c:v>
                </c:pt>
                <c:pt idx="18">
                  <c:v>3.8373332795859998</c:v>
                </c:pt>
                <c:pt idx="19">
                  <c:v>4.3541408971079996</c:v>
                </c:pt>
                <c:pt idx="20">
                  <c:v>4.5741946574629999</c:v>
                </c:pt>
                <c:pt idx="21">
                  <c:v>4.4279091250220004</c:v>
                </c:pt>
                <c:pt idx="22">
                  <c:v>4.4710901088339998</c:v>
                </c:pt>
                <c:pt idx="23">
                  <c:v>4.0528708444969999</c:v>
                </c:pt>
                <c:pt idx="24">
                  <c:v>4.1108373815060002</c:v>
                </c:pt>
                <c:pt idx="25">
                  <c:v>4.3351787901609997</c:v>
                </c:pt>
                <c:pt idx="26">
                  <c:v>4.1779832587119996</c:v>
                </c:pt>
                <c:pt idx="27">
                  <c:v>4.4710796381740003</c:v>
                </c:pt>
                <c:pt idx="28">
                  <c:v>4.6424430075789997</c:v>
                </c:pt>
                <c:pt idx="29">
                  <c:v>4.2680121586580002</c:v>
                </c:pt>
                <c:pt idx="30">
                  <c:v>4.0748182496279997</c:v>
                </c:pt>
                <c:pt idx="31">
                  <c:v>3.934736857891</c:v>
                </c:pt>
                <c:pt idx="33">
                  <c:v>4.514853156339</c:v>
                </c:pt>
                <c:pt idx="34">
                  <c:v>4.0700603381339997</c:v>
                </c:pt>
                <c:pt idx="35">
                  <c:v>4.2191550443199999</c:v>
                </c:pt>
                <c:pt idx="36">
                  <c:v>4.6222874403559997</c:v>
                </c:pt>
                <c:pt idx="37">
                  <c:v>4.1812718625420002</c:v>
                </c:pt>
                <c:pt idx="39">
                  <c:v>4.2728860296129998</c:v>
                </c:pt>
                <c:pt idx="40">
                  <c:v>4.4479639795830002</c:v>
                </c:pt>
                <c:pt idx="41">
                  <c:v>4.3905336345189996</c:v>
                </c:pt>
                <c:pt idx="42">
                  <c:v>4.5473725107379996</c:v>
                </c:pt>
                <c:pt idx="43">
                  <c:v>4.3618585242229999</c:v>
                </c:pt>
                <c:pt idx="44">
                  <c:v>4.4246582290419996</c:v>
                </c:pt>
                <c:pt idx="45">
                  <c:v>4.6477905807050002</c:v>
                </c:pt>
                <c:pt idx="46">
                  <c:v>4.6361986954469998</c:v>
                </c:pt>
              </c:numCache>
            </c:numRef>
          </c:xVal>
          <c:yVal>
            <c:numRef>
              <c:f>Sheet1!$B$2:$B$48</c:f>
              <c:numCache>
                <c:formatCode>0.00</c:formatCode>
                <c:ptCount val="47"/>
                <c:pt idx="0">
                  <c:v>3.919789078784</c:v>
                </c:pt>
                <c:pt idx="1">
                  <c:v>4.1888169160929998</c:v>
                </c:pt>
                <c:pt idx="2">
                  <c:v>4.4332198692420004</c:v>
                </c:pt>
                <c:pt idx="3">
                  <c:v>3.859015926464</c:v>
                </c:pt>
                <c:pt idx="4">
                  <c:v>4.4534632898520004</c:v>
                </c:pt>
                <c:pt idx="5">
                  <c:v>4.2065341459940004</c:v>
                </c:pt>
                <c:pt idx="6">
                  <c:v>3.880001873126</c:v>
                </c:pt>
                <c:pt idx="7">
                  <c:v>4.1082667874599998</c:v>
                </c:pt>
                <c:pt idx="8">
                  <c:v>3.6361215451110001</c:v>
                </c:pt>
                <c:pt idx="9">
                  <c:v>3.7245401708469998</c:v>
                </c:pt>
                <c:pt idx="10">
                  <c:v>3.9475952029369998</c:v>
                </c:pt>
                <c:pt idx="11">
                  <c:v>3.8376218101889998</c:v>
                </c:pt>
                <c:pt idx="12">
                  <c:v>3.9598348675469999</c:v>
                </c:pt>
                <c:pt idx="13">
                  <c:v>4.2821565961620003</c:v>
                </c:pt>
                <c:pt idx="14">
                  <c:v>4.1455935863819997</c:v>
                </c:pt>
                <c:pt idx="15">
                  <c:v>4.2765026561450004</c:v>
                </c:pt>
                <c:pt idx="16">
                  <c:v>4.7805092812209997</c:v>
                </c:pt>
                <c:pt idx="17">
                  <c:v>4.3428437387669998</c:v>
                </c:pt>
                <c:pt idx="18">
                  <c:v>3.8691240711689998</c:v>
                </c:pt>
                <c:pt idx="19">
                  <c:v>4.323353855563</c:v>
                </c:pt>
                <c:pt idx="20">
                  <c:v>4.5517744566609997</c:v>
                </c:pt>
                <c:pt idx="21">
                  <c:v>4.4314294139269998</c:v>
                </c:pt>
                <c:pt idx="22">
                  <c:v>4.5732511831920002</c:v>
                </c:pt>
                <c:pt idx="23">
                  <c:v>3.8706116597740001</c:v>
                </c:pt>
                <c:pt idx="24">
                  <c:v>3.8610488428940002</c:v>
                </c:pt>
                <c:pt idx="25">
                  <c:v>4.1777135194710002</c:v>
                </c:pt>
                <c:pt idx="26">
                  <c:v>3.9397002359109998</c:v>
                </c:pt>
                <c:pt idx="27">
                  <c:v>4.3438918004779996</c:v>
                </c:pt>
                <c:pt idx="28">
                  <c:v>4.6880416465670001</c:v>
                </c:pt>
                <c:pt idx="29">
                  <c:v>4.0514278308160003</c:v>
                </c:pt>
                <c:pt idx="30">
                  <c:v>4.1773485063180003</c:v>
                </c:pt>
                <c:pt idx="31">
                  <c:v>4.0724048687199996</c:v>
                </c:pt>
                <c:pt idx="32">
                  <c:v>3.938583088248</c:v>
                </c:pt>
                <c:pt idx="33">
                  <c:v>4.5567670932319997</c:v>
                </c:pt>
                <c:pt idx="34">
                  <c:v>4.0210849242739997</c:v>
                </c:pt>
                <c:pt idx="35">
                  <c:v>4.3380706822440001</c:v>
                </c:pt>
                <c:pt idx="36">
                  <c:v>4.7550305272379996</c:v>
                </c:pt>
                <c:pt idx="37">
                  <c:v>4.240040299825</c:v>
                </c:pt>
                <c:pt idx="38">
                  <c:v>4.1398238642329996</c:v>
                </c:pt>
                <c:pt idx="39">
                  <c:v>4.2398791097470001</c:v>
                </c:pt>
                <c:pt idx="40">
                  <c:v>4.2745203765369997</c:v>
                </c:pt>
                <c:pt idx="41">
                  <c:v>4.3916713014480004</c:v>
                </c:pt>
                <c:pt idx="42">
                  <c:v>4.625490022758</c:v>
                </c:pt>
                <c:pt idx="43">
                  <c:v>4.343857439472</c:v>
                </c:pt>
                <c:pt idx="44">
                  <c:v>4.3807165789880003</c:v>
                </c:pt>
                <c:pt idx="45">
                  <c:v>4.5800985716999998</c:v>
                </c:pt>
                <c:pt idx="46">
                  <c:v>4.5693653921599999</c:v>
                </c:pt>
              </c:numCache>
            </c:numRef>
          </c:yVal>
          <c:smooth val="0"/>
          <c:extLst>
            <c:ext xmlns:c16="http://schemas.microsoft.com/office/drawing/2014/chart" uri="{C3380CC4-5D6E-409C-BE32-E72D297353CC}">
              <c16:uniqueId val="{00000000-278D-4039-A2F6-1C70A3BF3EC6}"/>
            </c:ext>
          </c:extLst>
        </c:ser>
        <c:dLbls>
          <c:showLegendKey val="0"/>
          <c:showVal val="0"/>
          <c:showCatName val="0"/>
          <c:showSerName val="0"/>
          <c:showPercent val="0"/>
          <c:showBubbleSize val="0"/>
        </c:dLbls>
        <c:axId val="306812720"/>
        <c:axId val="306815464"/>
      </c:scatterChart>
      <c:valAx>
        <c:axId val="306812720"/>
        <c:scaling>
          <c:orientation val="minMax"/>
          <c:max val="5"/>
          <c:min val="3.5"/>
        </c:scaling>
        <c:delete val="0"/>
        <c:axPos val="b"/>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06815464"/>
        <c:crosses val="autoZero"/>
        <c:crossBetween val="midCat"/>
        <c:majorUnit val="0.25"/>
      </c:valAx>
      <c:valAx>
        <c:axId val="306815464"/>
        <c:scaling>
          <c:orientation val="minMax"/>
          <c:max val="5"/>
          <c:min val="3.5"/>
        </c:scaling>
        <c:delete val="0"/>
        <c:axPos val="l"/>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06812720"/>
        <c:crosses val="autoZero"/>
        <c:crossBetween val="midCat"/>
        <c:majorUnit val="0.2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6">
  <a:schemeClr val="accent3"/>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E7984E-099B-44E8-9895-E4535007A690}" type="doc">
      <dgm:prSet loTypeId="urn:microsoft.com/office/officeart/2005/8/layout/vProcess5" loCatId="process" qsTypeId="urn:microsoft.com/office/officeart/2005/8/quickstyle/simple1" qsCatId="simple" csTypeId="urn:microsoft.com/office/officeart/2005/8/colors/accent1_3" csCatId="accent1" phldr="1"/>
      <dgm:spPr/>
      <dgm:t>
        <a:bodyPr/>
        <a:lstStyle/>
        <a:p>
          <a:endParaRPr lang="en-AU"/>
        </a:p>
      </dgm:t>
    </dgm:pt>
    <dgm:pt modelId="{BA01E8CD-F1B0-4EAA-91A6-0FB52165FF27}">
      <dgm:prSet phldrT="[Text]" custT="1"/>
      <dgm:spPr>
        <a:xfrm>
          <a:off x="0" y="0"/>
          <a:ext cx="4389120" cy="517588"/>
        </a:xfrm>
        <a:solidFill>
          <a:srgbClr val="2860A4"/>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AU" sz="1600" dirty="0">
              <a:solidFill>
                <a:sysClr val="window" lastClr="FFFFFF"/>
              </a:solidFill>
              <a:latin typeface="Century Gothic" panose="020B0502020202020204" pitchFamily="34" charset="0"/>
              <a:ea typeface="+mn-ea"/>
              <a:cs typeface="+mn-cs"/>
            </a:rPr>
            <a:t>2.3.  Performance Gap Analysis</a:t>
          </a:r>
        </a:p>
      </dgm:t>
    </dgm:pt>
    <dgm:pt modelId="{309E198C-37C3-4D5A-992C-3833CC5185C3}" type="parTrans" cxnId="{8205EC03-F500-4AA7-A0E6-1DD19FF6DB71}">
      <dgm:prSet/>
      <dgm:spPr/>
      <dgm:t>
        <a:bodyPr/>
        <a:lstStyle/>
        <a:p>
          <a:pPr algn="ctr"/>
          <a:endParaRPr lang="en-AU" sz="1800">
            <a:latin typeface="Century Gothic" panose="020B0502020202020204" pitchFamily="34" charset="0"/>
          </a:endParaRPr>
        </a:p>
      </dgm:t>
    </dgm:pt>
    <dgm:pt modelId="{5A2D88C5-2D8E-4281-B07E-1A651CCF381D}" type="sibTrans" cxnId="{8205EC03-F500-4AA7-A0E6-1DD19FF6DB71}">
      <dgm:prSet custT="1"/>
      <dgm:spPr>
        <a:xfrm>
          <a:off x="423663" y="358324"/>
          <a:ext cx="336432" cy="336432"/>
        </a:xfrm>
        <a:solidFill>
          <a:srgbClr val="E5E5FF"/>
        </a:solidFill>
        <a:ln w="12700" cap="flat" cmpd="sng" algn="ctr">
          <a:noFill/>
          <a:prstDash val="solid"/>
          <a:miter lim="800000"/>
        </a:ln>
        <a:effectLst/>
      </dgm:spPr>
      <dgm:t>
        <a:bodyPr/>
        <a:lstStyle/>
        <a:p>
          <a:pPr algn="ctr">
            <a:buNone/>
          </a:pPr>
          <a:endParaRPr lang="en-AU" sz="1800" dirty="0">
            <a:solidFill>
              <a:sysClr val="windowText" lastClr="000000">
                <a:hueOff val="0"/>
                <a:satOff val="0"/>
                <a:lumOff val="0"/>
                <a:alphaOff val="0"/>
              </a:sysClr>
            </a:solidFill>
            <a:latin typeface="Century Gothic" panose="020B0502020202020204" pitchFamily="34" charset="0"/>
            <a:ea typeface="+mn-ea"/>
            <a:cs typeface="+mn-cs"/>
          </a:endParaRPr>
        </a:p>
      </dgm:t>
    </dgm:pt>
    <dgm:pt modelId="{CCA781A4-E0F6-49E0-95B5-ADCF590FC0CF}">
      <dgm:prSet phldrT="[Text]" custT="1"/>
      <dgm:spPr>
        <a:xfrm>
          <a:off x="367588" y="611695"/>
          <a:ext cx="4389120" cy="517588"/>
        </a:xfrm>
        <a:solidFill>
          <a:srgbClr val="1F497D"/>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AU" sz="1600" dirty="0">
              <a:solidFill>
                <a:sysClr val="window" lastClr="FFFFFF"/>
              </a:solidFill>
              <a:latin typeface="Century Gothic" panose="020B0502020202020204" pitchFamily="34" charset="0"/>
              <a:ea typeface="+mn-ea"/>
              <a:cs typeface="+mn-cs"/>
            </a:rPr>
            <a:t>2.4.  Quadrant Analysis</a:t>
          </a:r>
        </a:p>
      </dgm:t>
    </dgm:pt>
    <dgm:pt modelId="{9972C7A9-E33C-45E1-AB10-C602ADD5D78C}" type="parTrans" cxnId="{1E7BF85B-CCC8-4D1B-BE69-8A7ECD76729F}">
      <dgm:prSet/>
      <dgm:spPr/>
      <dgm:t>
        <a:bodyPr/>
        <a:lstStyle/>
        <a:p>
          <a:pPr algn="ctr"/>
          <a:endParaRPr lang="en-AU" sz="1800">
            <a:latin typeface="Century Gothic" panose="020B0502020202020204" pitchFamily="34" charset="0"/>
          </a:endParaRPr>
        </a:p>
      </dgm:t>
    </dgm:pt>
    <dgm:pt modelId="{2B4F2E56-5A00-4092-9B22-D605CFCBF191}" type="sibTrans" cxnId="{1E7BF85B-CCC8-4D1B-BE69-8A7ECD76729F}">
      <dgm:prSet custT="1"/>
      <dgm:spPr>
        <a:xfrm>
          <a:off x="791252" y="970020"/>
          <a:ext cx="336432" cy="336432"/>
        </a:xfrm>
        <a:solidFill>
          <a:srgbClr val="E5E5FF"/>
        </a:solidFill>
        <a:ln w="12700" cap="flat" cmpd="sng" algn="ctr">
          <a:noFill/>
          <a:prstDash val="solid"/>
          <a:miter lim="800000"/>
        </a:ln>
        <a:effectLst/>
      </dgm:spPr>
      <dgm:t>
        <a:bodyPr/>
        <a:lstStyle/>
        <a:p>
          <a:pPr algn="ctr">
            <a:buNone/>
          </a:pPr>
          <a:endParaRPr lang="en-AU" sz="1800" dirty="0">
            <a:solidFill>
              <a:sysClr val="windowText" lastClr="000000">
                <a:hueOff val="0"/>
                <a:satOff val="0"/>
                <a:lumOff val="0"/>
                <a:alphaOff val="0"/>
              </a:sysClr>
            </a:solidFill>
            <a:latin typeface="Century Gothic" panose="020B0502020202020204" pitchFamily="34" charset="0"/>
            <a:ea typeface="+mn-ea"/>
            <a:cs typeface="+mn-cs"/>
          </a:endParaRPr>
        </a:p>
      </dgm:t>
    </dgm:pt>
    <dgm:pt modelId="{FD84922F-B22C-4732-9EF7-A7D75A064BBA}">
      <dgm:prSet phldrT="[Text]" custT="1"/>
      <dgm:spPr>
        <a:xfrm>
          <a:off x="729691" y="1223391"/>
          <a:ext cx="4389120" cy="517588"/>
        </a:xfrm>
        <a:solidFill>
          <a:srgbClr val="17385F"/>
        </a:solidFill>
        <a:ln w="12700" cap="flat" cmpd="sng" algn="ctr">
          <a:solidFill>
            <a:sysClr val="window" lastClr="FFFFFF">
              <a:hueOff val="0"/>
              <a:satOff val="0"/>
              <a:lumOff val="0"/>
              <a:alphaOff val="0"/>
            </a:sysClr>
          </a:solidFill>
          <a:prstDash val="solid"/>
          <a:miter lim="800000"/>
        </a:ln>
        <a:effectLst/>
      </dgm:spPr>
      <dgm:t>
        <a:bodyPr/>
        <a:lstStyle/>
        <a:p>
          <a:pPr marL="357188" indent="-357188" algn="l">
            <a:buNone/>
          </a:pPr>
          <a:r>
            <a:rPr lang="en-AU" sz="1600" dirty="0">
              <a:solidFill>
                <a:schemeClr val="bg1"/>
              </a:solidFill>
              <a:latin typeface="Century Gothic" panose="020B0502020202020204" pitchFamily="34" charset="0"/>
              <a:ea typeface="+mn-ea"/>
              <a:cs typeface="+mn-cs"/>
            </a:rPr>
            <a:t>2.5.   Regression Analysis (i.e.: determine</a:t>
          </a:r>
          <a:r>
            <a:rPr kumimoji="0" lang="en-AU" sz="1600" b="0" i="0" u="none" strike="noStrike" cap="none" spc="0" normalizeH="0" baseline="0" noProof="0" dirty="0">
              <a:ln>
                <a:noFill/>
              </a:ln>
              <a:solidFill>
                <a:schemeClr val="bg1"/>
              </a:solidFill>
              <a:effectLst/>
              <a:uLnTx/>
              <a:uFillTx/>
              <a:latin typeface="Century Gothic" panose="020B0502020202020204" pitchFamily="34" charset="0"/>
              <a:ea typeface="Times New Roman" panose="02020603050405020304" pitchFamily="18" charset="0"/>
              <a:cs typeface="+mn-cs"/>
            </a:rPr>
            <a:t> the services/ facilities that </a:t>
          </a:r>
          <a:r>
            <a:rPr kumimoji="0" lang="en-AU" sz="1600" b="0" i="0" u="sng" strike="noStrike" cap="none" spc="0" normalizeH="0" baseline="0" noProof="0" dirty="0">
              <a:ln>
                <a:noFill/>
              </a:ln>
              <a:solidFill>
                <a:schemeClr val="bg1"/>
              </a:solidFill>
              <a:effectLst/>
              <a:uLnTx/>
              <a:uFillTx/>
              <a:latin typeface="Century Gothic" panose="020B0502020202020204" pitchFamily="34" charset="0"/>
              <a:ea typeface="Times New Roman" panose="02020603050405020304" pitchFamily="18" charset="0"/>
              <a:cs typeface="+mn-cs"/>
            </a:rPr>
            <a:t>drive</a:t>
          </a:r>
          <a:r>
            <a:rPr kumimoji="0" lang="en-AU" sz="1600" b="0" i="0" u="none" strike="noStrike" cap="none" spc="0" normalizeH="0" baseline="0" noProof="0" dirty="0">
              <a:ln>
                <a:noFill/>
              </a:ln>
              <a:solidFill>
                <a:schemeClr val="bg1"/>
              </a:solidFill>
              <a:effectLst/>
              <a:uLnTx/>
              <a:uFillTx/>
              <a:latin typeface="Century Gothic" panose="020B0502020202020204" pitchFamily="34" charset="0"/>
              <a:ea typeface="Times New Roman" panose="02020603050405020304" pitchFamily="18" charset="0"/>
              <a:cs typeface="+mn-cs"/>
            </a:rPr>
            <a:t> overall satisfaction with Council)</a:t>
          </a:r>
          <a:endParaRPr lang="en-AU" sz="1600" dirty="0">
            <a:solidFill>
              <a:schemeClr val="bg1"/>
            </a:solidFill>
            <a:latin typeface="Century Gothic" panose="020B0502020202020204" pitchFamily="34" charset="0"/>
            <a:ea typeface="+mn-ea"/>
            <a:cs typeface="+mn-cs"/>
          </a:endParaRPr>
        </a:p>
      </dgm:t>
    </dgm:pt>
    <dgm:pt modelId="{E5B35A9C-4DC7-4183-AB0F-F8BF7B5E1137}" type="parTrans" cxnId="{6D13AE58-9119-4306-99D4-1C3F7F396F39}">
      <dgm:prSet/>
      <dgm:spPr/>
      <dgm:t>
        <a:bodyPr/>
        <a:lstStyle/>
        <a:p>
          <a:pPr algn="ctr"/>
          <a:endParaRPr lang="en-AU" sz="1800">
            <a:latin typeface="Century Gothic" panose="020B0502020202020204" pitchFamily="34" charset="0"/>
          </a:endParaRPr>
        </a:p>
      </dgm:t>
    </dgm:pt>
    <dgm:pt modelId="{EFE1B7AE-3B6E-43F5-B948-2F0F41656831}" type="sibTrans" cxnId="{6D13AE58-9119-4306-99D4-1C3F7F396F39}">
      <dgm:prSet custT="1"/>
      <dgm:spPr>
        <a:xfrm>
          <a:off x="1153355" y="1581715"/>
          <a:ext cx="336432" cy="336432"/>
        </a:xfrm>
        <a:solidFill>
          <a:srgbClr val="4F81BD">
            <a:alpha val="90000"/>
            <a:tint val="40000"/>
            <a:hueOff val="0"/>
            <a:satOff val="0"/>
            <a:lumOff val="0"/>
            <a:alphaOff val="0"/>
          </a:srgbClr>
        </a:solidFill>
        <a:ln w="12700" cap="flat" cmpd="sng" algn="ctr">
          <a:solidFill>
            <a:srgbClr val="4F81BD">
              <a:alpha val="90000"/>
              <a:tint val="40000"/>
              <a:hueOff val="0"/>
              <a:satOff val="0"/>
              <a:lumOff val="0"/>
              <a:alphaOff val="0"/>
            </a:srgbClr>
          </a:solidFill>
          <a:prstDash val="solid"/>
          <a:miter lim="800000"/>
        </a:ln>
        <a:effectLst/>
      </dgm:spPr>
      <dgm:t>
        <a:bodyPr/>
        <a:lstStyle/>
        <a:p>
          <a:pPr algn="ctr">
            <a:buNone/>
          </a:pPr>
          <a:endParaRPr lang="en-AU" sz="1800">
            <a:solidFill>
              <a:sysClr val="windowText" lastClr="000000">
                <a:hueOff val="0"/>
                <a:satOff val="0"/>
                <a:lumOff val="0"/>
                <a:alphaOff val="0"/>
              </a:sysClr>
            </a:solidFill>
            <a:latin typeface="Century Gothic" panose="020B0502020202020204" pitchFamily="34" charset="0"/>
            <a:ea typeface="+mn-ea"/>
            <a:cs typeface="+mn-cs"/>
          </a:endParaRPr>
        </a:p>
      </dgm:t>
    </dgm:pt>
    <dgm:pt modelId="{9A1D8A86-2CE6-4437-AFEF-692B628181FE}">
      <dgm:prSet custT="1"/>
      <dgm:spPr>
        <a:solidFill>
          <a:srgbClr val="78A6DE"/>
        </a:solidFill>
      </dgm:spPr>
      <dgm:t>
        <a:bodyPr/>
        <a:lstStyle/>
        <a:p>
          <a:r>
            <a:rPr lang="en-AU" sz="1600" dirty="0">
              <a:latin typeface="Century Gothic" panose="020B0502020202020204" pitchFamily="34" charset="0"/>
            </a:rPr>
            <a:t>2.2.  Comparison with Micromex Benchmarks</a:t>
          </a:r>
        </a:p>
      </dgm:t>
    </dgm:pt>
    <dgm:pt modelId="{2A78CE60-AD5D-4AD3-A373-851CF8E73555}" type="parTrans" cxnId="{692A5F3E-58D4-4693-9F6D-DEBF3BEC8A87}">
      <dgm:prSet/>
      <dgm:spPr/>
      <dgm:t>
        <a:bodyPr/>
        <a:lstStyle/>
        <a:p>
          <a:endParaRPr lang="en-AU" sz="1800">
            <a:latin typeface="Century Gothic" panose="020B0502020202020204" pitchFamily="34" charset="0"/>
          </a:endParaRPr>
        </a:p>
      </dgm:t>
    </dgm:pt>
    <dgm:pt modelId="{CD2CDDE2-2385-4456-ADD2-2133989D467E}" type="sibTrans" cxnId="{692A5F3E-58D4-4693-9F6D-DEBF3BEC8A87}">
      <dgm:prSet custT="1"/>
      <dgm:spPr>
        <a:solidFill>
          <a:srgbClr val="E5E5FF"/>
        </a:solidFill>
        <a:ln>
          <a:noFill/>
        </a:ln>
      </dgm:spPr>
      <dgm:t>
        <a:bodyPr/>
        <a:lstStyle/>
        <a:p>
          <a:endParaRPr lang="en-AU" sz="1800" dirty="0">
            <a:latin typeface="Century Gothic" panose="020B0502020202020204" pitchFamily="34" charset="0"/>
          </a:endParaRPr>
        </a:p>
      </dgm:t>
    </dgm:pt>
    <dgm:pt modelId="{1B8CC61D-DCCC-4DE3-A225-44AF2B3F4A70}">
      <dgm:prSet custT="1"/>
      <dgm:spPr>
        <a:solidFill>
          <a:srgbClr val="ABC8EB"/>
        </a:solidFill>
      </dgm:spPr>
      <dgm:t>
        <a:bodyPr/>
        <a:lstStyle/>
        <a:p>
          <a:r>
            <a:rPr lang="en-AU" sz="1600" dirty="0">
              <a:latin typeface="Century Gothic" panose="020B0502020202020204" pitchFamily="34" charset="0"/>
            </a:rPr>
            <a:t>2.1.  Highlights and Comparison with </a:t>
          </a:r>
          <a:r>
            <a:rPr lang="en-AU" sz="1600" dirty="0">
              <a:solidFill>
                <a:schemeClr val="bg1"/>
              </a:solidFill>
              <a:latin typeface="Century Gothic" panose="020B0502020202020204" pitchFamily="34" charset="0"/>
            </a:rPr>
            <a:t>2018 </a:t>
          </a:r>
          <a:r>
            <a:rPr lang="en-AU" sz="1600" dirty="0">
              <a:latin typeface="Century Gothic" panose="020B0502020202020204" pitchFamily="34" charset="0"/>
            </a:rPr>
            <a:t>Results</a:t>
          </a:r>
        </a:p>
      </dgm:t>
    </dgm:pt>
    <dgm:pt modelId="{9EE5E450-74EC-441E-9D77-D7C2B4D198A3}" type="parTrans" cxnId="{130DCD11-FD63-4547-B731-8252A530FFCF}">
      <dgm:prSet/>
      <dgm:spPr/>
      <dgm:t>
        <a:bodyPr/>
        <a:lstStyle/>
        <a:p>
          <a:endParaRPr lang="en-AU" sz="1800">
            <a:latin typeface="Century Gothic" panose="020B0502020202020204" pitchFamily="34" charset="0"/>
          </a:endParaRPr>
        </a:p>
      </dgm:t>
    </dgm:pt>
    <dgm:pt modelId="{AB5BAFD1-7FB7-4269-AAA5-9DE72F2EA6A2}" type="sibTrans" cxnId="{130DCD11-FD63-4547-B731-8252A530FFCF}">
      <dgm:prSet custT="1"/>
      <dgm:spPr>
        <a:solidFill>
          <a:srgbClr val="E5E5FF"/>
        </a:solidFill>
        <a:ln>
          <a:noFill/>
        </a:ln>
      </dgm:spPr>
      <dgm:t>
        <a:bodyPr/>
        <a:lstStyle/>
        <a:p>
          <a:endParaRPr lang="en-AU" sz="1800" dirty="0">
            <a:latin typeface="Century Gothic" panose="020B0502020202020204" pitchFamily="34" charset="0"/>
          </a:endParaRPr>
        </a:p>
      </dgm:t>
    </dgm:pt>
    <dgm:pt modelId="{45AFF106-CF73-4AD9-AFEB-D99B973D9844}" type="pres">
      <dgm:prSet presAssocID="{25E7984E-099B-44E8-9895-E4535007A690}" presName="outerComposite" presStyleCnt="0">
        <dgm:presLayoutVars>
          <dgm:chMax val="5"/>
          <dgm:dir/>
          <dgm:resizeHandles val="exact"/>
        </dgm:presLayoutVars>
      </dgm:prSet>
      <dgm:spPr/>
    </dgm:pt>
    <dgm:pt modelId="{41939584-E689-4986-B9A1-735B3AD3B2DF}" type="pres">
      <dgm:prSet presAssocID="{25E7984E-099B-44E8-9895-E4535007A690}" presName="dummyMaxCanvas" presStyleCnt="0">
        <dgm:presLayoutVars/>
      </dgm:prSet>
      <dgm:spPr/>
    </dgm:pt>
    <dgm:pt modelId="{EED6791E-99E3-49BC-AD28-3B31421B591C}" type="pres">
      <dgm:prSet presAssocID="{25E7984E-099B-44E8-9895-E4535007A690}" presName="FiveNodes_1" presStyleLbl="node1" presStyleIdx="0" presStyleCnt="5">
        <dgm:presLayoutVars>
          <dgm:bulletEnabled val="1"/>
        </dgm:presLayoutVars>
      </dgm:prSet>
      <dgm:spPr/>
    </dgm:pt>
    <dgm:pt modelId="{DE861EA0-E551-401F-8AF8-284C40E99864}" type="pres">
      <dgm:prSet presAssocID="{25E7984E-099B-44E8-9895-E4535007A690}" presName="FiveNodes_2" presStyleLbl="node1" presStyleIdx="1" presStyleCnt="5">
        <dgm:presLayoutVars>
          <dgm:bulletEnabled val="1"/>
        </dgm:presLayoutVars>
      </dgm:prSet>
      <dgm:spPr>
        <a:prstGeom prst="roundRect">
          <a:avLst>
            <a:gd name="adj" fmla="val 10000"/>
          </a:avLst>
        </a:prstGeom>
      </dgm:spPr>
    </dgm:pt>
    <dgm:pt modelId="{75DBD6A0-8150-49E9-A5F2-492EF420D17B}" type="pres">
      <dgm:prSet presAssocID="{25E7984E-099B-44E8-9895-E4535007A690}" presName="FiveNodes_3" presStyleLbl="node1" presStyleIdx="2" presStyleCnt="5">
        <dgm:presLayoutVars>
          <dgm:bulletEnabled val="1"/>
        </dgm:presLayoutVars>
      </dgm:prSet>
      <dgm:spPr>
        <a:prstGeom prst="roundRect">
          <a:avLst>
            <a:gd name="adj" fmla="val 10000"/>
          </a:avLst>
        </a:prstGeom>
      </dgm:spPr>
    </dgm:pt>
    <dgm:pt modelId="{305F7E4C-F233-416D-877D-B622BB1BE682}" type="pres">
      <dgm:prSet presAssocID="{25E7984E-099B-44E8-9895-E4535007A690}" presName="FiveNodes_4" presStyleLbl="node1" presStyleIdx="3" presStyleCnt="5">
        <dgm:presLayoutVars>
          <dgm:bulletEnabled val="1"/>
        </dgm:presLayoutVars>
      </dgm:prSet>
      <dgm:spPr>
        <a:prstGeom prst="roundRect">
          <a:avLst>
            <a:gd name="adj" fmla="val 10000"/>
          </a:avLst>
        </a:prstGeom>
      </dgm:spPr>
    </dgm:pt>
    <dgm:pt modelId="{6D1C9C0B-4BA9-4A63-89C9-C2D3C1F45136}" type="pres">
      <dgm:prSet presAssocID="{25E7984E-099B-44E8-9895-E4535007A690}" presName="FiveNodes_5" presStyleLbl="node1" presStyleIdx="4" presStyleCnt="5">
        <dgm:presLayoutVars>
          <dgm:bulletEnabled val="1"/>
        </dgm:presLayoutVars>
      </dgm:prSet>
      <dgm:spPr>
        <a:prstGeom prst="roundRect">
          <a:avLst>
            <a:gd name="adj" fmla="val 10000"/>
          </a:avLst>
        </a:prstGeom>
      </dgm:spPr>
    </dgm:pt>
    <dgm:pt modelId="{1317BFC9-32A3-422B-B02F-7BF233D549EB}" type="pres">
      <dgm:prSet presAssocID="{25E7984E-099B-44E8-9895-E4535007A690}" presName="FiveConn_1-2" presStyleLbl="fgAccFollowNode1" presStyleIdx="0" presStyleCnt="4">
        <dgm:presLayoutVars>
          <dgm:bulletEnabled val="1"/>
        </dgm:presLayoutVars>
      </dgm:prSet>
      <dgm:spPr/>
    </dgm:pt>
    <dgm:pt modelId="{89D117D6-4A13-44B2-960A-DB231DF938B7}" type="pres">
      <dgm:prSet presAssocID="{25E7984E-099B-44E8-9895-E4535007A690}" presName="FiveConn_2-3" presStyleLbl="fgAccFollowNode1" presStyleIdx="1" presStyleCnt="4">
        <dgm:presLayoutVars>
          <dgm:bulletEnabled val="1"/>
        </dgm:presLayoutVars>
      </dgm:prSet>
      <dgm:spPr>
        <a:prstGeom prst="downArrow">
          <a:avLst>
            <a:gd name="adj1" fmla="val 55000"/>
            <a:gd name="adj2" fmla="val 45000"/>
          </a:avLst>
        </a:prstGeom>
      </dgm:spPr>
    </dgm:pt>
    <dgm:pt modelId="{9C09A0CA-C21F-40E8-A5DC-A56286FC8D54}" type="pres">
      <dgm:prSet presAssocID="{25E7984E-099B-44E8-9895-E4535007A690}" presName="FiveConn_3-4" presStyleLbl="fgAccFollowNode1" presStyleIdx="2" presStyleCnt="4">
        <dgm:presLayoutVars>
          <dgm:bulletEnabled val="1"/>
        </dgm:presLayoutVars>
      </dgm:prSet>
      <dgm:spPr>
        <a:prstGeom prst="downArrow">
          <a:avLst>
            <a:gd name="adj1" fmla="val 55000"/>
            <a:gd name="adj2" fmla="val 45000"/>
          </a:avLst>
        </a:prstGeom>
      </dgm:spPr>
    </dgm:pt>
    <dgm:pt modelId="{4C1ACBFB-9D76-4F56-ABBE-BA615AFD7BB3}" type="pres">
      <dgm:prSet presAssocID="{25E7984E-099B-44E8-9895-E4535007A690}" presName="FiveConn_4-5" presStyleLbl="fgAccFollowNode1" presStyleIdx="3" presStyleCnt="4">
        <dgm:presLayoutVars>
          <dgm:bulletEnabled val="1"/>
        </dgm:presLayoutVars>
      </dgm:prSet>
      <dgm:spPr>
        <a:prstGeom prst="downArrow">
          <a:avLst>
            <a:gd name="adj1" fmla="val 55000"/>
            <a:gd name="adj2" fmla="val 45000"/>
          </a:avLst>
        </a:prstGeom>
      </dgm:spPr>
    </dgm:pt>
    <dgm:pt modelId="{A73B8D6D-C30D-46EC-97FD-538BA4C236FB}" type="pres">
      <dgm:prSet presAssocID="{25E7984E-099B-44E8-9895-E4535007A690}" presName="FiveNodes_1_text" presStyleLbl="node1" presStyleIdx="4" presStyleCnt="5">
        <dgm:presLayoutVars>
          <dgm:bulletEnabled val="1"/>
        </dgm:presLayoutVars>
      </dgm:prSet>
      <dgm:spPr/>
    </dgm:pt>
    <dgm:pt modelId="{AC2E5026-487E-444D-ADB6-954CFDC1EF9C}" type="pres">
      <dgm:prSet presAssocID="{25E7984E-099B-44E8-9895-E4535007A690}" presName="FiveNodes_2_text" presStyleLbl="node1" presStyleIdx="4" presStyleCnt="5">
        <dgm:presLayoutVars>
          <dgm:bulletEnabled val="1"/>
        </dgm:presLayoutVars>
      </dgm:prSet>
      <dgm:spPr/>
    </dgm:pt>
    <dgm:pt modelId="{DD4B0D17-8BDE-43AF-8BAE-A70BC75BC573}" type="pres">
      <dgm:prSet presAssocID="{25E7984E-099B-44E8-9895-E4535007A690}" presName="FiveNodes_3_text" presStyleLbl="node1" presStyleIdx="4" presStyleCnt="5">
        <dgm:presLayoutVars>
          <dgm:bulletEnabled val="1"/>
        </dgm:presLayoutVars>
      </dgm:prSet>
      <dgm:spPr/>
    </dgm:pt>
    <dgm:pt modelId="{5F6FBE69-7644-4287-AF76-1C7683437C49}" type="pres">
      <dgm:prSet presAssocID="{25E7984E-099B-44E8-9895-E4535007A690}" presName="FiveNodes_4_text" presStyleLbl="node1" presStyleIdx="4" presStyleCnt="5">
        <dgm:presLayoutVars>
          <dgm:bulletEnabled val="1"/>
        </dgm:presLayoutVars>
      </dgm:prSet>
      <dgm:spPr/>
    </dgm:pt>
    <dgm:pt modelId="{A741647E-2315-41BC-89AE-31E4198B22D5}" type="pres">
      <dgm:prSet presAssocID="{25E7984E-099B-44E8-9895-E4535007A690}" presName="FiveNodes_5_text" presStyleLbl="node1" presStyleIdx="4" presStyleCnt="5">
        <dgm:presLayoutVars>
          <dgm:bulletEnabled val="1"/>
        </dgm:presLayoutVars>
      </dgm:prSet>
      <dgm:spPr/>
    </dgm:pt>
  </dgm:ptLst>
  <dgm:cxnLst>
    <dgm:cxn modelId="{8205EC03-F500-4AA7-A0E6-1DD19FF6DB71}" srcId="{25E7984E-099B-44E8-9895-E4535007A690}" destId="{BA01E8CD-F1B0-4EAA-91A6-0FB52165FF27}" srcOrd="2" destOrd="0" parTransId="{309E198C-37C3-4D5A-992C-3833CC5185C3}" sibTransId="{5A2D88C5-2D8E-4281-B07E-1A651CCF381D}"/>
    <dgm:cxn modelId="{D1F4D40E-C133-4F19-9A34-7B7DE4B96FAE}" type="presOf" srcId="{FD84922F-B22C-4732-9EF7-A7D75A064BBA}" destId="{6D1C9C0B-4BA9-4A63-89C9-C2D3C1F45136}" srcOrd="0" destOrd="0" presId="urn:microsoft.com/office/officeart/2005/8/layout/vProcess5"/>
    <dgm:cxn modelId="{C76B8C10-5CE3-42F7-849B-DC89DBA9F9A0}" type="presOf" srcId="{1B8CC61D-DCCC-4DE3-A225-44AF2B3F4A70}" destId="{EED6791E-99E3-49BC-AD28-3B31421B591C}" srcOrd="0" destOrd="0" presId="urn:microsoft.com/office/officeart/2005/8/layout/vProcess5"/>
    <dgm:cxn modelId="{130DCD11-FD63-4547-B731-8252A530FFCF}" srcId="{25E7984E-099B-44E8-9895-E4535007A690}" destId="{1B8CC61D-DCCC-4DE3-A225-44AF2B3F4A70}" srcOrd="0" destOrd="0" parTransId="{9EE5E450-74EC-441E-9D77-D7C2B4D198A3}" sibTransId="{AB5BAFD1-7FB7-4269-AAA5-9DE72F2EA6A2}"/>
    <dgm:cxn modelId="{06E32E1E-AFFB-4849-B180-F85625D86E09}" type="presOf" srcId="{CCA781A4-E0F6-49E0-95B5-ADCF590FC0CF}" destId="{305F7E4C-F233-416D-877D-B622BB1BE682}" srcOrd="0" destOrd="0" presId="urn:microsoft.com/office/officeart/2005/8/layout/vProcess5"/>
    <dgm:cxn modelId="{75EEDC1F-1B7D-41E9-A0DE-541417F45A2B}" type="presOf" srcId="{CCA781A4-E0F6-49E0-95B5-ADCF590FC0CF}" destId="{5F6FBE69-7644-4287-AF76-1C7683437C49}" srcOrd="1" destOrd="0" presId="urn:microsoft.com/office/officeart/2005/8/layout/vProcess5"/>
    <dgm:cxn modelId="{692A5F3E-58D4-4693-9F6D-DEBF3BEC8A87}" srcId="{25E7984E-099B-44E8-9895-E4535007A690}" destId="{9A1D8A86-2CE6-4437-AFEF-692B628181FE}" srcOrd="1" destOrd="0" parTransId="{2A78CE60-AD5D-4AD3-A373-851CF8E73555}" sibTransId="{CD2CDDE2-2385-4456-ADD2-2133989D467E}"/>
    <dgm:cxn modelId="{1E7BF85B-CCC8-4D1B-BE69-8A7ECD76729F}" srcId="{25E7984E-099B-44E8-9895-E4535007A690}" destId="{CCA781A4-E0F6-49E0-95B5-ADCF590FC0CF}" srcOrd="3" destOrd="0" parTransId="{9972C7A9-E33C-45E1-AB10-C602ADD5D78C}" sibTransId="{2B4F2E56-5A00-4092-9B22-D605CFCBF191}"/>
    <dgm:cxn modelId="{EE8BDA53-9675-4DF3-894C-B01DF58AE9BF}" type="presOf" srcId="{BA01E8CD-F1B0-4EAA-91A6-0FB52165FF27}" destId="{75DBD6A0-8150-49E9-A5F2-492EF420D17B}" srcOrd="0" destOrd="0" presId="urn:microsoft.com/office/officeart/2005/8/layout/vProcess5"/>
    <dgm:cxn modelId="{ABB4EB75-BFB4-4EB0-8C5A-A5AC9508067A}" type="presOf" srcId="{BA01E8CD-F1B0-4EAA-91A6-0FB52165FF27}" destId="{DD4B0D17-8BDE-43AF-8BAE-A70BC75BC573}" srcOrd="1" destOrd="0" presId="urn:microsoft.com/office/officeart/2005/8/layout/vProcess5"/>
    <dgm:cxn modelId="{6D13AE58-9119-4306-99D4-1C3F7F396F39}" srcId="{25E7984E-099B-44E8-9895-E4535007A690}" destId="{FD84922F-B22C-4732-9EF7-A7D75A064BBA}" srcOrd="4" destOrd="0" parTransId="{E5B35A9C-4DC7-4183-AB0F-F8BF7B5E1137}" sibTransId="{EFE1B7AE-3B6E-43F5-B948-2F0F41656831}"/>
    <dgm:cxn modelId="{B04E375A-D63E-4780-BBC5-E6C3876385A6}" type="presOf" srcId="{9A1D8A86-2CE6-4437-AFEF-692B628181FE}" destId="{AC2E5026-487E-444D-ADB6-954CFDC1EF9C}" srcOrd="1" destOrd="0" presId="urn:microsoft.com/office/officeart/2005/8/layout/vProcess5"/>
    <dgm:cxn modelId="{3AFE737A-E12C-440C-AB07-83BC03FE999A}" type="presOf" srcId="{5A2D88C5-2D8E-4281-B07E-1A651CCF381D}" destId="{9C09A0CA-C21F-40E8-A5DC-A56286FC8D54}" srcOrd="0" destOrd="0" presId="urn:microsoft.com/office/officeart/2005/8/layout/vProcess5"/>
    <dgm:cxn modelId="{4EB63888-3F14-4608-9203-1BD2B63579B4}" type="presOf" srcId="{2B4F2E56-5A00-4092-9B22-D605CFCBF191}" destId="{4C1ACBFB-9D76-4F56-ABBE-BA615AFD7BB3}" srcOrd="0" destOrd="0" presId="urn:microsoft.com/office/officeart/2005/8/layout/vProcess5"/>
    <dgm:cxn modelId="{13B62F8A-B408-4B59-871E-3A7BDA97A8DB}" type="presOf" srcId="{1B8CC61D-DCCC-4DE3-A225-44AF2B3F4A70}" destId="{A73B8D6D-C30D-46EC-97FD-538BA4C236FB}" srcOrd="1" destOrd="0" presId="urn:microsoft.com/office/officeart/2005/8/layout/vProcess5"/>
    <dgm:cxn modelId="{FEBAC590-7F14-49F6-9C76-2BD8AE2800A3}" type="presOf" srcId="{9A1D8A86-2CE6-4437-AFEF-692B628181FE}" destId="{DE861EA0-E551-401F-8AF8-284C40E99864}" srcOrd="0" destOrd="0" presId="urn:microsoft.com/office/officeart/2005/8/layout/vProcess5"/>
    <dgm:cxn modelId="{E00689C0-CCEA-491A-8754-2C90656AA9EB}" type="presOf" srcId="{FD84922F-B22C-4732-9EF7-A7D75A064BBA}" destId="{A741647E-2315-41BC-89AE-31E4198B22D5}" srcOrd="1" destOrd="0" presId="urn:microsoft.com/office/officeart/2005/8/layout/vProcess5"/>
    <dgm:cxn modelId="{EBF74CC9-696D-43F6-B19B-9E2BE801B0E9}" type="presOf" srcId="{CD2CDDE2-2385-4456-ADD2-2133989D467E}" destId="{89D117D6-4A13-44B2-960A-DB231DF938B7}" srcOrd="0" destOrd="0" presId="urn:microsoft.com/office/officeart/2005/8/layout/vProcess5"/>
    <dgm:cxn modelId="{BCB0C7DB-94DE-459B-AEFC-3720B419E4F7}" type="presOf" srcId="{25E7984E-099B-44E8-9895-E4535007A690}" destId="{45AFF106-CF73-4AD9-AFEB-D99B973D9844}" srcOrd="0" destOrd="0" presId="urn:microsoft.com/office/officeart/2005/8/layout/vProcess5"/>
    <dgm:cxn modelId="{2E1C40EC-A727-410B-B90F-8C12F29D34FE}" type="presOf" srcId="{AB5BAFD1-7FB7-4269-AAA5-9DE72F2EA6A2}" destId="{1317BFC9-32A3-422B-B02F-7BF233D549EB}" srcOrd="0" destOrd="0" presId="urn:microsoft.com/office/officeart/2005/8/layout/vProcess5"/>
    <dgm:cxn modelId="{3513428C-80C9-49C5-BBB4-4215EAE9362F}" type="presParOf" srcId="{45AFF106-CF73-4AD9-AFEB-D99B973D9844}" destId="{41939584-E689-4986-B9A1-735B3AD3B2DF}" srcOrd="0" destOrd="0" presId="urn:microsoft.com/office/officeart/2005/8/layout/vProcess5"/>
    <dgm:cxn modelId="{E746FCE3-70D1-43A1-8E18-9C7E4418EBEF}" type="presParOf" srcId="{45AFF106-CF73-4AD9-AFEB-D99B973D9844}" destId="{EED6791E-99E3-49BC-AD28-3B31421B591C}" srcOrd="1" destOrd="0" presId="urn:microsoft.com/office/officeart/2005/8/layout/vProcess5"/>
    <dgm:cxn modelId="{63C56258-6505-44A0-9DB0-3C9B71B581A6}" type="presParOf" srcId="{45AFF106-CF73-4AD9-AFEB-D99B973D9844}" destId="{DE861EA0-E551-401F-8AF8-284C40E99864}" srcOrd="2" destOrd="0" presId="urn:microsoft.com/office/officeart/2005/8/layout/vProcess5"/>
    <dgm:cxn modelId="{4CC92B02-5C93-4341-A494-B4D25BA98BAA}" type="presParOf" srcId="{45AFF106-CF73-4AD9-AFEB-D99B973D9844}" destId="{75DBD6A0-8150-49E9-A5F2-492EF420D17B}" srcOrd="3" destOrd="0" presId="urn:microsoft.com/office/officeart/2005/8/layout/vProcess5"/>
    <dgm:cxn modelId="{81F1E068-3A5C-4182-9FA9-2EE471EB4CF0}" type="presParOf" srcId="{45AFF106-CF73-4AD9-AFEB-D99B973D9844}" destId="{305F7E4C-F233-416D-877D-B622BB1BE682}" srcOrd="4" destOrd="0" presId="urn:microsoft.com/office/officeart/2005/8/layout/vProcess5"/>
    <dgm:cxn modelId="{A6936965-D394-4EAE-A77F-21146AC800CD}" type="presParOf" srcId="{45AFF106-CF73-4AD9-AFEB-D99B973D9844}" destId="{6D1C9C0B-4BA9-4A63-89C9-C2D3C1F45136}" srcOrd="5" destOrd="0" presId="urn:microsoft.com/office/officeart/2005/8/layout/vProcess5"/>
    <dgm:cxn modelId="{70D252BF-5A9B-4087-A90D-1C7D7D2FCC3A}" type="presParOf" srcId="{45AFF106-CF73-4AD9-AFEB-D99B973D9844}" destId="{1317BFC9-32A3-422B-B02F-7BF233D549EB}" srcOrd="6" destOrd="0" presId="urn:microsoft.com/office/officeart/2005/8/layout/vProcess5"/>
    <dgm:cxn modelId="{75C662C2-428A-4491-9291-FBD04213893E}" type="presParOf" srcId="{45AFF106-CF73-4AD9-AFEB-D99B973D9844}" destId="{89D117D6-4A13-44B2-960A-DB231DF938B7}" srcOrd="7" destOrd="0" presId="urn:microsoft.com/office/officeart/2005/8/layout/vProcess5"/>
    <dgm:cxn modelId="{5EB331A0-1274-42EA-A671-5085D1BDB47F}" type="presParOf" srcId="{45AFF106-CF73-4AD9-AFEB-D99B973D9844}" destId="{9C09A0CA-C21F-40E8-A5DC-A56286FC8D54}" srcOrd="8" destOrd="0" presId="urn:microsoft.com/office/officeart/2005/8/layout/vProcess5"/>
    <dgm:cxn modelId="{BE56E281-910B-45D4-9DCC-724488CEC90E}" type="presParOf" srcId="{45AFF106-CF73-4AD9-AFEB-D99B973D9844}" destId="{4C1ACBFB-9D76-4F56-ABBE-BA615AFD7BB3}" srcOrd="9" destOrd="0" presId="urn:microsoft.com/office/officeart/2005/8/layout/vProcess5"/>
    <dgm:cxn modelId="{2AAF3932-5DF8-4B2D-BA84-59D44DEC4BC5}" type="presParOf" srcId="{45AFF106-CF73-4AD9-AFEB-D99B973D9844}" destId="{A73B8D6D-C30D-46EC-97FD-538BA4C236FB}" srcOrd="10" destOrd="0" presId="urn:microsoft.com/office/officeart/2005/8/layout/vProcess5"/>
    <dgm:cxn modelId="{51C3812D-6BCB-418C-9A54-65274687CBAF}" type="presParOf" srcId="{45AFF106-CF73-4AD9-AFEB-D99B973D9844}" destId="{AC2E5026-487E-444D-ADB6-954CFDC1EF9C}" srcOrd="11" destOrd="0" presId="urn:microsoft.com/office/officeart/2005/8/layout/vProcess5"/>
    <dgm:cxn modelId="{C70A2316-92CC-4110-A7A5-3A42B382FA12}" type="presParOf" srcId="{45AFF106-CF73-4AD9-AFEB-D99B973D9844}" destId="{DD4B0D17-8BDE-43AF-8BAE-A70BC75BC573}" srcOrd="12" destOrd="0" presId="urn:microsoft.com/office/officeart/2005/8/layout/vProcess5"/>
    <dgm:cxn modelId="{52DE2441-8260-4266-B694-5BBE9816AAA6}" type="presParOf" srcId="{45AFF106-CF73-4AD9-AFEB-D99B973D9844}" destId="{5F6FBE69-7644-4287-AF76-1C7683437C49}" srcOrd="13" destOrd="0" presId="urn:microsoft.com/office/officeart/2005/8/layout/vProcess5"/>
    <dgm:cxn modelId="{6AF37A45-7980-4C00-AC43-43E143473E9A}" type="presParOf" srcId="{45AFF106-CF73-4AD9-AFEB-D99B973D9844}" destId="{A741647E-2315-41BC-89AE-31E4198B22D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5E7984E-099B-44E8-9895-E4535007A690}" type="doc">
      <dgm:prSet loTypeId="urn:microsoft.com/office/officeart/2005/8/layout/vProcess5" loCatId="process" qsTypeId="urn:microsoft.com/office/officeart/2005/8/quickstyle/simple1" qsCatId="simple" csTypeId="urn:microsoft.com/office/officeart/2005/8/colors/accent1_3" csCatId="accent1" phldr="1"/>
      <dgm:spPr/>
      <dgm:t>
        <a:bodyPr/>
        <a:lstStyle/>
        <a:p>
          <a:endParaRPr lang="en-AU"/>
        </a:p>
      </dgm:t>
    </dgm:pt>
    <dgm:pt modelId="{BA01E8CD-F1B0-4EAA-91A6-0FB52165FF27}">
      <dgm:prSet phldrT="[Text]" custT="1"/>
      <dgm:spPr>
        <a:xfrm>
          <a:off x="0" y="0"/>
          <a:ext cx="5205888" cy="705802"/>
        </a:xfrm>
        <a:solidFill>
          <a:srgbClr val="4F81BD">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r">
            <a:buNone/>
          </a:pPr>
          <a:r>
            <a:rPr lang="en-AU" sz="1400" dirty="0">
              <a:solidFill>
                <a:sysClr val="window" lastClr="FFFFFF"/>
              </a:solidFill>
              <a:latin typeface="Century Gothic" panose="020B0502020202020204" pitchFamily="34" charset="0"/>
              <a:ea typeface="+mn-ea"/>
              <a:cs typeface="+mn-cs"/>
            </a:rPr>
            <a:t>                 Identify top services/facilities that will drive overall satisfaction with Council</a:t>
          </a:r>
        </a:p>
      </dgm:t>
    </dgm:pt>
    <dgm:pt modelId="{309E198C-37C3-4D5A-992C-3833CC5185C3}" type="parTrans" cxnId="{8205EC03-F500-4AA7-A0E6-1DD19FF6DB71}">
      <dgm:prSet/>
      <dgm:spPr/>
      <dgm:t>
        <a:bodyPr/>
        <a:lstStyle/>
        <a:p>
          <a:pPr algn="r"/>
          <a:endParaRPr lang="en-AU" sz="1400">
            <a:latin typeface="Century Gothic" panose="020B0502020202020204" pitchFamily="34" charset="0"/>
          </a:endParaRPr>
        </a:p>
      </dgm:t>
    </dgm:pt>
    <dgm:pt modelId="{5A2D88C5-2D8E-4281-B07E-1A651CCF381D}" type="sibTrans" cxnId="{8205EC03-F500-4AA7-A0E6-1DD19FF6DB71}">
      <dgm:prSet custT="1"/>
      <dgm:spPr>
        <a:xfrm>
          <a:off x="356090" y="459031"/>
          <a:ext cx="458771" cy="458771"/>
        </a:xfrm>
        <a:solidFill>
          <a:srgbClr val="4F81BD">
            <a:alpha val="90000"/>
            <a:tint val="40000"/>
            <a:hueOff val="0"/>
            <a:satOff val="0"/>
            <a:lumOff val="0"/>
            <a:alphaOff val="0"/>
          </a:srgbClr>
        </a:solidFill>
        <a:ln w="12700" cap="flat" cmpd="sng" algn="ctr">
          <a:solidFill>
            <a:srgbClr val="4F81BD">
              <a:alpha val="90000"/>
              <a:tint val="40000"/>
              <a:hueOff val="0"/>
              <a:satOff val="0"/>
              <a:lumOff val="0"/>
              <a:alphaOff val="0"/>
            </a:srgbClr>
          </a:solidFill>
          <a:prstDash val="solid"/>
          <a:miter lim="800000"/>
        </a:ln>
        <a:effectLst/>
      </dgm:spPr>
      <dgm:t>
        <a:bodyPr/>
        <a:lstStyle/>
        <a:p>
          <a:pPr algn="r">
            <a:buNone/>
          </a:pPr>
          <a:endParaRPr lang="en-AU" sz="1400" dirty="0">
            <a:solidFill>
              <a:sysClr val="windowText" lastClr="000000">
                <a:hueOff val="0"/>
                <a:satOff val="0"/>
                <a:lumOff val="0"/>
                <a:alphaOff val="0"/>
              </a:sysClr>
            </a:solidFill>
            <a:latin typeface="Century Gothic" panose="020B0502020202020204" pitchFamily="34" charset="0"/>
            <a:ea typeface="+mn-ea"/>
            <a:cs typeface="+mn-cs"/>
          </a:endParaRPr>
        </a:p>
      </dgm:t>
    </dgm:pt>
    <dgm:pt modelId="{CCA781A4-E0F6-49E0-95B5-ADCF590FC0CF}">
      <dgm:prSet phldrT="[Text]" custT="1"/>
      <dgm:spPr>
        <a:xfrm>
          <a:off x="459343" y="823436"/>
          <a:ext cx="5205888" cy="705802"/>
        </a:xfrm>
        <a:solidFill>
          <a:srgbClr val="4F81BD">
            <a:shade val="80000"/>
            <a:hueOff val="153123"/>
            <a:satOff val="-2196"/>
            <a:lumOff val="12807"/>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r">
            <a:buNone/>
          </a:pPr>
          <a:r>
            <a:rPr lang="en-AU" sz="1400" b="0" dirty="0">
              <a:solidFill>
                <a:sysClr val="window" lastClr="FFFFFF"/>
              </a:solidFill>
              <a:latin typeface="Century Gothic" panose="020B0502020202020204" pitchFamily="34" charset="0"/>
              <a:ea typeface="+mn-ea"/>
              <a:cs typeface="+mn-cs"/>
            </a:rPr>
            <a:t>Map stated satisfaction and derived importance to identify community priority areas</a:t>
          </a:r>
        </a:p>
      </dgm:t>
    </dgm:pt>
    <dgm:pt modelId="{9972C7A9-E33C-45E1-AB10-C602ADD5D78C}" type="parTrans" cxnId="{1E7BF85B-CCC8-4D1B-BE69-8A7ECD76729F}">
      <dgm:prSet/>
      <dgm:spPr/>
      <dgm:t>
        <a:bodyPr/>
        <a:lstStyle/>
        <a:p>
          <a:pPr algn="r"/>
          <a:endParaRPr lang="en-AU" sz="1400">
            <a:latin typeface="Century Gothic" panose="020B0502020202020204" pitchFamily="34" charset="0"/>
          </a:endParaRPr>
        </a:p>
      </dgm:t>
    </dgm:pt>
    <dgm:pt modelId="{2B4F2E56-5A00-4092-9B22-D605CFCBF191}" type="sibTrans" cxnId="{1E7BF85B-CCC8-4D1B-BE69-8A7ECD76729F}">
      <dgm:prSet custT="1"/>
      <dgm:spPr>
        <a:xfrm>
          <a:off x="929736" y="1468262"/>
          <a:ext cx="458771" cy="458771"/>
        </a:xfrm>
        <a:prstGeom prst="downArrow">
          <a:avLst>
            <a:gd name="adj1" fmla="val 55000"/>
            <a:gd name="adj2" fmla="val 45000"/>
          </a:avLst>
        </a:prstGeom>
        <a:solidFill>
          <a:srgbClr val="4F81BD">
            <a:alpha val="90000"/>
            <a:tint val="40000"/>
            <a:hueOff val="0"/>
            <a:satOff val="0"/>
            <a:lumOff val="0"/>
            <a:alphaOff val="0"/>
          </a:srgbClr>
        </a:solidFill>
        <a:ln w="12700" cap="flat" cmpd="sng" algn="ctr">
          <a:solidFill>
            <a:srgbClr val="4F81BD">
              <a:alpha val="90000"/>
              <a:tint val="40000"/>
              <a:hueOff val="0"/>
              <a:satOff val="0"/>
              <a:lumOff val="0"/>
              <a:alphaOff val="0"/>
            </a:srgbClr>
          </a:solidFill>
          <a:prstDash val="solid"/>
          <a:miter lim="800000"/>
        </a:ln>
        <a:effectLst/>
      </dgm:spPr>
      <dgm:t>
        <a:bodyPr/>
        <a:lstStyle/>
        <a:p>
          <a:pPr algn="r">
            <a:buNone/>
          </a:pPr>
          <a:endParaRPr lang="en-AU" sz="1400" dirty="0">
            <a:solidFill>
              <a:sysClr val="windowText" lastClr="000000">
                <a:hueOff val="0"/>
                <a:satOff val="0"/>
                <a:lumOff val="0"/>
                <a:alphaOff val="0"/>
              </a:sysClr>
            </a:solidFill>
            <a:latin typeface="Century Gothic" panose="020B0502020202020204" pitchFamily="34" charset="0"/>
            <a:ea typeface="+mn-ea"/>
            <a:cs typeface="+mn-cs"/>
          </a:endParaRPr>
        </a:p>
      </dgm:t>
    </dgm:pt>
    <dgm:pt modelId="{45AFF106-CF73-4AD9-AFEB-D99B973D9844}" type="pres">
      <dgm:prSet presAssocID="{25E7984E-099B-44E8-9895-E4535007A690}" presName="outerComposite" presStyleCnt="0">
        <dgm:presLayoutVars>
          <dgm:chMax val="5"/>
          <dgm:dir/>
          <dgm:resizeHandles val="exact"/>
        </dgm:presLayoutVars>
      </dgm:prSet>
      <dgm:spPr/>
    </dgm:pt>
    <dgm:pt modelId="{41939584-E689-4986-B9A1-735B3AD3B2DF}" type="pres">
      <dgm:prSet presAssocID="{25E7984E-099B-44E8-9895-E4535007A690}" presName="dummyMaxCanvas" presStyleCnt="0">
        <dgm:presLayoutVars/>
      </dgm:prSet>
      <dgm:spPr/>
    </dgm:pt>
    <dgm:pt modelId="{93532E2B-F73F-4ECD-B4FD-7B4F4D5980CA}" type="pres">
      <dgm:prSet presAssocID="{25E7984E-099B-44E8-9895-E4535007A690}" presName="TwoNodes_1" presStyleLbl="node1" presStyleIdx="0" presStyleCnt="2">
        <dgm:presLayoutVars>
          <dgm:bulletEnabled val="1"/>
        </dgm:presLayoutVars>
      </dgm:prSet>
      <dgm:spPr>
        <a:prstGeom prst="roundRect">
          <a:avLst>
            <a:gd name="adj" fmla="val 10000"/>
          </a:avLst>
        </a:prstGeom>
      </dgm:spPr>
    </dgm:pt>
    <dgm:pt modelId="{AD268B2C-F4D5-4E1F-B607-8AFC83A04E18}" type="pres">
      <dgm:prSet presAssocID="{25E7984E-099B-44E8-9895-E4535007A690}" presName="TwoNodes_2" presStyleLbl="node1" presStyleIdx="1" presStyleCnt="2">
        <dgm:presLayoutVars>
          <dgm:bulletEnabled val="1"/>
        </dgm:presLayoutVars>
      </dgm:prSet>
      <dgm:spPr>
        <a:prstGeom prst="roundRect">
          <a:avLst>
            <a:gd name="adj" fmla="val 10000"/>
          </a:avLst>
        </a:prstGeom>
      </dgm:spPr>
    </dgm:pt>
    <dgm:pt modelId="{8C3052C5-E304-4163-9A5A-D429F606C046}" type="pres">
      <dgm:prSet presAssocID="{25E7984E-099B-44E8-9895-E4535007A690}" presName="TwoConn_1-2" presStyleLbl="fgAccFollowNode1" presStyleIdx="0" presStyleCnt="1">
        <dgm:presLayoutVars>
          <dgm:bulletEnabled val="1"/>
        </dgm:presLayoutVars>
      </dgm:prSet>
      <dgm:spPr>
        <a:prstGeom prst="downArrow">
          <a:avLst>
            <a:gd name="adj1" fmla="val 55000"/>
            <a:gd name="adj2" fmla="val 45000"/>
          </a:avLst>
        </a:prstGeom>
      </dgm:spPr>
    </dgm:pt>
    <dgm:pt modelId="{BB48E62F-9A85-4700-AF62-02255B4CC975}" type="pres">
      <dgm:prSet presAssocID="{25E7984E-099B-44E8-9895-E4535007A690}" presName="TwoNodes_1_text" presStyleLbl="node1" presStyleIdx="1" presStyleCnt="2">
        <dgm:presLayoutVars>
          <dgm:bulletEnabled val="1"/>
        </dgm:presLayoutVars>
      </dgm:prSet>
      <dgm:spPr/>
    </dgm:pt>
    <dgm:pt modelId="{21BD59B6-FD27-4883-B42A-C7D2183DB769}" type="pres">
      <dgm:prSet presAssocID="{25E7984E-099B-44E8-9895-E4535007A690}" presName="TwoNodes_2_text" presStyleLbl="node1" presStyleIdx="1" presStyleCnt="2">
        <dgm:presLayoutVars>
          <dgm:bulletEnabled val="1"/>
        </dgm:presLayoutVars>
      </dgm:prSet>
      <dgm:spPr/>
    </dgm:pt>
  </dgm:ptLst>
  <dgm:cxnLst>
    <dgm:cxn modelId="{E3002A02-CB42-430A-ABEC-77CE916D738A}" type="presOf" srcId="{CCA781A4-E0F6-49E0-95B5-ADCF590FC0CF}" destId="{21BD59B6-FD27-4883-B42A-C7D2183DB769}" srcOrd="1" destOrd="0" presId="urn:microsoft.com/office/officeart/2005/8/layout/vProcess5"/>
    <dgm:cxn modelId="{8205EC03-F500-4AA7-A0E6-1DD19FF6DB71}" srcId="{25E7984E-099B-44E8-9895-E4535007A690}" destId="{BA01E8CD-F1B0-4EAA-91A6-0FB52165FF27}" srcOrd="0" destOrd="0" parTransId="{309E198C-37C3-4D5A-992C-3833CC5185C3}" sibTransId="{5A2D88C5-2D8E-4281-B07E-1A651CCF381D}"/>
    <dgm:cxn modelId="{9FB1CE26-4820-43F3-B4C7-D68E897BAC13}" type="presOf" srcId="{5A2D88C5-2D8E-4281-B07E-1A651CCF381D}" destId="{8C3052C5-E304-4163-9A5A-D429F606C046}" srcOrd="0" destOrd="0" presId="urn:microsoft.com/office/officeart/2005/8/layout/vProcess5"/>
    <dgm:cxn modelId="{1E7BF85B-CCC8-4D1B-BE69-8A7ECD76729F}" srcId="{25E7984E-099B-44E8-9895-E4535007A690}" destId="{CCA781A4-E0F6-49E0-95B5-ADCF590FC0CF}" srcOrd="1" destOrd="0" parTransId="{9972C7A9-E33C-45E1-AB10-C602ADD5D78C}" sibTransId="{2B4F2E56-5A00-4092-9B22-D605CFCBF191}"/>
    <dgm:cxn modelId="{13A5B545-A292-4A3A-A60D-BE3492EE85A1}" type="presOf" srcId="{BA01E8CD-F1B0-4EAA-91A6-0FB52165FF27}" destId="{93532E2B-F73F-4ECD-B4FD-7B4F4D5980CA}" srcOrd="0" destOrd="0" presId="urn:microsoft.com/office/officeart/2005/8/layout/vProcess5"/>
    <dgm:cxn modelId="{1FEA8071-F462-47BE-AAFA-1519476AA9F6}" type="presOf" srcId="{CCA781A4-E0F6-49E0-95B5-ADCF590FC0CF}" destId="{AD268B2C-F4D5-4E1F-B607-8AFC83A04E18}" srcOrd="0" destOrd="0" presId="urn:microsoft.com/office/officeart/2005/8/layout/vProcess5"/>
    <dgm:cxn modelId="{5714CDB2-E408-4C13-ABBE-3C6BFC6DA891}" type="presOf" srcId="{BA01E8CD-F1B0-4EAA-91A6-0FB52165FF27}" destId="{BB48E62F-9A85-4700-AF62-02255B4CC975}" srcOrd="1" destOrd="0" presId="urn:microsoft.com/office/officeart/2005/8/layout/vProcess5"/>
    <dgm:cxn modelId="{6E2A8AF3-F662-48B7-A127-0CB2C07BF511}" type="presOf" srcId="{25E7984E-099B-44E8-9895-E4535007A690}" destId="{45AFF106-CF73-4AD9-AFEB-D99B973D9844}" srcOrd="0" destOrd="0" presId="urn:microsoft.com/office/officeart/2005/8/layout/vProcess5"/>
    <dgm:cxn modelId="{48AF4B21-B7D3-453E-8F1D-D66DBACB94F4}" type="presParOf" srcId="{45AFF106-CF73-4AD9-AFEB-D99B973D9844}" destId="{41939584-E689-4986-B9A1-735B3AD3B2DF}" srcOrd="0" destOrd="0" presId="urn:microsoft.com/office/officeart/2005/8/layout/vProcess5"/>
    <dgm:cxn modelId="{313F80FA-68AE-4BD7-B0C2-161457007517}" type="presParOf" srcId="{45AFF106-CF73-4AD9-AFEB-D99B973D9844}" destId="{93532E2B-F73F-4ECD-B4FD-7B4F4D5980CA}" srcOrd="1" destOrd="0" presId="urn:microsoft.com/office/officeart/2005/8/layout/vProcess5"/>
    <dgm:cxn modelId="{517D2ADC-841A-4D4D-A29B-D9998E5C1A3D}" type="presParOf" srcId="{45AFF106-CF73-4AD9-AFEB-D99B973D9844}" destId="{AD268B2C-F4D5-4E1F-B607-8AFC83A04E18}" srcOrd="2" destOrd="0" presId="urn:microsoft.com/office/officeart/2005/8/layout/vProcess5"/>
    <dgm:cxn modelId="{7F8F5415-4E38-4025-BC18-4056B8CDFD6A}" type="presParOf" srcId="{45AFF106-CF73-4AD9-AFEB-D99B973D9844}" destId="{8C3052C5-E304-4163-9A5A-D429F606C046}" srcOrd="3" destOrd="0" presId="urn:microsoft.com/office/officeart/2005/8/layout/vProcess5"/>
    <dgm:cxn modelId="{04CD0281-8E8B-4CD0-AA1F-C1DF36CEF276}" type="presParOf" srcId="{45AFF106-CF73-4AD9-AFEB-D99B973D9844}" destId="{BB48E62F-9A85-4700-AF62-02255B4CC975}" srcOrd="4" destOrd="0" presId="urn:microsoft.com/office/officeart/2005/8/layout/vProcess5"/>
    <dgm:cxn modelId="{C6FBBE5E-83A4-47BB-82D9-C08B9B6D0948}" type="presParOf" srcId="{45AFF106-CF73-4AD9-AFEB-D99B973D9844}" destId="{21BD59B6-FD27-4883-B42A-C7D2183DB769}"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6791E-99E3-49BC-AD28-3B31421B591C}">
      <dsp:nvSpPr>
        <dsp:cNvPr id="0" name=""/>
        <dsp:cNvSpPr/>
      </dsp:nvSpPr>
      <dsp:spPr>
        <a:xfrm>
          <a:off x="0" y="0"/>
          <a:ext cx="6653539" cy="842493"/>
        </a:xfrm>
        <a:prstGeom prst="roundRect">
          <a:avLst>
            <a:gd name="adj" fmla="val 10000"/>
          </a:avLst>
        </a:prstGeom>
        <a:solidFill>
          <a:srgbClr val="ABC8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dirty="0">
              <a:latin typeface="Century Gothic" panose="020B0502020202020204" pitchFamily="34" charset="0"/>
            </a:rPr>
            <a:t>2.1.  Highlights and Comparison with </a:t>
          </a:r>
          <a:r>
            <a:rPr lang="en-AU" sz="1600" kern="1200" dirty="0">
              <a:solidFill>
                <a:schemeClr val="bg1"/>
              </a:solidFill>
              <a:latin typeface="Century Gothic" panose="020B0502020202020204" pitchFamily="34" charset="0"/>
            </a:rPr>
            <a:t>2018 </a:t>
          </a:r>
          <a:r>
            <a:rPr lang="en-AU" sz="1600" kern="1200" dirty="0">
              <a:latin typeface="Century Gothic" panose="020B0502020202020204" pitchFamily="34" charset="0"/>
            </a:rPr>
            <a:t>Results</a:t>
          </a:r>
        </a:p>
      </dsp:txBody>
      <dsp:txXfrm>
        <a:off x="24676" y="24676"/>
        <a:ext cx="5645850" cy="793141"/>
      </dsp:txXfrm>
    </dsp:sp>
    <dsp:sp modelId="{DE861EA0-E551-401F-8AF8-284C40E99864}">
      <dsp:nvSpPr>
        <dsp:cNvPr id="0" name=""/>
        <dsp:cNvSpPr/>
      </dsp:nvSpPr>
      <dsp:spPr>
        <a:xfrm>
          <a:off x="496855" y="959506"/>
          <a:ext cx="6653539" cy="842493"/>
        </a:xfrm>
        <a:prstGeom prst="roundRect">
          <a:avLst>
            <a:gd name="adj" fmla="val 10000"/>
          </a:avLst>
        </a:prstGeom>
        <a:solidFill>
          <a:srgbClr val="78A6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dirty="0">
              <a:latin typeface="Century Gothic" panose="020B0502020202020204" pitchFamily="34" charset="0"/>
            </a:rPr>
            <a:t>2.2.  Comparison with Micromex Benchmarks</a:t>
          </a:r>
        </a:p>
      </dsp:txBody>
      <dsp:txXfrm>
        <a:off x="521531" y="984182"/>
        <a:ext cx="5559711" cy="793141"/>
      </dsp:txXfrm>
    </dsp:sp>
    <dsp:sp modelId="{75DBD6A0-8150-49E9-A5F2-492EF420D17B}">
      <dsp:nvSpPr>
        <dsp:cNvPr id="0" name=""/>
        <dsp:cNvSpPr/>
      </dsp:nvSpPr>
      <dsp:spPr>
        <a:xfrm>
          <a:off x="993710" y="1919013"/>
          <a:ext cx="6653539" cy="842493"/>
        </a:xfrm>
        <a:prstGeom prst="roundRect">
          <a:avLst>
            <a:gd name="adj" fmla="val 10000"/>
          </a:avLst>
        </a:prstGeom>
        <a:solidFill>
          <a:srgbClr val="2860A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dirty="0">
              <a:solidFill>
                <a:sysClr val="window" lastClr="FFFFFF"/>
              </a:solidFill>
              <a:latin typeface="Century Gothic" panose="020B0502020202020204" pitchFamily="34" charset="0"/>
              <a:ea typeface="+mn-ea"/>
              <a:cs typeface="+mn-cs"/>
            </a:rPr>
            <a:t>2.3.  Performance Gap Analysis</a:t>
          </a:r>
        </a:p>
      </dsp:txBody>
      <dsp:txXfrm>
        <a:off x="1018386" y="1943689"/>
        <a:ext cx="5559711" cy="793141"/>
      </dsp:txXfrm>
    </dsp:sp>
    <dsp:sp modelId="{305F7E4C-F233-416D-877D-B622BB1BE682}">
      <dsp:nvSpPr>
        <dsp:cNvPr id="0" name=""/>
        <dsp:cNvSpPr/>
      </dsp:nvSpPr>
      <dsp:spPr>
        <a:xfrm>
          <a:off x="1490565" y="2878519"/>
          <a:ext cx="6653539" cy="842493"/>
        </a:xfrm>
        <a:prstGeom prst="roundRect">
          <a:avLst>
            <a:gd name="adj" fmla="val 10000"/>
          </a:avLst>
        </a:prstGeom>
        <a:solidFill>
          <a:srgbClr val="1F497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dirty="0">
              <a:solidFill>
                <a:sysClr val="window" lastClr="FFFFFF"/>
              </a:solidFill>
              <a:latin typeface="Century Gothic" panose="020B0502020202020204" pitchFamily="34" charset="0"/>
              <a:ea typeface="+mn-ea"/>
              <a:cs typeface="+mn-cs"/>
            </a:rPr>
            <a:t>2.4.  Quadrant Analysis</a:t>
          </a:r>
        </a:p>
      </dsp:txBody>
      <dsp:txXfrm>
        <a:off x="1515241" y="2903195"/>
        <a:ext cx="5559711" cy="793141"/>
      </dsp:txXfrm>
    </dsp:sp>
    <dsp:sp modelId="{6D1C9C0B-4BA9-4A63-89C9-C2D3C1F45136}">
      <dsp:nvSpPr>
        <dsp:cNvPr id="0" name=""/>
        <dsp:cNvSpPr/>
      </dsp:nvSpPr>
      <dsp:spPr>
        <a:xfrm>
          <a:off x="1987420" y="3838026"/>
          <a:ext cx="6653539" cy="842493"/>
        </a:xfrm>
        <a:prstGeom prst="roundRect">
          <a:avLst>
            <a:gd name="adj" fmla="val 10000"/>
          </a:avLst>
        </a:prstGeom>
        <a:solidFill>
          <a:srgbClr val="17385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357188" lvl="0" indent="-357188" algn="l" defTabSz="711200">
            <a:lnSpc>
              <a:spcPct val="90000"/>
            </a:lnSpc>
            <a:spcBef>
              <a:spcPct val="0"/>
            </a:spcBef>
            <a:spcAft>
              <a:spcPct val="35000"/>
            </a:spcAft>
            <a:buNone/>
          </a:pPr>
          <a:r>
            <a:rPr lang="en-AU" sz="1600" kern="1200" dirty="0">
              <a:solidFill>
                <a:schemeClr val="bg1"/>
              </a:solidFill>
              <a:latin typeface="Century Gothic" panose="020B0502020202020204" pitchFamily="34" charset="0"/>
              <a:ea typeface="+mn-ea"/>
              <a:cs typeface="+mn-cs"/>
            </a:rPr>
            <a:t>2.5.   Regression Analysis (i.e.: determine</a:t>
          </a:r>
          <a:r>
            <a:rPr kumimoji="0" lang="en-AU" sz="1600" b="0" i="0" u="none" strike="noStrike" kern="1200" cap="none" spc="0" normalizeH="0" baseline="0" noProof="0" dirty="0">
              <a:ln>
                <a:noFill/>
              </a:ln>
              <a:solidFill>
                <a:schemeClr val="bg1"/>
              </a:solidFill>
              <a:effectLst/>
              <a:uLnTx/>
              <a:uFillTx/>
              <a:latin typeface="Century Gothic" panose="020B0502020202020204" pitchFamily="34" charset="0"/>
              <a:ea typeface="Times New Roman" panose="02020603050405020304" pitchFamily="18" charset="0"/>
              <a:cs typeface="+mn-cs"/>
            </a:rPr>
            <a:t> the services/ facilities that </a:t>
          </a:r>
          <a:r>
            <a:rPr kumimoji="0" lang="en-AU" sz="1600" b="0" i="0" u="sng" strike="noStrike" kern="1200" cap="none" spc="0" normalizeH="0" baseline="0" noProof="0" dirty="0">
              <a:ln>
                <a:noFill/>
              </a:ln>
              <a:solidFill>
                <a:schemeClr val="bg1"/>
              </a:solidFill>
              <a:effectLst/>
              <a:uLnTx/>
              <a:uFillTx/>
              <a:latin typeface="Century Gothic" panose="020B0502020202020204" pitchFamily="34" charset="0"/>
              <a:ea typeface="Times New Roman" panose="02020603050405020304" pitchFamily="18" charset="0"/>
              <a:cs typeface="+mn-cs"/>
            </a:rPr>
            <a:t>drive</a:t>
          </a:r>
          <a:r>
            <a:rPr kumimoji="0" lang="en-AU" sz="1600" b="0" i="0" u="none" strike="noStrike" kern="1200" cap="none" spc="0" normalizeH="0" baseline="0" noProof="0" dirty="0">
              <a:ln>
                <a:noFill/>
              </a:ln>
              <a:solidFill>
                <a:schemeClr val="bg1"/>
              </a:solidFill>
              <a:effectLst/>
              <a:uLnTx/>
              <a:uFillTx/>
              <a:latin typeface="Century Gothic" panose="020B0502020202020204" pitchFamily="34" charset="0"/>
              <a:ea typeface="Times New Roman" panose="02020603050405020304" pitchFamily="18" charset="0"/>
              <a:cs typeface="+mn-cs"/>
            </a:rPr>
            <a:t> overall satisfaction with Council)</a:t>
          </a:r>
          <a:endParaRPr lang="en-AU" sz="1600" kern="1200" dirty="0">
            <a:solidFill>
              <a:schemeClr val="bg1"/>
            </a:solidFill>
            <a:latin typeface="Century Gothic" panose="020B0502020202020204" pitchFamily="34" charset="0"/>
            <a:ea typeface="+mn-ea"/>
            <a:cs typeface="+mn-cs"/>
          </a:endParaRPr>
        </a:p>
      </dsp:txBody>
      <dsp:txXfrm>
        <a:off x="2012096" y="3862702"/>
        <a:ext cx="5559711" cy="793141"/>
      </dsp:txXfrm>
    </dsp:sp>
    <dsp:sp modelId="{1317BFC9-32A3-422B-B02F-7BF233D549EB}">
      <dsp:nvSpPr>
        <dsp:cNvPr id="0" name=""/>
        <dsp:cNvSpPr/>
      </dsp:nvSpPr>
      <dsp:spPr>
        <a:xfrm>
          <a:off x="6105918" y="615488"/>
          <a:ext cx="547620" cy="547620"/>
        </a:xfrm>
        <a:prstGeom prst="downArrow">
          <a:avLst>
            <a:gd name="adj1" fmla="val 55000"/>
            <a:gd name="adj2" fmla="val 45000"/>
          </a:avLst>
        </a:prstGeom>
        <a:solidFill>
          <a:srgbClr val="E5E5FF"/>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dsp:txBody>
      <dsp:txXfrm>
        <a:off x="6229133" y="615488"/>
        <a:ext cx="301191" cy="412084"/>
      </dsp:txXfrm>
    </dsp:sp>
    <dsp:sp modelId="{89D117D6-4A13-44B2-960A-DB231DF938B7}">
      <dsp:nvSpPr>
        <dsp:cNvPr id="0" name=""/>
        <dsp:cNvSpPr/>
      </dsp:nvSpPr>
      <dsp:spPr>
        <a:xfrm>
          <a:off x="6602773" y="1574994"/>
          <a:ext cx="547620" cy="547620"/>
        </a:xfrm>
        <a:prstGeom prst="downArrow">
          <a:avLst>
            <a:gd name="adj1" fmla="val 55000"/>
            <a:gd name="adj2" fmla="val 45000"/>
          </a:avLst>
        </a:prstGeom>
        <a:solidFill>
          <a:srgbClr val="E5E5FF"/>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dsp:txBody>
      <dsp:txXfrm>
        <a:off x="6725988" y="1574994"/>
        <a:ext cx="301191" cy="412084"/>
      </dsp:txXfrm>
    </dsp:sp>
    <dsp:sp modelId="{9C09A0CA-C21F-40E8-A5DC-A56286FC8D54}">
      <dsp:nvSpPr>
        <dsp:cNvPr id="0" name=""/>
        <dsp:cNvSpPr/>
      </dsp:nvSpPr>
      <dsp:spPr>
        <a:xfrm>
          <a:off x="7099628" y="2520460"/>
          <a:ext cx="547620" cy="547620"/>
        </a:xfrm>
        <a:prstGeom prst="downArrow">
          <a:avLst>
            <a:gd name="adj1" fmla="val 55000"/>
            <a:gd name="adj2" fmla="val 45000"/>
          </a:avLst>
        </a:prstGeom>
        <a:solidFill>
          <a:srgbClr val="E5E5FF"/>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AU" sz="1800" kern="1200" dirty="0">
            <a:solidFill>
              <a:sysClr val="windowText" lastClr="000000">
                <a:hueOff val="0"/>
                <a:satOff val="0"/>
                <a:lumOff val="0"/>
                <a:alphaOff val="0"/>
              </a:sysClr>
            </a:solidFill>
            <a:latin typeface="Century Gothic" panose="020B0502020202020204" pitchFamily="34" charset="0"/>
            <a:ea typeface="+mn-ea"/>
            <a:cs typeface="+mn-cs"/>
          </a:endParaRPr>
        </a:p>
      </dsp:txBody>
      <dsp:txXfrm>
        <a:off x="7222843" y="2520460"/>
        <a:ext cx="301191" cy="412084"/>
      </dsp:txXfrm>
    </dsp:sp>
    <dsp:sp modelId="{4C1ACBFB-9D76-4F56-ABBE-BA615AFD7BB3}">
      <dsp:nvSpPr>
        <dsp:cNvPr id="0" name=""/>
        <dsp:cNvSpPr/>
      </dsp:nvSpPr>
      <dsp:spPr>
        <a:xfrm>
          <a:off x="7596483" y="3489327"/>
          <a:ext cx="547620" cy="547620"/>
        </a:xfrm>
        <a:prstGeom prst="downArrow">
          <a:avLst>
            <a:gd name="adj1" fmla="val 55000"/>
            <a:gd name="adj2" fmla="val 45000"/>
          </a:avLst>
        </a:prstGeom>
        <a:solidFill>
          <a:srgbClr val="E5E5FF"/>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AU" sz="1800" kern="1200" dirty="0">
            <a:solidFill>
              <a:sysClr val="windowText" lastClr="000000">
                <a:hueOff val="0"/>
                <a:satOff val="0"/>
                <a:lumOff val="0"/>
                <a:alphaOff val="0"/>
              </a:sysClr>
            </a:solidFill>
            <a:latin typeface="Century Gothic" panose="020B0502020202020204" pitchFamily="34" charset="0"/>
            <a:ea typeface="+mn-ea"/>
            <a:cs typeface="+mn-cs"/>
          </a:endParaRPr>
        </a:p>
      </dsp:txBody>
      <dsp:txXfrm>
        <a:off x="7719698" y="3489327"/>
        <a:ext cx="301191" cy="412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32E2B-F73F-4ECD-B4FD-7B4F4D5980CA}">
      <dsp:nvSpPr>
        <dsp:cNvPr id="0" name=""/>
        <dsp:cNvSpPr/>
      </dsp:nvSpPr>
      <dsp:spPr>
        <a:xfrm>
          <a:off x="0" y="0"/>
          <a:ext cx="5205888" cy="1058703"/>
        </a:xfrm>
        <a:prstGeom prst="roundRect">
          <a:avLst>
            <a:gd name="adj" fmla="val 10000"/>
          </a:avLst>
        </a:prstGeom>
        <a:solidFill>
          <a:srgbClr val="4F81BD">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n-AU" sz="1400" kern="1200" dirty="0">
              <a:solidFill>
                <a:sysClr val="window" lastClr="FFFFFF"/>
              </a:solidFill>
              <a:latin typeface="Century Gothic" panose="020B0502020202020204" pitchFamily="34" charset="0"/>
              <a:ea typeface="+mn-ea"/>
              <a:cs typeface="+mn-cs"/>
            </a:rPr>
            <a:t>                 Identify top services/facilities that will drive overall satisfaction with Council</a:t>
          </a:r>
        </a:p>
      </dsp:txBody>
      <dsp:txXfrm>
        <a:off x="31008" y="31008"/>
        <a:ext cx="4111636" cy="996687"/>
      </dsp:txXfrm>
    </dsp:sp>
    <dsp:sp modelId="{AD268B2C-F4D5-4E1F-B607-8AFC83A04E18}">
      <dsp:nvSpPr>
        <dsp:cNvPr id="0" name=""/>
        <dsp:cNvSpPr/>
      </dsp:nvSpPr>
      <dsp:spPr>
        <a:xfrm>
          <a:off x="918686" y="1293971"/>
          <a:ext cx="5205888" cy="1058703"/>
        </a:xfrm>
        <a:prstGeom prst="roundRect">
          <a:avLst>
            <a:gd name="adj" fmla="val 10000"/>
          </a:avLst>
        </a:prstGeom>
        <a:solidFill>
          <a:srgbClr val="4F81BD">
            <a:shade val="80000"/>
            <a:hueOff val="153123"/>
            <a:satOff val="-2196"/>
            <a:lumOff val="1280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n-AU" sz="1400" b="0" kern="1200" dirty="0">
              <a:solidFill>
                <a:sysClr val="window" lastClr="FFFFFF"/>
              </a:solidFill>
              <a:latin typeface="Century Gothic" panose="020B0502020202020204" pitchFamily="34" charset="0"/>
              <a:ea typeface="+mn-ea"/>
              <a:cs typeface="+mn-cs"/>
            </a:rPr>
            <a:t>Map stated satisfaction and derived importance to identify community priority areas</a:t>
          </a:r>
        </a:p>
      </dsp:txBody>
      <dsp:txXfrm>
        <a:off x="949694" y="1324979"/>
        <a:ext cx="3537029" cy="996687"/>
      </dsp:txXfrm>
    </dsp:sp>
    <dsp:sp modelId="{8C3052C5-E304-4163-9A5A-D429F606C046}">
      <dsp:nvSpPr>
        <dsp:cNvPr id="0" name=""/>
        <dsp:cNvSpPr/>
      </dsp:nvSpPr>
      <dsp:spPr>
        <a:xfrm>
          <a:off x="4517731" y="832258"/>
          <a:ext cx="688157" cy="688157"/>
        </a:xfrm>
        <a:prstGeom prst="downArrow">
          <a:avLst>
            <a:gd name="adj1" fmla="val 55000"/>
            <a:gd name="adj2" fmla="val 45000"/>
          </a:avLst>
        </a:prstGeom>
        <a:solidFill>
          <a:srgbClr val="4F81BD">
            <a:alpha val="90000"/>
            <a:tint val="40000"/>
            <a:hueOff val="0"/>
            <a:satOff val="0"/>
            <a:lumOff val="0"/>
            <a:alphaOff val="0"/>
          </a:srgbClr>
        </a:solidFill>
        <a:ln w="12700" cap="flat" cmpd="sng" algn="ctr">
          <a:solidFill>
            <a:srgbClr val="4F81BD">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r" defTabSz="622300">
            <a:lnSpc>
              <a:spcPct val="90000"/>
            </a:lnSpc>
            <a:spcBef>
              <a:spcPct val="0"/>
            </a:spcBef>
            <a:spcAft>
              <a:spcPct val="35000"/>
            </a:spcAft>
            <a:buNone/>
          </a:pPr>
          <a:endParaRPr lang="en-AU" sz="1400" kern="1200" dirty="0">
            <a:solidFill>
              <a:sysClr val="windowText" lastClr="000000">
                <a:hueOff val="0"/>
                <a:satOff val="0"/>
                <a:lumOff val="0"/>
                <a:alphaOff val="0"/>
              </a:sysClr>
            </a:solidFill>
            <a:latin typeface="Century Gothic" panose="020B0502020202020204" pitchFamily="34" charset="0"/>
            <a:ea typeface="+mn-ea"/>
            <a:cs typeface="+mn-cs"/>
          </a:endParaRPr>
        </a:p>
      </dsp:txBody>
      <dsp:txXfrm>
        <a:off x="4672566" y="832258"/>
        <a:ext cx="378487" cy="51783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0.05184</cdr:x>
      <cdr:y>0.03144</cdr:y>
    </cdr:from>
    <cdr:to>
      <cdr:x>0.95816</cdr:x>
      <cdr:y>0.92819</cdr:y>
    </cdr:to>
    <cdr:cxnSp macro="">
      <cdr:nvCxnSpPr>
        <cdr:cNvPr id="3" name="Straight Connector 2">
          <a:extLst xmlns:a="http://schemas.openxmlformats.org/drawingml/2006/main">
            <a:ext uri="{FF2B5EF4-FFF2-40B4-BE49-F238E27FC236}">
              <a16:creationId xmlns:a16="http://schemas.microsoft.com/office/drawing/2014/main" id="{0DAFB88E-27E3-47D9-B82C-E0D2AE50111D}"/>
            </a:ext>
          </a:extLst>
        </cdr:cNvPr>
        <cdr:cNvCxnSpPr/>
      </cdr:nvCxnSpPr>
      <cdr:spPr>
        <a:xfrm xmlns:a="http://schemas.openxmlformats.org/drawingml/2006/main" flipV="1">
          <a:off x="446382" y="142028"/>
          <a:ext cx="7804106" cy="4050996"/>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0.05396</cdr:x>
      <cdr:y>0.43514</cdr:y>
    </cdr:from>
    <cdr:to>
      <cdr:x>0.9917</cdr:x>
      <cdr:y>0.43643</cdr:y>
    </cdr:to>
    <cdr:cxnSp macro="">
      <cdr:nvCxnSpPr>
        <cdr:cNvPr id="2" name="Straight Connector 1">
          <a:extLst xmlns:a="http://schemas.openxmlformats.org/drawingml/2006/main">
            <a:ext uri="{FF2B5EF4-FFF2-40B4-BE49-F238E27FC236}">
              <a16:creationId xmlns:a16="http://schemas.microsoft.com/office/drawing/2014/main" id="{AA16FC9F-D9BF-4A90-9828-8003185A9220}"/>
            </a:ext>
          </a:extLst>
        </cdr:cNvPr>
        <cdr:cNvCxnSpPr>
          <a:cxnSpLocks xmlns:a="http://schemas.openxmlformats.org/drawingml/2006/main"/>
        </cdr:cNvCxnSpPr>
      </cdr:nvCxnSpPr>
      <cdr:spPr>
        <a:xfrm xmlns:a="http://schemas.openxmlformats.org/drawingml/2006/main" flipV="1">
          <a:off x="454644" y="2569356"/>
          <a:ext cx="7900388" cy="7617"/>
        </a:xfrm>
        <a:prstGeom xmlns:a="http://schemas.openxmlformats.org/drawingml/2006/main" prst="line">
          <a:avLst/>
        </a:prstGeom>
        <a:ln xmlns:a="http://schemas.openxmlformats.org/drawingml/2006/main">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0.60262</cdr:x>
      <cdr:y>0.00437</cdr:y>
    </cdr:from>
    <cdr:to>
      <cdr:x>0.60262</cdr:x>
      <cdr:y>0.95327</cdr:y>
    </cdr:to>
    <cdr:cxnSp macro="">
      <cdr:nvCxnSpPr>
        <cdr:cNvPr id="3" name="Straight Connector 2">
          <a:extLst xmlns:a="http://schemas.openxmlformats.org/drawingml/2006/main">
            <a:ext uri="{FF2B5EF4-FFF2-40B4-BE49-F238E27FC236}">
              <a16:creationId xmlns:a16="http://schemas.microsoft.com/office/drawing/2014/main" id="{1CF1355C-B91A-41D8-8D43-3703C86A42C6}"/>
            </a:ext>
          </a:extLst>
        </cdr:cNvPr>
        <cdr:cNvCxnSpPr>
          <a:cxnSpLocks xmlns:a="http://schemas.openxmlformats.org/drawingml/2006/main"/>
        </cdr:cNvCxnSpPr>
      </cdr:nvCxnSpPr>
      <cdr:spPr>
        <a:xfrm xmlns:a="http://schemas.openxmlformats.org/drawingml/2006/main" flipV="1">
          <a:off x="5077064" y="25812"/>
          <a:ext cx="0" cy="5602921"/>
        </a:xfrm>
        <a:prstGeom xmlns:a="http://schemas.openxmlformats.org/drawingml/2006/main" prst="line">
          <a:avLst/>
        </a:prstGeom>
        <a:ln xmlns:a="http://schemas.openxmlformats.org/drawingml/2006/main">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0.06051</cdr:x>
      <cdr:y>0.06062</cdr:y>
    </cdr:from>
    <cdr:to>
      <cdr:x>0.31692</cdr:x>
      <cdr:y>0.0972</cdr:y>
    </cdr:to>
    <cdr:sp macro="" textlink="">
      <cdr:nvSpPr>
        <cdr:cNvPr id="4" name="TextBox 3">
          <a:extLst xmlns:a="http://schemas.openxmlformats.org/drawingml/2006/main">
            <a:ext uri="{FF2B5EF4-FFF2-40B4-BE49-F238E27FC236}">
              <a16:creationId xmlns:a16="http://schemas.microsoft.com/office/drawing/2014/main" id="{EDBC3709-164E-4E13-A579-CB590EF02A5D}"/>
            </a:ext>
          </a:extLst>
        </cdr:cNvPr>
        <cdr:cNvSpPr txBox="1"/>
      </cdr:nvSpPr>
      <cdr:spPr>
        <a:xfrm xmlns:a="http://schemas.openxmlformats.org/drawingml/2006/main">
          <a:off x="509798" y="357940"/>
          <a:ext cx="2160240" cy="2160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latin typeface="Century Gothic" panose="020B0502020202020204" pitchFamily="34" charset="0"/>
            </a:rPr>
            <a:t>←Maintaining local roads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4E5576BC-A4E3-431C-9C89-FC2778588A0F}" type="datetimeFigureOut">
              <a:rPr lang="en-AU" smtClean="0"/>
              <a:pPr/>
              <a:t>23/03/2022</a:t>
            </a:fld>
            <a:endParaRPr lang="en-AU" dirty="0"/>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FD0FE7F4-7DC0-4EFD-B281-91DBE7BCD980}" type="slidenum">
              <a:rPr lang="en-AU" smtClean="0"/>
              <a:pPr/>
              <a:t>‹#›</a:t>
            </a:fld>
            <a:endParaRPr lang="en-AU" dirty="0"/>
          </a:p>
        </p:txBody>
      </p:sp>
    </p:spTree>
    <p:extLst>
      <p:ext uri="{BB962C8B-B14F-4D97-AF65-F5344CB8AC3E}">
        <p14:creationId xmlns:p14="http://schemas.microsoft.com/office/powerpoint/2010/main" val="1338433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D36048B2-6242-425E-A482-04F6741EB0C8}" type="datetimeFigureOut">
              <a:rPr lang="en-AU" smtClean="0"/>
              <a:pPr/>
              <a:t>23/03/2022</a:t>
            </a:fld>
            <a:endParaRPr lang="en-AU" dirty="0"/>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41690DDE-23B4-45A7-B00B-202964371A50}" type="slidenum">
              <a:rPr lang="en-AU" smtClean="0"/>
              <a:pPr/>
              <a:t>‹#›</a:t>
            </a:fld>
            <a:endParaRPr lang="en-AU" dirty="0"/>
          </a:p>
        </p:txBody>
      </p:sp>
    </p:spTree>
    <p:extLst>
      <p:ext uri="{BB962C8B-B14F-4D97-AF65-F5344CB8AC3E}">
        <p14:creationId xmlns:p14="http://schemas.microsoft.com/office/powerpoint/2010/main" val="2726592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90DDE-23B4-45A7-B00B-202964371A50}"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496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675C5-DB7C-4AFD-9C24-B7BA409F9B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360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20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396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amp; Takeout">
    <p:spTree>
      <p:nvGrpSpPr>
        <p:cNvPr id="1" name=""/>
        <p:cNvGrpSpPr/>
        <p:nvPr/>
      </p:nvGrpSpPr>
      <p:grpSpPr>
        <a:xfrm>
          <a:off x="0" y="0"/>
          <a:ext cx="0" cy="0"/>
          <a:chOff x="0" y="0"/>
          <a:chExt cx="0" cy="0"/>
        </a:xfrm>
      </p:grpSpPr>
      <p:sp>
        <p:nvSpPr>
          <p:cNvPr id="2" name="Text Placeholder 11"/>
          <p:cNvSpPr>
            <a:spLocks noGrp="1"/>
          </p:cNvSpPr>
          <p:nvPr>
            <p:ph type="body" sz="quarter" idx="14" hasCustomPrompt="1"/>
          </p:nvPr>
        </p:nvSpPr>
        <p:spPr>
          <a:xfrm>
            <a:off x="539552" y="5877272"/>
            <a:ext cx="8208912" cy="980728"/>
          </a:xfrm>
          <a:prstGeom prst="rect">
            <a:avLst/>
          </a:prstGeom>
        </p:spPr>
        <p:txBody>
          <a:bodyPr anchor="ctr">
            <a:noAutofit/>
          </a:bodyPr>
          <a:lstStyle>
            <a:lvl1pPr marL="0" indent="0" algn="ctr">
              <a:buNone/>
              <a:defRPr sz="1400" b="1" i="0" baseline="0">
                <a:solidFill>
                  <a:schemeClr val="tx2"/>
                </a:solidFill>
                <a:latin typeface="Century Gothic" pitchFamily="34" charset="0"/>
              </a:defRPr>
            </a:lvl1pPr>
          </a:lstStyle>
          <a:p>
            <a:pPr lvl="0"/>
            <a:r>
              <a:rPr lang="en-US" sz="1400" i="0" dirty="0">
                <a:solidFill>
                  <a:schemeClr val="tx2"/>
                </a:solidFill>
              </a:rPr>
              <a:t>Type Takeout</a:t>
            </a:r>
            <a:endParaRPr lang="en-US" dirty="0"/>
          </a:p>
        </p:txBody>
      </p:sp>
    </p:spTree>
    <p:extLst>
      <p:ext uri="{BB962C8B-B14F-4D97-AF65-F5344CB8AC3E}">
        <p14:creationId xmlns:p14="http://schemas.microsoft.com/office/powerpoint/2010/main" val="1131254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 Summary Text">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0" y="44624"/>
            <a:ext cx="91440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3" name="Text Placeholder 2"/>
          <p:cNvSpPr>
            <a:spLocks noGrp="1"/>
          </p:cNvSpPr>
          <p:nvPr>
            <p:ph type="body" sz="quarter" idx="13" hasCustomPrompt="1"/>
          </p:nvPr>
        </p:nvSpPr>
        <p:spPr>
          <a:xfrm>
            <a:off x="0" y="547886"/>
            <a:ext cx="9144000" cy="5329386"/>
          </a:xfrm>
          <a:prstGeom prst="rect">
            <a:avLst/>
          </a:prstGeom>
        </p:spPr>
        <p:txBody>
          <a:bodyPr/>
          <a:lstStyle>
            <a:lvl1pPr marL="0" indent="0">
              <a:buNone/>
              <a:defRPr sz="1000">
                <a:latin typeface="Century Gothic" panose="020B0502020202020204" pitchFamily="34" charset="0"/>
              </a:defRPr>
            </a:lvl1pPr>
            <a:lvl2pPr marL="457200" indent="0">
              <a:buNone/>
              <a:defRPr sz="1000">
                <a:latin typeface="Century Gothic" panose="020B0502020202020204" pitchFamily="34" charset="0"/>
              </a:defRPr>
            </a:lvl2pPr>
            <a:lvl3pPr marL="914400" indent="0">
              <a:buNone/>
              <a:defRPr sz="1000">
                <a:latin typeface="Century Gothic" panose="020B0502020202020204" pitchFamily="34" charset="0"/>
              </a:defRPr>
            </a:lvl3pPr>
            <a:lvl4pPr marL="1371600" indent="0">
              <a:buNone/>
              <a:defRPr sz="1000">
                <a:latin typeface="Century Gothic" panose="020B0502020202020204" pitchFamily="34" charset="0"/>
              </a:defRPr>
            </a:lvl4pPr>
            <a:lvl5pPr marL="1828800" indent="0">
              <a:buNone/>
              <a:defRPr sz="1000">
                <a:latin typeface="Century Gothic" panose="020B0502020202020204" pitchFamily="34" charset="0"/>
              </a:defRPr>
            </a:lvl5pPr>
          </a:lstStyle>
          <a:p>
            <a:pPr lvl="0"/>
            <a:r>
              <a:rPr lang="en-US" dirty="0"/>
              <a:t>Insert ‘Summary’ text from report here</a:t>
            </a:r>
            <a:endParaRPr lang="en-AU" dirty="0"/>
          </a:p>
        </p:txBody>
      </p:sp>
    </p:spTree>
    <p:extLst>
      <p:ext uri="{BB962C8B-B14F-4D97-AF65-F5344CB8AC3E}">
        <p14:creationId xmlns:p14="http://schemas.microsoft.com/office/powerpoint/2010/main" val="1210428285"/>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 Recommendations Text">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0" y="44624"/>
            <a:ext cx="91440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3" name="Text Placeholder 2"/>
          <p:cNvSpPr>
            <a:spLocks noGrp="1"/>
          </p:cNvSpPr>
          <p:nvPr>
            <p:ph type="body" sz="quarter" idx="13" hasCustomPrompt="1"/>
          </p:nvPr>
        </p:nvSpPr>
        <p:spPr>
          <a:xfrm>
            <a:off x="0" y="547886"/>
            <a:ext cx="9144000" cy="5329386"/>
          </a:xfrm>
          <a:prstGeom prst="rect">
            <a:avLst/>
          </a:prstGeom>
        </p:spPr>
        <p:txBody>
          <a:bodyPr/>
          <a:lstStyle>
            <a:lvl1pPr marL="0" indent="0">
              <a:buNone/>
              <a:defRPr sz="1000">
                <a:latin typeface="Century Gothic" panose="020B0502020202020204" pitchFamily="34" charset="0"/>
              </a:defRPr>
            </a:lvl1pPr>
            <a:lvl2pPr marL="457200" indent="0">
              <a:buNone/>
              <a:defRPr sz="1000">
                <a:latin typeface="Century Gothic" panose="020B0502020202020204" pitchFamily="34" charset="0"/>
              </a:defRPr>
            </a:lvl2pPr>
            <a:lvl3pPr marL="914400" indent="0">
              <a:buNone/>
              <a:defRPr sz="1000">
                <a:latin typeface="Century Gothic" panose="020B0502020202020204" pitchFamily="34" charset="0"/>
              </a:defRPr>
            </a:lvl3pPr>
            <a:lvl4pPr marL="1371600" indent="0">
              <a:buNone/>
              <a:defRPr sz="1000">
                <a:latin typeface="Century Gothic" panose="020B0502020202020204" pitchFamily="34" charset="0"/>
              </a:defRPr>
            </a:lvl4pPr>
            <a:lvl5pPr marL="1828800" indent="0">
              <a:buNone/>
              <a:defRPr sz="1000">
                <a:latin typeface="Century Gothic" panose="020B0502020202020204" pitchFamily="34" charset="0"/>
              </a:defRPr>
            </a:lvl5pPr>
          </a:lstStyle>
          <a:p>
            <a:pPr lvl="0"/>
            <a:r>
              <a:rPr lang="en-US" dirty="0"/>
              <a:t>Insert ‘Recommendations’ text from report here</a:t>
            </a:r>
            <a:endParaRPr lang="en-AU" dirty="0"/>
          </a:p>
        </p:txBody>
      </p:sp>
    </p:spTree>
    <p:extLst>
      <p:ext uri="{BB962C8B-B14F-4D97-AF65-F5344CB8AC3E}">
        <p14:creationId xmlns:p14="http://schemas.microsoft.com/office/powerpoint/2010/main" val="3083677347"/>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ing - No Question #">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0" y="44624"/>
            <a:ext cx="91440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Tree>
    <p:extLst>
      <p:ext uri="{BB962C8B-B14F-4D97-AF65-F5344CB8AC3E}">
        <p14:creationId xmlns:p14="http://schemas.microsoft.com/office/powerpoint/2010/main" val="21959220"/>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ing &amp; Takeout - No Question #">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0" y="44624"/>
            <a:ext cx="91440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7" name="Text Placeholder 11"/>
          <p:cNvSpPr>
            <a:spLocks noGrp="1"/>
          </p:cNvSpPr>
          <p:nvPr>
            <p:ph type="body" sz="quarter" idx="14" hasCustomPrompt="1"/>
          </p:nvPr>
        </p:nvSpPr>
        <p:spPr>
          <a:xfrm>
            <a:off x="539552" y="5877272"/>
            <a:ext cx="8208912" cy="980728"/>
          </a:xfrm>
          <a:prstGeom prst="rect">
            <a:avLst/>
          </a:prstGeom>
        </p:spPr>
        <p:txBody>
          <a:bodyPr anchor="ctr">
            <a:noAutofit/>
          </a:bodyPr>
          <a:lstStyle>
            <a:lvl1pPr marL="0" indent="0" algn="ctr">
              <a:buNone/>
              <a:defRPr sz="1400" b="1" i="0" baseline="0">
                <a:solidFill>
                  <a:schemeClr val="tx2"/>
                </a:solidFill>
                <a:latin typeface="Century Gothic" pitchFamily="34" charset="0"/>
              </a:defRPr>
            </a:lvl1pPr>
          </a:lstStyle>
          <a:p>
            <a:pPr lvl="0"/>
            <a:r>
              <a:rPr lang="en-US" sz="1400" i="0" dirty="0">
                <a:solidFill>
                  <a:schemeClr val="tx2"/>
                </a:solidFill>
              </a:rPr>
              <a:t>Type Takeout</a:t>
            </a:r>
            <a:endParaRPr lang="en-US" dirty="0"/>
          </a:p>
        </p:txBody>
      </p:sp>
    </p:spTree>
    <p:extLst>
      <p:ext uri="{BB962C8B-B14F-4D97-AF65-F5344CB8AC3E}">
        <p14:creationId xmlns:p14="http://schemas.microsoft.com/office/powerpoint/2010/main" val="3864717339"/>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 No Subheader">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0" y="44624"/>
            <a:ext cx="91440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3" name="Text Placeholder 2"/>
          <p:cNvSpPr>
            <a:spLocks noGrp="1"/>
          </p:cNvSpPr>
          <p:nvPr>
            <p:ph type="body" sz="quarter" idx="15" hasCustomPrompt="1"/>
          </p:nvPr>
        </p:nvSpPr>
        <p:spPr>
          <a:xfrm>
            <a:off x="0" y="490900"/>
            <a:ext cx="9144000" cy="201796"/>
          </a:xfrm>
          <a:prstGeom prst="rect">
            <a:avLst/>
          </a:prstGeom>
        </p:spPr>
        <p:txBody>
          <a:bodyPr anchor="ctr"/>
          <a:lstStyle>
            <a:lvl1pPr marL="449263" indent="-449263">
              <a:buNone/>
              <a:defRPr sz="800" i="1">
                <a:solidFill>
                  <a:schemeClr val="tx1">
                    <a:lumMod val="65000"/>
                    <a:lumOff val="35000"/>
                  </a:schemeClr>
                </a:solidFill>
                <a:latin typeface="Century Gothic" panose="020B0502020202020204" pitchFamily="34" charset="0"/>
              </a:defRPr>
            </a:lvl1pPr>
          </a:lstStyle>
          <a:p>
            <a:pPr lvl="0"/>
            <a:r>
              <a:rPr lang="en-US" dirty="0"/>
              <a:t>Q#.	Insert question here</a:t>
            </a:r>
            <a:endParaRPr lang="en-AU" dirty="0"/>
          </a:p>
        </p:txBody>
      </p:sp>
      <p:sp>
        <p:nvSpPr>
          <p:cNvPr id="8" name="Text Placeholder 11"/>
          <p:cNvSpPr>
            <a:spLocks noGrp="1"/>
          </p:cNvSpPr>
          <p:nvPr>
            <p:ph type="body" sz="quarter" idx="14" hasCustomPrompt="1"/>
          </p:nvPr>
        </p:nvSpPr>
        <p:spPr>
          <a:xfrm>
            <a:off x="539552" y="5877272"/>
            <a:ext cx="8208912" cy="980728"/>
          </a:xfrm>
          <a:prstGeom prst="rect">
            <a:avLst/>
          </a:prstGeom>
        </p:spPr>
        <p:txBody>
          <a:bodyPr anchor="ctr">
            <a:noAutofit/>
          </a:bodyPr>
          <a:lstStyle>
            <a:lvl1pPr marL="0" indent="0" algn="ctr">
              <a:buNone/>
              <a:defRPr sz="1400" b="1" i="0" baseline="0">
                <a:solidFill>
                  <a:schemeClr val="tx2"/>
                </a:solidFill>
                <a:latin typeface="Century Gothic" pitchFamily="34" charset="0"/>
              </a:defRPr>
            </a:lvl1pPr>
          </a:lstStyle>
          <a:p>
            <a:pPr lvl="0"/>
            <a:r>
              <a:rPr lang="en-US" sz="1400" i="0" dirty="0">
                <a:solidFill>
                  <a:schemeClr val="tx2"/>
                </a:solidFill>
              </a:rPr>
              <a:t>Type Takeout</a:t>
            </a:r>
            <a:endParaRPr lang="en-US" dirty="0"/>
          </a:p>
        </p:txBody>
      </p:sp>
    </p:spTree>
    <p:extLst>
      <p:ext uri="{BB962C8B-B14F-4D97-AF65-F5344CB8AC3E}">
        <p14:creationId xmlns:p14="http://schemas.microsoft.com/office/powerpoint/2010/main" val="647214813"/>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 Subheader">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0" y="44624"/>
            <a:ext cx="91440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6" name="Text Placeholder 11"/>
          <p:cNvSpPr>
            <a:spLocks noGrp="1"/>
          </p:cNvSpPr>
          <p:nvPr>
            <p:ph type="body" sz="quarter" idx="13" hasCustomPrompt="1"/>
          </p:nvPr>
        </p:nvSpPr>
        <p:spPr>
          <a:xfrm>
            <a:off x="0" y="547886"/>
            <a:ext cx="9144000" cy="216818"/>
          </a:xfrm>
          <a:prstGeom prst="rect">
            <a:avLst/>
          </a:prstGeom>
        </p:spPr>
        <p:txBody>
          <a:bodyPr anchor="ctr">
            <a:noAutofit/>
          </a:bodyPr>
          <a:lstStyle>
            <a:lvl1pPr marL="0" indent="0" algn="ctr">
              <a:buNone/>
              <a:defRPr sz="1400" i="0" baseline="0">
                <a:solidFill>
                  <a:schemeClr val="tx1">
                    <a:lumMod val="65000"/>
                    <a:lumOff val="35000"/>
                  </a:schemeClr>
                </a:solidFill>
                <a:latin typeface="Century Gothic" pitchFamily="34" charset="0"/>
              </a:defRPr>
            </a:lvl1pPr>
          </a:lstStyle>
          <a:p>
            <a:pPr lvl="0"/>
            <a:r>
              <a:rPr lang="en-US" dirty="0"/>
              <a:t>Sub Header</a:t>
            </a:r>
          </a:p>
        </p:txBody>
      </p:sp>
      <p:sp>
        <p:nvSpPr>
          <p:cNvPr id="3" name="Text Placeholder 2"/>
          <p:cNvSpPr>
            <a:spLocks noGrp="1"/>
          </p:cNvSpPr>
          <p:nvPr>
            <p:ph type="body" sz="quarter" idx="15" hasCustomPrompt="1"/>
          </p:nvPr>
        </p:nvSpPr>
        <p:spPr>
          <a:xfrm>
            <a:off x="0" y="778933"/>
            <a:ext cx="9144000" cy="201796"/>
          </a:xfrm>
          <a:prstGeom prst="rect">
            <a:avLst/>
          </a:prstGeom>
        </p:spPr>
        <p:txBody>
          <a:bodyPr anchor="ctr"/>
          <a:lstStyle>
            <a:lvl1pPr marL="449263" indent="-449263">
              <a:buNone/>
              <a:defRPr sz="800" i="1">
                <a:solidFill>
                  <a:schemeClr val="tx1">
                    <a:lumMod val="65000"/>
                    <a:lumOff val="35000"/>
                  </a:schemeClr>
                </a:solidFill>
                <a:latin typeface="Century Gothic" panose="020B0502020202020204" pitchFamily="34" charset="0"/>
              </a:defRPr>
            </a:lvl1pPr>
          </a:lstStyle>
          <a:p>
            <a:pPr lvl="0"/>
            <a:r>
              <a:rPr lang="en-US" dirty="0"/>
              <a:t>Q#.	Insert question here</a:t>
            </a:r>
            <a:endParaRPr lang="en-AU" dirty="0"/>
          </a:p>
        </p:txBody>
      </p:sp>
      <p:sp>
        <p:nvSpPr>
          <p:cNvPr id="8" name="Text Placeholder 11"/>
          <p:cNvSpPr>
            <a:spLocks noGrp="1"/>
          </p:cNvSpPr>
          <p:nvPr>
            <p:ph type="body" sz="quarter" idx="14" hasCustomPrompt="1"/>
          </p:nvPr>
        </p:nvSpPr>
        <p:spPr>
          <a:xfrm>
            <a:off x="539552" y="5877272"/>
            <a:ext cx="8208912" cy="980728"/>
          </a:xfrm>
          <a:prstGeom prst="rect">
            <a:avLst/>
          </a:prstGeom>
        </p:spPr>
        <p:txBody>
          <a:bodyPr anchor="ctr">
            <a:noAutofit/>
          </a:bodyPr>
          <a:lstStyle>
            <a:lvl1pPr marL="0" indent="0" algn="ctr">
              <a:buNone/>
              <a:defRPr sz="1400" b="1" i="0" baseline="0">
                <a:solidFill>
                  <a:schemeClr val="tx2"/>
                </a:solidFill>
                <a:latin typeface="Century Gothic" pitchFamily="34" charset="0"/>
              </a:defRPr>
            </a:lvl1pPr>
          </a:lstStyle>
          <a:p>
            <a:pPr lvl="0"/>
            <a:r>
              <a:rPr lang="en-US" sz="1400" i="0" dirty="0">
                <a:solidFill>
                  <a:schemeClr val="tx2"/>
                </a:solidFill>
              </a:rPr>
              <a:t>Type Takeout</a:t>
            </a:r>
            <a:endParaRPr lang="en-US" dirty="0"/>
          </a:p>
        </p:txBody>
      </p:sp>
    </p:spTree>
    <p:extLst>
      <p:ext uri="{BB962C8B-B14F-4D97-AF65-F5344CB8AC3E}">
        <p14:creationId xmlns:p14="http://schemas.microsoft.com/office/powerpoint/2010/main" val="558368392"/>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7" name="TextBox 26"/>
          <p:cNvSpPr txBox="1"/>
          <p:nvPr userDrawn="1"/>
        </p:nvSpPr>
        <p:spPr>
          <a:xfrm>
            <a:off x="2511410" y="116632"/>
            <a:ext cx="3840745" cy="307778"/>
          </a:xfrm>
          <a:prstGeom prst="rect">
            <a:avLst/>
          </a:prstGeom>
          <a:noFill/>
        </p:spPr>
        <p:txBody>
          <a:bodyPr wrap="square" rtlCol="0">
            <a:spAutoFit/>
          </a:bodyPr>
          <a:lstStyle/>
          <a:p>
            <a:pPr algn="ctr"/>
            <a:r>
              <a:rPr lang="en-AU" sz="1400" b="1" dirty="0">
                <a:solidFill>
                  <a:srgbClr val="1F497D"/>
                </a:solidFill>
                <a:latin typeface="Century Gothic" pitchFamily="34" charset="0"/>
              </a:rPr>
              <a:t>HIGHER IMPORTANCE</a:t>
            </a:r>
          </a:p>
        </p:txBody>
      </p:sp>
      <p:sp>
        <p:nvSpPr>
          <p:cNvPr id="28" name="TextBox 27"/>
          <p:cNvSpPr txBox="1"/>
          <p:nvPr userDrawn="1"/>
        </p:nvSpPr>
        <p:spPr>
          <a:xfrm>
            <a:off x="2607524" y="6433590"/>
            <a:ext cx="3840745" cy="307778"/>
          </a:xfrm>
          <a:prstGeom prst="rect">
            <a:avLst/>
          </a:prstGeom>
          <a:noFill/>
        </p:spPr>
        <p:txBody>
          <a:bodyPr wrap="square" rtlCol="0">
            <a:spAutoFit/>
          </a:bodyPr>
          <a:lstStyle/>
          <a:p>
            <a:pPr algn="ctr"/>
            <a:r>
              <a:rPr lang="en-AU" sz="1400" b="1" dirty="0">
                <a:solidFill>
                  <a:srgbClr val="1F497D"/>
                </a:solidFill>
                <a:latin typeface="Century Gothic" pitchFamily="34" charset="0"/>
              </a:rPr>
              <a:t>LOWER IMPORTANCE</a:t>
            </a:r>
          </a:p>
        </p:txBody>
      </p:sp>
      <p:sp>
        <p:nvSpPr>
          <p:cNvPr id="29" name="TextBox 28"/>
          <p:cNvSpPr txBox="1"/>
          <p:nvPr userDrawn="1"/>
        </p:nvSpPr>
        <p:spPr>
          <a:xfrm rot="16200000">
            <a:off x="-1717494" y="3334128"/>
            <a:ext cx="3963266" cy="313269"/>
          </a:xfrm>
          <a:prstGeom prst="rect">
            <a:avLst/>
          </a:prstGeom>
          <a:noFill/>
        </p:spPr>
        <p:txBody>
          <a:bodyPr wrap="square" rtlCol="0">
            <a:spAutoFit/>
          </a:bodyPr>
          <a:lstStyle/>
          <a:p>
            <a:pPr algn="ctr"/>
            <a:r>
              <a:rPr lang="en-AU" sz="1400" b="1" dirty="0">
                <a:solidFill>
                  <a:srgbClr val="1F497D"/>
                </a:solidFill>
                <a:latin typeface="Century Gothic" pitchFamily="34" charset="0"/>
              </a:rPr>
              <a:t>LOWER SATISFACTION</a:t>
            </a:r>
          </a:p>
        </p:txBody>
      </p:sp>
      <p:sp>
        <p:nvSpPr>
          <p:cNvPr id="30" name="TextBox 29"/>
          <p:cNvSpPr txBox="1"/>
          <p:nvPr userDrawn="1"/>
        </p:nvSpPr>
        <p:spPr>
          <a:xfrm rot="5400000">
            <a:off x="6898229" y="3334128"/>
            <a:ext cx="3963266" cy="313269"/>
          </a:xfrm>
          <a:prstGeom prst="rect">
            <a:avLst/>
          </a:prstGeom>
          <a:noFill/>
        </p:spPr>
        <p:txBody>
          <a:bodyPr wrap="square" rtlCol="0">
            <a:spAutoFit/>
          </a:bodyPr>
          <a:lstStyle/>
          <a:p>
            <a:pPr algn="ctr"/>
            <a:r>
              <a:rPr lang="en-AU" sz="1400" b="1" dirty="0">
                <a:solidFill>
                  <a:srgbClr val="1F497D"/>
                </a:solidFill>
                <a:latin typeface="Century Gothic" pitchFamily="34" charset="0"/>
              </a:rPr>
              <a:t>HIGHER SATISFACTION</a:t>
            </a:r>
          </a:p>
        </p:txBody>
      </p:sp>
      <p:sp>
        <p:nvSpPr>
          <p:cNvPr id="6" name="Rectangle 8"/>
          <p:cNvSpPr/>
          <p:nvPr userDrawn="1"/>
        </p:nvSpPr>
        <p:spPr>
          <a:xfrm>
            <a:off x="746744" y="1187785"/>
            <a:ext cx="3529334" cy="2035191"/>
          </a:xfrm>
          <a:prstGeom prst="rect">
            <a:avLst/>
          </a:prstGeom>
          <a:solidFill>
            <a:srgbClr val="4F81BD"/>
          </a:solidFill>
          <a:ln w="25400" cap="flat" cmpd="sng" algn="ctr">
            <a:noFill/>
            <a:prstDash val="solid"/>
          </a:ln>
          <a:effectLst/>
        </p:spPr>
        <p:txBody>
          <a:bodyPr rtlCol="0" anchor="ctr"/>
          <a:lstStyle/>
          <a:p>
            <a:pPr algn="ctr">
              <a:defRPr/>
            </a:pPr>
            <a:endParaRPr lang="en-AU" sz="1000" kern="0" dirty="0">
              <a:solidFill>
                <a:prstClr val="white"/>
              </a:solidFill>
              <a:latin typeface="Century Gothic" pitchFamily="34" charset="0"/>
            </a:endParaRPr>
          </a:p>
        </p:txBody>
      </p:sp>
      <p:sp>
        <p:nvSpPr>
          <p:cNvPr id="7" name="Rectangle 9"/>
          <p:cNvSpPr/>
          <p:nvPr userDrawn="1"/>
        </p:nvSpPr>
        <p:spPr>
          <a:xfrm>
            <a:off x="746744" y="652209"/>
            <a:ext cx="3529333" cy="535576"/>
          </a:xfrm>
          <a:prstGeom prst="rect">
            <a:avLst/>
          </a:prstGeom>
          <a:solidFill>
            <a:srgbClr val="1F497D">
              <a:lumMod val="40000"/>
              <a:lumOff val="60000"/>
            </a:srgbClr>
          </a:solidFill>
          <a:ln w="25400" cap="flat" cmpd="sng" algn="ctr">
            <a:noFill/>
            <a:prstDash val="solid"/>
          </a:ln>
          <a:effectLst/>
        </p:spPr>
        <p:txBody>
          <a:bodyPr rtlCol="0" anchor="ctr"/>
          <a:lstStyle/>
          <a:p>
            <a:pPr algn="ctr">
              <a:defRPr/>
            </a:pPr>
            <a:r>
              <a:rPr lang="en-AU" sz="1400" kern="0" dirty="0">
                <a:solidFill>
                  <a:prstClr val="white"/>
                </a:solidFill>
                <a:latin typeface="Century Gothic" pitchFamily="34" charset="0"/>
              </a:rPr>
              <a:t>IMPROVE</a:t>
            </a:r>
          </a:p>
        </p:txBody>
      </p:sp>
      <p:sp>
        <p:nvSpPr>
          <p:cNvPr id="8" name="Rectangle 16"/>
          <p:cNvSpPr/>
          <p:nvPr userDrawn="1"/>
        </p:nvSpPr>
        <p:spPr>
          <a:xfrm>
            <a:off x="746744" y="3651437"/>
            <a:ext cx="3529334" cy="2035190"/>
          </a:xfrm>
          <a:prstGeom prst="rect">
            <a:avLst/>
          </a:prstGeom>
          <a:solidFill>
            <a:srgbClr val="4F81BD"/>
          </a:solidFill>
          <a:ln w="25400" cap="flat" cmpd="sng" algn="ctr">
            <a:noFill/>
            <a:prstDash val="solid"/>
          </a:ln>
          <a:effectLst/>
        </p:spPr>
        <p:txBody>
          <a:bodyPr rtlCol="0" anchor="ctr"/>
          <a:lstStyle/>
          <a:p>
            <a:pPr algn="ctr">
              <a:defRPr/>
            </a:pPr>
            <a:endParaRPr lang="en-AU" sz="1000" kern="0" dirty="0">
              <a:solidFill>
                <a:prstClr val="white"/>
              </a:solidFill>
              <a:latin typeface="Century Gothic" pitchFamily="34" charset="0"/>
            </a:endParaRPr>
          </a:p>
        </p:txBody>
      </p:sp>
      <p:sp>
        <p:nvSpPr>
          <p:cNvPr id="9" name="Rectangle 8"/>
          <p:cNvSpPr/>
          <p:nvPr userDrawn="1"/>
        </p:nvSpPr>
        <p:spPr>
          <a:xfrm>
            <a:off x="746744" y="5686232"/>
            <a:ext cx="3529334" cy="535576"/>
          </a:xfrm>
          <a:prstGeom prst="rect">
            <a:avLst/>
          </a:prstGeom>
          <a:solidFill>
            <a:srgbClr val="1F497D">
              <a:lumMod val="40000"/>
              <a:lumOff val="60000"/>
            </a:srgbClr>
          </a:solidFill>
          <a:ln w="25400" cap="flat" cmpd="sng" algn="ctr">
            <a:noFill/>
            <a:prstDash val="solid"/>
          </a:ln>
          <a:effectLst/>
        </p:spPr>
        <p:txBody>
          <a:bodyPr rtlCol="0" anchor="ctr"/>
          <a:lstStyle/>
          <a:p>
            <a:pPr algn="ctr">
              <a:defRPr/>
            </a:pPr>
            <a:r>
              <a:rPr lang="en-AU" sz="1400" kern="0" dirty="0">
                <a:solidFill>
                  <a:prstClr val="white"/>
                </a:solidFill>
                <a:latin typeface="Century Gothic" pitchFamily="34" charset="0"/>
              </a:rPr>
              <a:t>NICHE</a:t>
            </a:r>
          </a:p>
        </p:txBody>
      </p:sp>
      <p:sp>
        <p:nvSpPr>
          <p:cNvPr id="10" name="Rectangle 9"/>
          <p:cNvSpPr/>
          <p:nvPr userDrawn="1"/>
        </p:nvSpPr>
        <p:spPr>
          <a:xfrm>
            <a:off x="4795096" y="3651437"/>
            <a:ext cx="3529332" cy="2035190"/>
          </a:xfrm>
          <a:prstGeom prst="rect">
            <a:avLst/>
          </a:prstGeom>
          <a:solidFill>
            <a:srgbClr val="4F81BD"/>
          </a:solidFill>
          <a:ln w="25400" cap="flat" cmpd="sng" algn="ctr">
            <a:noFill/>
            <a:prstDash val="solid"/>
          </a:ln>
          <a:effectLst/>
        </p:spPr>
        <p:txBody>
          <a:bodyPr rtlCol="0" anchor="ctr"/>
          <a:lstStyle/>
          <a:p>
            <a:pPr algn="ctr">
              <a:defRPr/>
            </a:pPr>
            <a:endParaRPr lang="en-AU" sz="1000" kern="0" dirty="0">
              <a:solidFill>
                <a:prstClr val="white"/>
              </a:solidFill>
              <a:latin typeface="Century Gothic" pitchFamily="34" charset="0"/>
            </a:endParaRPr>
          </a:p>
        </p:txBody>
      </p:sp>
      <p:sp>
        <p:nvSpPr>
          <p:cNvPr id="11" name="Rectangle 10"/>
          <p:cNvSpPr/>
          <p:nvPr userDrawn="1"/>
        </p:nvSpPr>
        <p:spPr>
          <a:xfrm>
            <a:off x="4795097" y="5686232"/>
            <a:ext cx="3529334" cy="535576"/>
          </a:xfrm>
          <a:prstGeom prst="rect">
            <a:avLst/>
          </a:prstGeom>
          <a:solidFill>
            <a:srgbClr val="1F497D">
              <a:lumMod val="40000"/>
              <a:lumOff val="60000"/>
            </a:srgbClr>
          </a:solidFill>
          <a:ln w="25400" cap="flat" cmpd="sng" algn="ctr">
            <a:noFill/>
            <a:prstDash val="solid"/>
          </a:ln>
          <a:effectLst/>
        </p:spPr>
        <p:txBody>
          <a:bodyPr rtlCol="0" anchor="ctr"/>
          <a:lstStyle/>
          <a:p>
            <a:pPr algn="ctr">
              <a:defRPr/>
            </a:pPr>
            <a:r>
              <a:rPr lang="en-AU" sz="1400" kern="0" dirty="0">
                <a:solidFill>
                  <a:prstClr val="white"/>
                </a:solidFill>
                <a:latin typeface="Century Gothic" pitchFamily="34" charset="0"/>
              </a:rPr>
              <a:t>SOCIAL CAPITAL</a:t>
            </a:r>
          </a:p>
        </p:txBody>
      </p:sp>
      <p:sp>
        <p:nvSpPr>
          <p:cNvPr id="12" name="Rectangle 11"/>
          <p:cNvSpPr/>
          <p:nvPr userDrawn="1"/>
        </p:nvSpPr>
        <p:spPr>
          <a:xfrm>
            <a:off x="4795097" y="1187785"/>
            <a:ext cx="3529334" cy="2035191"/>
          </a:xfrm>
          <a:prstGeom prst="rect">
            <a:avLst/>
          </a:prstGeom>
          <a:solidFill>
            <a:srgbClr val="4F81BD"/>
          </a:solidFill>
          <a:ln w="25400" cap="flat" cmpd="sng" algn="ctr">
            <a:noFill/>
            <a:prstDash val="solid"/>
          </a:ln>
          <a:effectLst/>
        </p:spPr>
        <p:txBody>
          <a:bodyPr rtlCol="0" anchor="ctr"/>
          <a:lstStyle/>
          <a:p>
            <a:pPr algn="ctr">
              <a:defRPr/>
            </a:pPr>
            <a:endParaRPr lang="en-AU" sz="1000" kern="0" dirty="0">
              <a:solidFill>
                <a:prstClr val="white"/>
              </a:solidFill>
              <a:latin typeface="Century Gothic" pitchFamily="34" charset="0"/>
            </a:endParaRPr>
          </a:p>
        </p:txBody>
      </p:sp>
      <p:sp>
        <p:nvSpPr>
          <p:cNvPr id="13" name="Rectangle 12"/>
          <p:cNvSpPr/>
          <p:nvPr userDrawn="1"/>
        </p:nvSpPr>
        <p:spPr>
          <a:xfrm>
            <a:off x="4795097" y="652209"/>
            <a:ext cx="3529333" cy="535576"/>
          </a:xfrm>
          <a:prstGeom prst="rect">
            <a:avLst/>
          </a:prstGeom>
          <a:solidFill>
            <a:srgbClr val="1F497D">
              <a:lumMod val="40000"/>
              <a:lumOff val="60000"/>
            </a:srgbClr>
          </a:solidFill>
          <a:ln w="25400" cap="flat" cmpd="sng" algn="ctr">
            <a:noFill/>
            <a:prstDash val="solid"/>
          </a:ln>
          <a:effectLst/>
        </p:spPr>
        <p:txBody>
          <a:bodyPr rtlCol="0" anchor="ctr"/>
          <a:lstStyle/>
          <a:p>
            <a:pPr algn="ctr">
              <a:defRPr/>
            </a:pPr>
            <a:r>
              <a:rPr lang="en-AU" sz="1400" kern="0" dirty="0">
                <a:solidFill>
                  <a:prstClr val="white"/>
                </a:solidFill>
                <a:latin typeface="Century Gothic" pitchFamily="34" charset="0"/>
              </a:rPr>
              <a:t>MAINTAIN</a:t>
            </a:r>
          </a:p>
        </p:txBody>
      </p:sp>
    </p:spTree>
    <p:extLst>
      <p:ext uri="{BB962C8B-B14F-4D97-AF65-F5344CB8AC3E}">
        <p14:creationId xmlns:p14="http://schemas.microsoft.com/office/powerpoint/2010/main" val="3002323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147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18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142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1CD0F0-C157-4A74-85C5-3764950204CE}"/>
              </a:ext>
            </a:extLst>
          </p:cNvPr>
          <p:cNvSpPr/>
          <p:nvPr userDrawn="1"/>
        </p:nvSpPr>
        <p:spPr>
          <a:xfrm>
            <a:off x="1" y="0"/>
            <a:ext cx="9143999" cy="2552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4" name="Group 3">
            <a:extLst>
              <a:ext uri="{FF2B5EF4-FFF2-40B4-BE49-F238E27FC236}">
                <a16:creationId xmlns:a16="http://schemas.microsoft.com/office/drawing/2014/main" id="{84A88E2B-8914-4A51-93D1-53EE236F8DAE}"/>
              </a:ext>
            </a:extLst>
          </p:cNvPr>
          <p:cNvGrpSpPr/>
          <p:nvPr userDrawn="1"/>
        </p:nvGrpSpPr>
        <p:grpSpPr>
          <a:xfrm>
            <a:off x="1" y="2543120"/>
            <a:ext cx="9144000" cy="92498"/>
            <a:chOff x="11445923" y="0"/>
            <a:chExt cx="1119115" cy="2552282"/>
          </a:xfrm>
        </p:grpSpPr>
        <p:sp>
          <p:nvSpPr>
            <p:cNvPr id="5" name="Rectangle 4">
              <a:extLst>
                <a:ext uri="{FF2B5EF4-FFF2-40B4-BE49-F238E27FC236}">
                  <a16:creationId xmlns:a16="http://schemas.microsoft.com/office/drawing/2014/main" id="{013FC2A0-2C8C-454E-A2FC-805728A75C98}"/>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dirty="0"/>
            </a:p>
          </p:txBody>
        </p:sp>
        <p:sp>
          <p:nvSpPr>
            <p:cNvPr id="6" name="Rectangle 5">
              <a:extLst>
                <a:ext uri="{FF2B5EF4-FFF2-40B4-BE49-F238E27FC236}">
                  <a16:creationId xmlns:a16="http://schemas.microsoft.com/office/drawing/2014/main" id="{7690C1EE-6A6F-42D3-83B8-026B5166B341}"/>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dirty="0"/>
            </a:p>
          </p:txBody>
        </p:sp>
        <p:sp>
          <p:nvSpPr>
            <p:cNvPr id="7" name="Rectangle 6">
              <a:extLst>
                <a:ext uri="{FF2B5EF4-FFF2-40B4-BE49-F238E27FC236}">
                  <a16:creationId xmlns:a16="http://schemas.microsoft.com/office/drawing/2014/main" id="{1AAFA40F-A963-4E4B-8411-ED8116D801AE}"/>
                </a:ext>
              </a:extLst>
            </p:cNvPr>
            <p:cNvSpPr/>
            <p:nvPr/>
          </p:nvSpPr>
          <p:spPr>
            <a:xfrm>
              <a:off x="12192000" y="0"/>
              <a:ext cx="373038" cy="255228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dirty="0"/>
            </a:p>
          </p:txBody>
        </p:sp>
      </p:grpSp>
      <p:grpSp>
        <p:nvGrpSpPr>
          <p:cNvPr id="8" name="Group 7">
            <a:extLst>
              <a:ext uri="{FF2B5EF4-FFF2-40B4-BE49-F238E27FC236}">
                <a16:creationId xmlns:a16="http://schemas.microsoft.com/office/drawing/2014/main" id="{FF457DA5-8BD8-4BD1-ABAC-1702790078A5}"/>
              </a:ext>
            </a:extLst>
          </p:cNvPr>
          <p:cNvGrpSpPr/>
          <p:nvPr userDrawn="1"/>
        </p:nvGrpSpPr>
        <p:grpSpPr>
          <a:xfrm>
            <a:off x="8344898" y="59961"/>
            <a:ext cx="737681" cy="1226175"/>
            <a:chOff x="8411919" y="701065"/>
            <a:chExt cx="2800065" cy="3490702"/>
          </a:xfrm>
        </p:grpSpPr>
        <p:cxnSp>
          <p:nvCxnSpPr>
            <p:cNvPr id="9" name="Straight Connector 8">
              <a:extLst>
                <a:ext uri="{FF2B5EF4-FFF2-40B4-BE49-F238E27FC236}">
                  <a16:creationId xmlns:a16="http://schemas.microsoft.com/office/drawing/2014/main" id="{95DD6D29-DDE2-45C1-A138-CADB303F7C9F}"/>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DC7CD9-2180-42AE-8704-20DBF67B10A0}"/>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0A05A7-05C3-49E0-9D7D-F545E41AF236}"/>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A9F57B-F0AC-4B12-9AF5-A2D627622BC2}"/>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285139-F2C4-446A-B33F-24C8A0E0D26D}"/>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5932DE-97EB-4356-AB7E-C15C95618CA8}"/>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C91D568-C449-4AA9-82B1-53294978160D}"/>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8F475E-0095-4F26-BB26-022930977535}"/>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5EFA47E-8BD9-48B8-8713-E45FE90BC034}"/>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56E6CA7-B7F3-4621-A76D-BA617AA32ED8}"/>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4EE110-4344-4F52-A647-018872E82CB7}"/>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D380D3-EEA7-40C1-B43D-07CD1E39FD9A}"/>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8724384-2A2C-43ED-8941-9540034BD8C4}"/>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0ACFEA-6181-41EB-8BED-A51527F7C024}"/>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11BAF15-78AF-4795-B4FC-753D1EF9E02E}"/>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50C95F-629C-490C-8BAC-78DABCD8556E}"/>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A19A85-9EC7-455C-8DD6-187CB92EDEE4}"/>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7240E26-80CD-41EC-B8BB-D59466F37C28}"/>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C3978A-C5FA-42C9-8D7B-F6438BA6096E}"/>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4388F42-C696-4539-BD00-F21F87F844EA}"/>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48E84D-1A6D-4271-8A0A-660F1B15D12D}"/>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2B5DA5F-B400-4F36-B83F-421F78931480}"/>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044EE669-9E4C-4CA7-A3A7-33BC296CAA71}"/>
              </a:ext>
            </a:extLst>
          </p:cNvPr>
          <p:cNvGrpSpPr/>
          <p:nvPr userDrawn="1"/>
        </p:nvGrpSpPr>
        <p:grpSpPr>
          <a:xfrm rot="15730005">
            <a:off x="7404451" y="415867"/>
            <a:ext cx="983575" cy="919631"/>
            <a:chOff x="8411919" y="701065"/>
            <a:chExt cx="2800065" cy="3490702"/>
          </a:xfrm>
        </p:grpSpPr>
        <p:cxnSp>
          <p:nvCxnSpPr>
            <p:cNvPr id="32" name="Straight Connector 31">
              <a:extLst>
                <a:ext uri="{FF2B5EF4-FFF2-40B4-BE49-F238E27FC236}">
                  <a16:creationId xmlns:a16="http://schemas.microsoft.com/office/drawing/2014/main" id="{0EC4FCD0-D80E-4BDE-A5CD-8F0BC7673FD2}"/>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CA6BF7A-2F64-4D37-A80A-A731FAAE69BE}"/>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7D40FFE-6973-4966-BE8A-2C8BFC6DED2A}"/>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8D0628B-4C25-405C-B92F-967A2F552D5E}"/>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55B7347-0448-457F-8A6E-209E78A22122}"/>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1F3020F-2980-43D8-A6E1-A1C268398A23}"/>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62F092F-EF39-4548-B871-05F5F502CCB9}"/>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36979FA-828A-48D4-9C8B-6F50EEDAC5A3}"/>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0A29C4-0BDC-4C57-A752-FBD4848DD6D3}"/>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195D661-139C-43DA-B191-64D4E3EB6F2C}"/>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A0B6320-BEEA-4ED4-886F-54835A7A8DCB}"/>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F0C052C-0C49-45D2-95B4-EB71C530351C}"/>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8C62899-030E-4CD7-8551-E8FB609D8372}"/>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753D3BE-5268-47BB-88DC-D80B00614481}"/>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E2C63B3-FEBC-4E81-A83F-442EFD970C61}"/>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9839260-DA6B-4278-8342-339E9D7EEAE3}"/>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A9196E6-7FB0-4C52-A592-204D37882FDF}"/>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F56BBE9-7A54-44FD-8960-0A51776C1430}"/>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F9F36F4-C91F-4046-832E-002EF0AE5503}"/>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7280801-44E2-40E6-9915-0A3ADC263647}"/>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3EA181D-8A90-4729-8E01-BAB32AE98160}"/>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9547D6E-9ECC-481E-83BB-010BB8DA42F1}"/>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D17AD10F-453A-4E8D-AD1B-4B24EAEAFAD1}"/>
              </a:ext>
            </a:extLst>
          </p:cNvPr>
          <p:cNvGrpSpPr/>
          <p:nvPr userDrawn="1"/>
        </p:nvGrpSpPr>
        <p:grpSpPr>
          <a:xfrm rot="6889181">
            <a:off x="7710159" y="1726043"/>
            <a:ext cx="796471" cy="744692"/>
            <a:chOff x="8411919" y="701065"/>
            <a:chExt cx="2800065" cy="3490702"/>
          </a:xfrm>
        </p:grpSpPr>
        <p:cxnSp>
          <p:nvCxnSpPr>
            <p:cNvPr id="55" name="Straight Connector 54">
              <a:extLst>
                <a:ext uri="{FF2B5EF4-FFF2-40B4-BE49-F238E27FC236}">
                  <a16:creationId xmlns:a16="http://schemas.microsoft.com/office/drawing/2014/main" id="{FDD64DF2-DC03-4DA2-8ECD-92414187EC81}"/>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6570102-6A32-4B3B-906D-BD8943799E05}"/>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C6062CC-F21A-41D5-B8B5-545A8428128A}"/>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B52F408-DC70-476B-A49E-0EC9DCC8A68E}"/>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A5B904B-857F-43D9-88E8-9889A777C56B}"/>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EBCEDAA-E03D-4863-BBCD-A3499AB57842}"/>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4D46D37-1080-4754-9469-9332FD8D44F1}"/>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25EE8BE-F561-4363-B07C-2A8568C849D8}"/>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CDEA6CE-6883-439C-90F3-B682651821D4}"/>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39EBADE-0038-4448-AE69-7A30F68146A9}"/>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C478AC4-0F9A-4B28-B8AE-A5C3FC191FD9}"/>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64C4057-53E5-4332-A8BC-0476466B17C2}"/>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6E5EB65-4860-47A3-A636-1D5B4086EBE5}"/>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8726D1F-8E94-41C4-91B4-FE73F6CA4A22}"/>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C5EE4BC-D4F2-4506-A3BC-1F492332090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A371812-5AE7-41A7-8354-03341B0DD5E3}"/>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B530347-4200-441B-ABAD-B145DCE83342}"/>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E61C81E-2924-483B-81DE-205FCB7A445E}"/>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324DC81-1E85-4D25-9885-81ACFF8EF9CE}"/>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F3CC859-CABB-414D-A81B-30AF7FDC4052}"/>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5B7264-49F4-4210-9CA1-CF355D0959B5}"/>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FED197B-9A2F-4634-9DE3-0062A5B452DC}"/>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5A6F875E-26AF-47EC-80DA-4A202F58A299}"/>
              </a:ext>
            </a:extLst>
          </p:cNvPr>
          <p:cNvGrpSpPr/>
          <p:nvPr userDrawn="1"/>
        </p:nvGrpSpPr>
        <p:grpSpPr>
          <a:xfrm rot="20334324">
            <a:off x="8270280" y="751132"/>
            <a:ext cx="873720" cy="1452298"/>
            <a:chOff x="8411919" y="701065"/>
            <a:chExt cx="2800065" cy="3490702"/>
          </a:xfrm>
        </p:grpSpPr>
        <p:cxnSp>
          <p:nvCxnSpPr>
            <p:cNvPr id="78" name="Straight Connector 77">
              <a:extLst>
                <a:ext uri="{FF2B5EF4-FFF2-40B4-BE49-F238E27FC236}">
                  <a16:creationId xmlns:a16="http://schemas.microsoft.com/office/drawing/2014/main" id="{677BA5B5-C758-4877-800C-0C7E4D9CEBE4}"/>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83A37C0-EC73-49DF-8FB5-5ECE4448FD6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1BA5729-6339-4F12-87C6-59FE607335CD}"/>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12BFEE7-A77F-4E6A-9E50-307AEE0A93E3}"/>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402FDBD-1882-4637-A220-48C025A1952D}"/>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BB18570-115A-4B82-B5E8-DEFEE35E3640}"/>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3A398FB-C068-4429-A23D-89DBCBB6FFF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B571856-F9E7-4ED8-B06C-57DFF6B9CC0F}"/>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A8CAEB4-E5DC-46B5-B31F-0CEF96845043}"/>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1937CDF-54A0-4EB9-87AA-3A6F53380AA3}"/>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EC0EDC4-79A2-48AC-9C2F-EC89AA5AF409}"/>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C7274A9-AD57-4BC8-9D3E-4444CD75C008}"/>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CE58877-41A8-426A-A97C-C7E929F3EBE6}"/>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DEBC82F-0A62-4539-9DAC-1F7078C43F83}"/>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A5A7A4C-C4AC-4031-8AE8-3C1D0B91DF2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3F73277-134F-4896-A41B-6121A44641EF}"/>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84486BE-FF72-4400-AED7-FC2F51FF896E}"/>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7E4E1DC-4629-41E4-881E-039F4A4E34FF}"/>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EBF3104-364F-4626-A5B8-05B4D1ADCA6A}"/>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EA45D2F-F00F-4129-99E1-0B7C1B4A45BE}"/>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6CA710A-0CE7-4CEF-B09B-27A332D95945}"/>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CF51995-51FB-475E-94CD-AEE40B2178EE}"/>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B0D5CCF4-AEE8-4235-B77C-72150C7B86A8}"/>
              </a:ext>
            </a:extLst>
          </p:cNvPr>
          <p:cNvGrpSpPr/>
          <p:nvPr userDrawn="1"/>
        </p:nvGrpSpPr>
        <p:grpSpPr>
          <a:xfrm rot="20334324">
            <a:off x="6777868" y="71664"/>
            <a:ext cx="565055" cy="737354"/>
            <a:chOff x="8411919" y="701065"/>
            <a:chExt cx="2800065" cy="3490702"/>
          </a:xfrm>
        </p:grpSpPr>
        <p:cxnSp>
          <p:nvCxnSpPr>
            <p:cNvPr id="101" name="Straight Connector 100">
              <a:extLst>
                <a:ext uri="{FF2B5EF4-FFF2-40B4-BE49-F238E27FC236}">
                  <a16:creationId xmlns:a16="http://schemas.microsoft.com/office/drawing/2014/main" id="{6666712C-D9DC-4E1B-B224-EE2C1109D35C}"/>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3352840-ABD4-47EF-ADD9-AA88424C913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9F6F136-D82F-4732-9A09-51877B30061C}"/>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357C639-5D19-43DF-9527-8D32F5DC8C97}"/>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9BA665B-04B0-4300-9EB4-1CFFE3ED45E8}"/>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F1951ED-ABFB-4722-9F63-B0B27E2C299A}"/>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64E12DE-0E57-4B8F-A49C-688E0958E91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E4BC377-B444-49A0-A473-E947787673A9}"/>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6B46601-4F83-4893-8A97-6736B822C139}"/>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7EEF4EC-D9C6-4972-9B35-88DF77520A96}"/>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2B4C8D5-FD70-44AE-8137-B0A8F4ACCEA6}"/>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E403C5D-66B6-4B98-9623-F82EEB8A97A5}"/>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521883D-899C-437B-9424-C11E887F4C76}"/>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1EE4CB0-E6F1-4616-8CFD-ABC0841896B9}"/>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D622344-682A-45AB-BDAC-D83955B30DB0}"/>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3F36C3A-AAA2-43EC-A1CA-D5CCDC6E3589}"/>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D7E67AE-8D68-43B6-A73E-4A33D1A25236}"/>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A0A232-916A-46A2-A7C1-987C261630A9}"/>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78AD056-AB72-4926-86BA-E77C4E1712FA}"/>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189B293-9518-480B-92F2-B3FD6AE4D625}"/>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9E57236-C826-4A70-BF3F-87A183C24D27}"/>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8F2DAEF-A763-4480-9B9B-5510A70DD6B4}"/>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574C772B-1928-4597-8A34-F77909439262}"/>
              </a:ext>
            </a:extLst>
          </p:cNvPr>
          <p:cNvGrpSpPr/>
          <p:nvPr userDrawn="1"/>
        </p:nvGrpSpPr>
        <p:grpSpPr>
          <a:xfrm rot="19421998">
            <a:off x="7311061" y="1384230"/>
            <a:ext cx="537906" cy="701926"/>
            <a:chOff x="8411919" y="701065"/>
            <a:chExt cx="2800065" cy="3490702"/>
          </a:xfrm>
        </p:grpSpPr>
        <p:cxnSp>
          <p:nvCxnSpPr>
            <p:cNvPr id="124" name="Straight Connector 123">
              <a:extLst>
                <a:ext uri="{FF2B5EF4-FFF2-40B4-BE49-F238E27FC236}">
                  <a16:creationId xmlns:a16="http://schemas.microsoft.com/office/drawing/2014/main" id="{7089472D-6102-4681-8E55-2C5794EE4E05}"/>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5D7A623-A535-43CF-9E20-EB48163EBA0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4DDAD5E-B095-422F-B6CD-672CE6F954CC}"/>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8204260-9189-46EB-869A-E95AE4088988}"/>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B13CB03-7EDD-43E9-A3EE-08A70D250D47}"/>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24ACA07-2AC8-4301-AF7A-F872F5BCBF77}"/>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E9DDC0C-BE86-40AC-BA9D-02E3CE7A15D8}"/>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4D754C4-75A5-4238-AA8C-BB7B243E7233}"/>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819C5E5-16FB-4BD7-ABFF-2AFB5E55E991}"/>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C7A9859-4815-4EA4-8F65-F968C9FC849F}"/>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7B13CD7-AC6F-456F-9E2D-A202EA93C04D}"/>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2B697B7-B1AF-408B-A9B5-014F75EB3E91}"/>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FF57946-E60E-4726-9F65-63637C96D9AC}"/>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CB79018-A974-42C3-9327-9EE494BBBC1F}"/>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027431D-F6A9-4475-92D1-2C456BFCECF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510266C-E548-470A-8A98-08A02F3E2EE8}"/>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7175B15-68E2-4A5E-9813-8991CCF80A48}"/>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A100DAD-AFB1-40DB-ADE7-B83F5DD8967F}"/>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20490C3-05EB-4F8F-B133-39AC8E8CA87F}"/>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64D449B-2D2F-4B3F-8257-1F8D0DD919E2}"/>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287B58-6106-4047-BAA2-C3406DDB2596}"/>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B63D3A8-33D6-4BC7-8CC9-857AAE669DC5}"/>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17F06A6F-6318-483E-B452-C88B27C43350}"/>
              </a:ext>
            </a:extLst>
          </p:cNvPr>
          <p:cNvGrpSpPr/>
          <p:nvPr userDrawn="1"/>
        </p:nvGrpSpPr>
        <p:grpSpPr>
          <a:xfrm rot="19421998">
            <a:off x="6933310" y="1325576"/>
            <a:ext cx="343784" cy="448611"/>
            <a:chOff x="8411919" y="701065"/>
            <a:chExt cx="2800065" cy="3490702"/>
          </a:xfrm>
        </p:grpSpPr>
        <p:cxnSp>
          <p:nvCxnSpPr>
            <p:cNvPr id="147" name="Straight Connector 146">
              <a:extLst>
                <a:ext uri="{FF2B5EF4-FFF2-40B4-BE49-F238E27FC236}">
                  <a16:creationId xmlns:a16="http://schemas.microsoft.com/office/drawing/2014/main" id="{E91CD7AF-1692-4440-B8BA-E670A60CBCCA}"/>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356FF31-B953-4F4E-B596-E60EA148FE19}"/>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C49752A-D43C-45B6-993D-EA5E0844C9BB}"/>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753FBDD-B18B-409C-A47A-F97D2E3F5EF6}"/>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1749067-1D7E-4678-B43D-843D42744BF2}"/>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B90CE84-57B1-4386-B44F-156E4FFC61CD}"/>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5B6C08B-4B3D-4F15-9BA5-AB40A1E1F85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C1DF333-9292-43D8-96FF-D38D03FC80C0}"/>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DC4CB3EA-34E0-4265-818A-640BBCAED2D6}"/>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85D7418-DA23-4D62-ADDA-A33D8629D46F}"/>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7DA01C98-3668-44DC-BD8A-21C1F9B9CC2B}"/>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7874D64-B6D5-4B26-9D31-C32312A1FDF5}"/>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67A0BDD8-5F2F-4871-AC80-15065F48B7B4}"/>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774FF47B-975B-495B-AFA7-626EA3CB0BC3}"/>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979DDAC-383E-484D-AD43-6040954E5D53}"/>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E20253B-FE44-45FD-9073-793A2ACD306A}"/>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A967840-EB8D-4A8D-9023-BA05C472301C}"/>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BFA0587-ECDE-4476-B6DA-8C1636CCCB86}"/>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332D652-2851-49FA-9380-17419EF0B2EB}"/>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AB93698-E5DF-418F-84ED-95993EFBD678}"/>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253BEA4-85D6-4559-8CD4-CD651FA044B2}"/>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33186F57-FF32-469C-8E8F-0D5A121C0D09}"/>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9" name="Group 168">
            <a:extLst>
              <a:ext uri="{FF2B5EF4-FFF2-40B4-BE49-F238E27FC236}">
                <a16:creationId xmlns:a16="http://schemas.microsoft.com/office/drawing/2014/main" id="{B39A1B71-4BFB-417F-8ADF-A50673257A72}"/>
              </a:ext>
            </a:extLst>
          </p:cNvPr>
          <p:cNvGrpSpPr/>
          <p:nvPr userDrawn="1"/>
        </p:nvGrpSpPr>
        <p:grpSpPr>
          <a:xfrm rot="19421998">
            <a:off x="8073812" y="43767"/>
            <a:ext cx="309548" cy="403935"/>
            <a:chOff x="8411919" y="701065"/>
            <a:chExt cx="2800065" cy="3490702"/>
          </a:xfrm>
        </p:grpSpPr>
        <p:cxnSp>
          <p:nvCxnSpPr>
            <p:cNvPr id="170" name="Straight Connector 169">
              <a:extLst>
                <a:ext uri="{FF2B5EF4-FFF2-40B4-BE49-F238E27FC236}">
                  <a16:creationId xmlns:a16="http://schemas.microsoft.com/office/drawing/2014/main" id="{F5970A27-55A6-4D07-8C70-C55D06337EBD}"/>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83ABF58-61A0-409C-A57E-EA1E39EFB775}"/>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072E919-222D-4E11-9FBF-4092D8A0EAF7}"/>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69C07E-C483-453C-AAEC-C3FBEDB040FD}"/>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44DE8EA-742F-48A6-BEBC-F6781301EDE7}"/>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6CB3F9E-2089-4472-92AB-7C98031C0563}"/>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70B846A2-CA79-4A17-A686-E022D57453C9}"/>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19E7FB7-9E8D-44B6-8718-865071D50168}"/>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D0C8432-AFF4-4746-83E6-40A3AD7EBAED}"/>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E4C7F024-C3FD-44DA-B543-9D4C33842F03}"/>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1DFA92C-51B2-4F6C-AE96-147198D89D7A}"/>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F9FB3DC-4DAF-4AAE-9F4C-EFB7B0B94E6F}"/>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9FEA2574-D8E8-4BE5-9DEF-F08B7AF24CBB}"/>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C142A40-9738-4197-9048-6E3CE2822934}"/>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A05D9C8-371D-4CB4-967D-A728CB6DE2B8}"/>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EB1DF40-1EA3-479A-8E44-C460A091116E}"/>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194C8E4-D8F1-4623-8319-FC3C7547D1E9}"/>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C2521ABC-062E-4457-999D-4BC3DE953E87}"/>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94EDE13-F833-42D7-A127-BB45FBFCB58B}"/>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76DD19A0-42AC-4680-A070-B7D26A7ECB88}"/>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823B065-A184-4DE8-A2E9-BD9454771D9D}"/>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6A0FAEF-9B32-47C8-BD6B-48A2993CE36A}"/>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92" name="Rectangle 191">
            <a:extLst>
              <a:ext uri="{FF2B5EF4-FFF2-40B4-BE49-F238E27FC236}">
                <a16:creationId xmlns:a16="http://schemas.microsoft.com/office/drawing/2014/main" id="{6C54488B-4AA8-4A29-9071-60D6AF00DA6E}"/>
              </a:ext>
            </a:extLst>
          </p:cNvPr>
          <p:cNvSpPr/>
          <p:nvPr userDrawn="1"/>
        </p:nvSpPr>
        <p:spPr>
          <a:xfrm>
            <a:off x="8584442" y="0"/>
            <a:ext cx="279779" cy="25522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93" name="Rectangle 192">
            <a:extLst>
              <a:ext uri="{FF2B5EF4-FFF2-40B4-BE49-F238E27FC236}">
                <a16:creationId xmlns:a16="http://schemas.microsoft.com/office/drawing/2014/main" id="{6AA5F804-B564-42DA-88D6-915FE7EFD1E7}"/>
              </a:ext>
            </a:extLst>
          </p:cNvPr>
          <p:cNvSpPr/>
          <p:nvPr userDrawn="1"/>
        </p:nvSpPr>
        <p:spPr>
          <a:xfrm>
            <a:off x="8864221" y="0"/>
            <a:ext cx="279779" cy="25522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2860766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179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498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731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9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27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894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661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3407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314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Images &amp; Contents Layout">
    <p:spTree>
      <p:nvGrpSpPr>
        <p:cNvPr id="1" name=""/>
        <p:cNvGrpSpPr/>
        <p:nvPr/>
      </p:nvGrpSpPr>
      <p:grpSpPr>
        <a:xfrm>
          <a:off x="0" y="0"/>
          <a:ext cx="0" cy="0"/>
          <a:chOff x="0" y="0"/>
          <a:chExt cx="0" cy="0"/>
        </a:xfrm>
      </p:grpSpPr>
      <p:sp>
        <p:nvSpPr>
          <p:cNvPr id="29" name="Picture Placeholder 2"/>
          <p:cNvSpPr>
            <a:spLocks noGrp="1"/>
          </p:cNvSpPr>
          <p:nvPr>
            <p:ph type="pic" idx="14" hasCustomPrompt="1"/>
          </p:nvPr>
        </p:nvSpPr>
        <p:spPr>
          <a:xfrm>
            <a:off x="210530" y="395210"/>
            <a:ext cx="8712968" cy="2908895"/>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32" name="Picture Placeholder 2"/>
          <p:cNvSpPr>
            <a:spLocks noGrp="1"/>
          </p:cNvSpPr>
          <p:nvPr>
            <p:ph type="pic" idx="15" hasCustomPrompt="1"/>
          </p:nvPr>
        </p:nvSpPr>
        <p:spPr>
          <a:xfrm>
            <a:off x="643896" y="2695539"/>
            <a:ext cx="1621132" cy="2160240"/>
          </a:xfrm>
          <a:prstGeom prst="rect">
            <a:avLst/>
          </a:prstGeom>
          <a:solidFill>
            <a:schemeClr val="bg1">
              <a:lumMod val="95000"/>
            </a:schemeClr>
          </a:solidFill>
          <a:ln w="127000">
            <a:solidFill>
              <a:schemeClr val="bg1"/>
            </a:solidFill>
          </a:ln>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33" name="Picture Placeholder 2"/>
          <p:cNvSpPr>
            <a:spLocks noGrp="1"/>
          </p:cNvSpPr>
          <p:nvPr>
            <p:ph type="pic" idx="16" hasCustomPrompt="1"/>
          </p:nvPr>
        </p:nvSpPr>
        <p:spPr>
          <a:xfrm>
            <a:off x="2721350" y="2695539"/>
            <a:ext cx="1621132" cy="2160240"/>
          </a:xfrm>
          <a:prstGeom prst="rect">
            <a:avLst/>
          </a:prstGeom>
          <a:solidFill>
            <a:schemeClr val="bg1">
              <a:lumMod val="95000"/>
            </a:schemeClr>
          </a:solidFill>
          <a:ln w="127000">
            <a:solidFill>
              <a:schemeClr val="bg1"/>
            </a:solidFill>
          </a:ln>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34" name="Picture Placeholder 2"/>
          <p:cNvSpPr>
            <a:spLocks noGrp="1"/>
          </p:cNvSpPr>
          <p:nvPr>
            <p:ph type="pic" idx="17" hasCustomPrompt="1"/>
          </p:nvPr>
        </p:nvSpPr>
        <p:spPr>
          <a:xfrm>
            <a:off x="4798804" y="2695539"/>
            <a:ext cx="1621132" cy="2160240"/>
          </a:xfrm>
          <a:prstGeom prst="rect">
            <a:avLst/>
          </a:prstGeom>
          <a:solidFill>
            <a:schemeClr val="bg1">
              <a:lumMod val="95000"/>
            </a:schemeClr>
          </a:solidFill>
          <a:ln w="127000">
            <a:solidFill>
              <a:schemeClr val="bg1"/>
            </a:solidFill>
          </a:ln>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56" name="Picture Placeholder 2"/>
          <p:cNvSpPr>
            <a:spLocks noGrp="1"/>
          </p:cNvSpPr>
          <p:nvPr>
            <p:ph type="pic" idx="18" hasCustomPrompt="1"/>
          </p:nvPr>
        </p:nvSpPr>
        <p:spPr>
          <a:xfrm>
            <a:off x="6876258" y="2695539"/>
            <a:ext cx="1621132" cy="2160240"/>
          </a:xfrm>
          <a:prstGeom prst="rect">
            <a:avLst/>
          </a:prstGeom>
          <a:solidFill>
            <a:schemeClr val="bg1">
              <a:lumMod val="95000"/>
            </a:schemeClr>
          </a:solidFill>
          <a:ln w="127000">
            <a:solidFill>
              <a:schemeClr val="bg1"/>
            </a:solidFill>
          </a:ln>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181326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2483"/>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627824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23478"/>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1131592"/>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07152" y="1362297"/>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691075"/>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2208255"/>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5835368"/>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4611907"/>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638332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Images &amp; Contents">
    <p:spTree>
      <p:nvGrpSpPr>
        <p:cNvPr id="1" name=""/>
        <p:cNvGrpSpPr/>
        <p:nvPr/>
      </p:nvGrpSpPr>
      <p:grpSpPr>
        <a:xfrm>
          <a:off x="0" y="0"/>
          <a:ext cx="0" cy="0"/>
          <a:chOff x="0" y="0"/>
          <a:chExt cx="0" cy="0"/>
        </a:xfrm>
      </p:grpSpPr>
      <p:sp>
        <p:nvSpPr>
          <p:cNvPr id="21" name="자유형: 도형 20">
            <a:extLst>
              <a:ext uri="{FF2B5EF4-FFF2-40B4-BE49-F238E27FC236}">
                <a16:creationId xmlns:a16="http://schemas.microsoft.com/office/drawing/2014/main" id="{A1DEFAEA-9F02-4B9F-ACC6-353AF6C3EFFF}"/>
              </a:ext>
            </a:extLst>
          </p:cNvPr>
          <p:cNvSpPr>
            <a:spLocks noGrp="1"/>
          </p:cNvSpPr>
          <p:nvPr>
            <p:ph type="pic" sz="quarter" idx="11" hasCustomPrompt="1"/>
          </p:nvPr>
        </p:nvSpPr>
        <p:spPr>
          <a:xfrm>
            <a:off x="6116680" y="296100"/>
            <a:ext cx="2733404"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22" name="자유형: 도형 21">
            <a:extLst>
              <a:ext uri="{FF2B5EF4-FFF2-40B4-BE49-F238E27FC236}">
                <a16:creationId xmlns:a16="http://schemas.microsoft.com/office/drawing/2014/main" id="{03515A44-D3E9-44BA-B3D4-43ECDBD5159D}"/>
              </a:ext>
            </a:extLst>
          </p:cNvPr>
          <p:cNvSpPr>
            <a:spLocks noGrp="1"/>
          </p:cNvSpPr>
          <p:nvPr>
            <p:ph type="pic" sz="quarter" idx="12" hasCustomPrompt="1"/>
          </p:nvPr>
        </p:nvSpPr>
        <p:spPr>
          <a:xfrm>
            <a:off x="6116680" y="2891255"/>
            <a:ext cx="2733404"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23" name="자유형: 도형 22">
            <a:extLst>
              <a:ext uri="{FF2B5EF4-FFF2-40B4-BE49-F238E27FC236}">
                <a16:creationId xmlns:a16="http://schemas.microsoft.com/office/drawing/2014/main" id="{5CED0A4D-1B43-4F94-A1B2-796349C976DE}"/>
              </a:ext>
            </a:extLst>
          </p:cNvPr>
          <p:cNvSpPr>
            <a:spLocks noGrp="1"/>
          </p:cNvSpPr>
          <p:nvPr>
            <p:ph type="pic" sz="quarter" idx="13" hasCustomPrompt="1"/>
          </p:nvPr>
        </p:nvSpPr>
        <p:spPr>
          <a:xfrm>
            <a:off x="4163782" y="2891255"/>
            <a:ext cx="2733404"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20" name="자유형: 도형 19">
            <a:extLst>
              <a:ext uri="{FF2B5EF4-FFF2-40B4-BE49-F238E27FC236}">
                <a16:creationId xmlns:a16="http://schemas.microsoft.com/office/drawing/2014/main" id="{1D5AFB38-0AC4-4043-A23A-C86F3145AE10}"/>
              </a:ext>
            </a:extLst>
          </p:cNvPr>
          <p:cNvSpPr>
            <a:spLocks noGrp="1"/>
          </p:cNvSpPr>
          <p:nvPr>
            <p:ph type="pic" sz="quarter" idx="10" hasCustomPrompt="1"/>
          </p:nvPr>
        </p:nvSpPr>
        <p:spPr>
          <a:xfrm>
            <a:off x="4163782" y="296100"/>
            <a:ext cx="2733404"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222519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6_Images &amp; Contents">
    <p:spTree>
      <p:nvGrpSpPr>
        <p:cNvPr id="1" name=""/>
        <p:cNvGrpSpPr/>
        <p:nvPr/>
      </p:nvGrpSpPr>
      <p:grpSpPr>
        <a:xfrm>
          <a:off x="0" y="0"/>
          <a:ext cx="0" cy="0"/>
          <a:chOff x="0" y="0"/>
          <a:chExt cx="0" cy="0"/>
        </a:xfrm>
      </p:grpSpPr>
      <p:sp>
        <p:nvSpPr>
          <p:cNvPr id="24" name="그림 개체 틀 23">
            <a:extLst>
              <a:ext uri="{FF2B5EF4-FFF2-40B4-BE49-F238E27FC236}">
                <a16:creationId xmlns:a16="http://schemas.microsoft.com/office/drawing/2014/main" id="{ADD85E6C-2694-4BB6-B396-E6F812C0190B}"/>
              </a:ext>
            </a:extLst>
          </p:cNvPr>
          <p:cNvSpPr>
            <a:spLocks noGrp="1"/>
          </p:cNvSpPr>
          <p:nvPr>
            <p:ph type="pic" sz="quarter" idx="10" hasCustomPrompt="1"/>
          </p:nvPr>
        </p:nvSpPr>
        <p:spPr>
          <a:xfrm>
            <a:off x="3" y="3255650"/>
            <a:ext cx="8928041" cy="3602353"/>
          </a:xfrm>
          <a:custGeom>
            <a:avLst/>
            <a:gdLst>
              <a:gd name="connsiteX0" fmla="*/ 11582341 w 11904055"/>
              <a:gd name="connsiteY0" fmla="*/ 2503750 h 3602353"/>
              <a:gd name="connsiteX1" fmla="*/ 11769730 w 11904055"/>
              <a:gd name="connsiteY1" fmla="*/ 2573468 h 3602353"/>
              <a:gd name="connsiteX2" fmla="*/ 11833752 w 11904055"/>
              <a:gd name="connsiteY2" fmla="*/ 3052873 h 3602353"/>
              <a:gd name="connsiteX3" fmla="*/ 11413744 w 11904055"/>
              <a:gd name="connsiteY3" fmla="*/ 3602352 h 3602353"/>
              <a:gd name="connsiteX4" fmla="*/ 10552808 w 11904055"/>
              <a:gd name="connsiteY4" fmla="*/ 3602352 h 3602353"/>
              <a:gd name="connsiteX5" fmla="*/ 11290325 w 11904055"/>
              <a:gd name="connsiteY5" fmla="*/ 2637490 h 3602353"/>
              <a:gd name="connsiteX6" fmla="*/ 11582341 w 11904055"/>
              <a:gd name="connsiteY6" fmla="*/ 2503750 h 3602353"/>
              <a:gd name="connsiteX7" fmla="*/ 10782012 w 11904055"/>
              <a:gd name="connsiteY7" fmla="*/ 2174396 h 3602353"/>
              <a:gd name="connsiteX8" fmla="*/ 10969399 w 11904055"/>
              <a:gd name="connsiteY8" fmla="*/ 2244113 h 3602353"/>
              <a:gd name="connsiteX9" fmla="*/ 11033422 w 11904055"/>
              <a:gd name="connsiteY9" fmla="*/ 2723518 h 3602353"/>
              <a:gd name="connsiteX10" fmla="*/ 10361662 w 11904055"/>
              <a:gd name="connsiteY10" fmla="*/ 3602352 h 3602353"/>
              <a:gd name="connsiteX11" fmla="*/ 9500727 w 11904055"/>
              <a:gd name="connsiteY11" fmla="*/ 3602352 h 3602353"/>
              <a:gd name="connsiteX12" fmla="*/ 10489995 w 11904055"/>
              <a:gd name="connsiteY12" fmla="*/ 2308135 h 3602353"/>
              <a:gd name="connsiteX13" fmla="*/ 10782012 w 11904055"/>
              <a:gd name="connsiteY13" fmla="*/ 2174396 h 3602353"/>
              <a:gd name="connsiteX14" fmla="*/ 1691966 w 11904055"/>
              <a:gd name="connsiteY14" fmla="*/ 1637118 h 3602353"/>
              <a:gd name="connsiteX15" fmla="*/ 1879354 w 11904055"/>
              <a:gd name="connsiteY15" fmla="*/ 1706836 h 3602353"/>
              <a:gd name="connsiteX16" fmla="*/ 1943376 w 11904055"/>
              <a:gd name="connsiteY16" fmla="*/ 2186241 h 3602353"/>
              <a:gd name="connsiteX17" fmla="*/ 860935 w 11904055"/>
              <a:gd name="connsiteY17" fmla="*/ 3602352 h 3602353"/>
              <a:gd name="connsiteX18" fmla="*/ 0 w 11904055"/>
              <a:gd name="connsiteY18" fmla="*/ 3602352 h 3602353"/>
              <a:gd name="connsiteX19" fmla="*/ 0 w 11904055"/>
              <a:gd name="connsiteY19" fmla="*/ 3602351 h 3602353"/>
              <a:gd name="connsiteX20" fmla="*/ 1399949 w 11904055"/>
              <a:gd name="connsiteY20" fmla="*/ 1770858 h 3602353"/>
              <a:gd name="connsiteX21" fmla="*/ 1691966 w 11904055"/>
              <a:gd name="connsiteY21" fmla="*/ 1637118 h 3602353"/>
              <a:gd name="connsiteX22" fmla="*/ 8108140 w 11904055"/>
              <a:gd name="connsiteY22" fmla="*/ 1412767 h 3602353"/>
              <a:gd name="connsiteX23" fmla="*/ 8295528 w 11904055"/>
              <a:gd name="connsiteY23" fmla="*/ 1482484 h 3602353"/>
              <a:gd name="connsiteX24" fmla="*/ 8359550 w 11904055"/>
              <a:gd name="connsiteY24" fmla="*/ 1961890 h 3602353"/>
              <a:gd name="connsiteX25" fmla="*/ 7105620 w 11904055"/>
              <a:gd name="connsiteY25" fmla="*/ 3602352 h 3602353"/>
              <a:gd name="connsiteX26" fmla="*/ 6244685 w 11904055"/>
              <a:gd name="connsiteY26" fmla="*/ 3602352 h 3602353"/>
              <a:gd name="connsiteX27" fmla="*/ 7816123 w 11904055"/>
              <a:gd name="connsiteY27" fmla="*/ 1546506 h 3602353"/>
              <a:gd name="connsiteX28" fmla="*/ 8108140 w 11904055"/>
              <a:gd name="connsiteY28" fmla="*/ 1412767 h 3602353"/>
              <a:gd name="connsiteX29" fmla="*/ 9385014 w 11904055"/>
              <a:gd name="connsiteY29" fmla="*/ 1161427 h 3602353"/>
              <a:gd name="connsiteX30" fmla="*/ 9572402 w 11904055"/>
              <a:gd name="connsiteY30" fmla="*/ 1231145 h 3602353"/>
              <a:gd name="connsiteX31" fmla="*/ 9636423 w 11904055"/>
              <a:gd name="connsiteY31" fmla="*/ 1710549 h 3602353"/>
              <a:gd name="connsiteX32" fmla="*/ 8190375 w 11904055"/>
              <a:gd name="connsiteY32" fmla="*/ 3602352 h 3602353"/>
              <a:gd name="connsiteX33" fmla="*/ 7329441 w 11904055"/>
              <a:gd name="connsiteY33" fmla="*/ 3602352 h 3602353"/>
              <a:gd name="connsiteX34" fmla="*/ 9092997 w 11904055"/>
              <a:gd name="connsiteY34" fmla="*/ 1295167 h 3602353"/>
              <a:gd name="connsiteX35" fmla="*/ 9385014 w 11904055"/>
              <a:gd name="connsiteY35" fmla="*/ 1161427 h 3602353"/>
              <a:gd name="connsiteX36" fmla="*/ 3104652 w 11904055"/>
              <a:gd name="connsiteY36" fmla="*/ 1140248 h 3602353"/>
              <a:gd name="connsiteX37" fmla="*/ 3292040 w 11904055"/>
              <a:gd name="connsiteY37" fmla="*/ 1209966 h 3602353"/>
              <a:gd name="connsiteX38" fmla="*/ 3356063 w 11904055"/>
              <a:gd name="connsiteY38" fmla="*/ 1689371 h 3602353"/>
              <a:gd name="connsiteX39" fmla="*/ 1893826 w 11904055"/>
              <a:gd name="connsiteY39" fmla="*/ 3602352 h 3602353"/>
              <a:gd name="connsiteX40" fmla="*/ 1032889 w 11904055"/>
              <a:gd name="connsiteY40" fmla="*/ 3602352 h 3602353"/>
              <a:gd name="connsiteX41" fmla="*/ 2812635 w 11904055"/>
              <a:gd name="connsiteY41" fmla="*/ 1273988 h 3602353"/>
              <a:gd name="connsiteX42" fmla="*/ 3104652 w 11904055"/>
              <a:gd name="connsiteY42" fmla="*/ 1140248 h 3602353"/>
              <a:gd name="connsiteX43" fmla="*/ 10527184 w 11904055"/>
              <a:gd name="connsiteY43" fmla="*/ 1087492 h 3602353"/>
              <a:gd name="connsiteX44" fmla="*/ 10714572 w 11904055"/>
              <a:gd name="connsiteY44" fmla="*/ 1157209 h 3602353"/>
              <a:gd name="connsiteX45" fmla="*/ 10778593 w 11904055"/>
              <a:gd name="connsiteY45" fmla="*/ 1636614 h 3602353"/>
              <a:gd name="connsiteX46" fmla="*/ 9276031 w 11904055"/>
              <a:gd name="connsiteY46" fmla="*/ 3602352 h 3602353"/>
              <a:gd name="connsiteX47" fmla="*/ 8415095 w 11904055"/>
              <a:gd name="connsiteY47" fmla="*/ 3602352 h 3602353"/>
              <a:gd name="connsiteX48" fmla="*/ 10235167 w 11904055"/>
              <a:gd name="connsiteY48" fmla="*/ 1221231 h 3602353"/>
              <a:gd name="connsiteX49" fmla="*/ 10527184 w 11904055"/>
              <a:gd name="connsiteY49" fmla="*/ 1087492 h 3602353"/>
              <a:gd name="connsiteX50" fmla="*/ 4425492 w 11904055"/>
              <a:gd name="connsiteY50" fmla="*/ 821528 h 3602353"/>
              <a:gd name="connsiteX51" fmla="*/ 4612880 w 11904055"/>
              <a:gd name="connsiteY51" fmla="*/ 891246 h 3602353"/>
              <a:gd name="connsiteX52" fmla="*/ 4676903 w 11904055"/>
              <a:gd name="connsiteY52" fmla="*/ 1370650 h 3602353"/>
              <a:gd name="connsiteX53" fmla="*/ 2971045 w 11904055"/>
              <a:gd name="connsiteY53" fmla="*/ 3602352 h 3602353"/>
              <a:gd name="connsiteX54" fmla="*/ 2228075 w 11904055"/>
              <a:gd name="connsiteY54" fmla="*/ 3602352 h 3602353"/>
              <a:gd name="connsiteX55" fmla="*/ 2235176 w 11904055"/>
              <a:gd name="connsiteY55" fmla="*/ 3482988 h 3602353"/>
              <a:gd name="connsiteX56" fmla="*/ 2294666 w 11904055"/>
              <a:gd name="connsiteY56" fmla="*/ 3360904 h 3602353"/>
              <a:gd name="connsiteX57" fmla="*/ 4133476 w 11904055"/>
              <a:gd name="connsiteY57" fmla="*/ 955268 h 3602353"/>
              <a:gd name="connsiteX58" fmla="*/ 4425492 w 11904055"/>
              <a:gd name="connsiteY58" fmla="*/ 821528 h 3602353"/>
              <a:gd name="connsiteX59" fmla="*/ 5787281 w 11904055"/>
              <a:gd name="connsiteY59" fmla="*/ 372647 h 3602353"/>
              <a:gd name="connsiteX60" fmla="*/ 5974669 w 11904055"/>
              <a:gd name="connsiteY60" fmla="*/ 442365 h 3602353"/>
              <a:gd name="connsiteX61" fmla="*/ 6038692 w 11904055"/>
              <a:gd name="connsiteY61" fmla="*/ 921770 h 3602353"/>
              <a:gd name="connsiteX62" fmla="*/ 3989720 w 11904055"/>
              <a:gd name="connsiteY62" fmla="*/ 3602352 h 3602353"/>
              <a:gd name="connsiteX63" fmla="*/ 3227852 w 11904055"/>
              <a:gd name="connsiteY63" fmla="*/ 3602353 h 3602353"/>
              <a:gd name="connsiteX64" fmla="*/ 3233358 w 11904055"/>
              <a:gd name="connsiteY64" fmla="*/ 3509800 h 3602353"/>
              <a:gd name="connsiteX65" fmla="*/ 3292848 w 11904055"/>
              <a:gd name="connsiteY65" fmla="*/ 3387715 h 3602353"/>
              <a:gd name="connsiteX66" fmla="*/ 5495264 w 11904055"/>
              <a:gd name="connsiteY66" fmla="*/ 506388 h 3602353"/>
              <a:gd name="connsiteX67" fmla="*/ 5787281 w 11904055"/>
              <a:gd name="connsiteY67" fmla="*/ 372647 h 3602353"/>
              <a:gd name="connsiteX68" fmla="*/ 6896315 w 11904055"/>
              <a:gd name="connsiteY68" fmla="*/ 289347 h 3602353"/>
              <a:gd name="connsiteX69" fmla="*/ 7083704 w 11904055"/>
              <a:gd name="connsiteY69" fmla="*/ 359064 h 3602353"/>
              <a:gd name="connsiteX70" fmla="*/ 7147725 w 11904055"/>
              <a:gd name="connsiteY70" fmla="*/ 838469 h 3602353"/>
              <a:gd name="connsiteX71" fmla="*/ 5035081 w 11904055"/>
              <a:gd name="connsiteY71" fmla="*/ 3602353 h 3602353"/>
              <a:gd name="connsiteX72" fmla="*/ 4174147 w 11904055"/>
              <a:gd name="connsiteY72" fmla="*/ 3602352 h 3602353"/>
              <a:gd name="connsiteX73" fmla="*/ 6604298 w 11904055"/>
              <a:gd name="connsiteY73" fmla="*/ 423088 h 3602353"/>
              <a:gd name="connsiteX74" fmla="*/ 6896315 w 11904055"/>
              <a:gd name="connsiteY74" fmla="*/ 289347 h 3602353"/>
              <a:gd name="connsiteX75" fmla="*/ 8134781 w 11904055"/>
              <a:gd name="connsiteY75" fmla="*/ 587 h 3602353"/>
              <a:gd name="connsiteX76" fmla="*/ 8322169 w 11904055"/>
              <a:gd name="connsiteY76" fmla="*/ 70304 h 3602353"/>
              <a:gd name="connsiteX77" fmla="*/ 8386192 w 11904055"/>
              <a:gd name="connsiteY77" fmla="*/ 549710 h 3602353"/>
              <a:gd name="connsiteX78" fmla="*/ 6052827 w 11904055"/>
              <a:gd name="connsiteY78" fmla="*/ 3602352 h 3602353"/>
              <a:gd name="connsiteX79" fmla="*/ 5191892 w 11904055"/>
              <a:gd name="connsiteY79" fmla="*/ 3602352 h 3602353"/>
              <a:gd name="connsiteX80" fmla="*/ 7842765 w 11904055"/>
              <a:gd name="connsiteY80" fmla="*/ 134328 h 3602353"/>
              <a:gd name="connsiteX81" fmla="*/ 8134781 w 11904055"/>
              <a:gd name="connsiteY81" fmla="*/ 587 h 360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904055" h="3602353">
                <a:moveTo>
                  <a:pt x="11582341" y="2503750"/>
                </a:moveTo>
                <a:cubicBezTo>
                  <a:pt x="11648102" y="2507602"/>
                  <a:pt x="11713456" y="2530454"/>
                  <a:pt x="11769730" y="2573468"/>
                </a:cubicBezTo>
                <a:cubicBezTo>
                  <a:pt x="11919793" y="2688173"/>
                  <a:pt x="11948456" y="2902810"/>
                  <a:pt x="11833752" y="3052873"/>
                </a:cubicBezTo>
                <a:lnTo>
                  <a:pt x="11413744" y="3602352"/>
                </a:lnTo>
                <a:lnTo>
                  <a:pt x="10552808" y="3602352"/>
                </a:lnTo>
                <a:lnTo>
                  <a:pt x="11290325" y="2637490"/>
                </a:lnTo>
                <a:cubicBezTo>
                  <a:pt x="11362015" y="2543701"/>
                  <a:pt x="11472742" y="2497333"/>
                  <a:pt x="11582341" y="2503750"/>
                </a:cubicBezTo>
                <a:close/>
                <a:moveTo>
                  <a:pt x="10782012" y="2174396"/>
                </a:moveTo>
                <a:cubicBezTo>
                  <a:pt x="10847772" y="2178246"/>
                  <a:pt x="10913126" y="2201099"/>
                  <a:pt x="10969399" y="2244113"/>
                </a:cubicBezTo>
                <a:cubicBezTo>
                  <a:pt x="11119462" y="2358818"/>
                  <a:pt x="11148126" y="2573455"/>
                  <a:pt x="11033422" y="2723518"/>
                </a:cubicBezTo>
                <a:lnTo>
                  <a:pt x="10361662" y="3602352"/>
                </a:lnTo>
                <a:lnTo>
                  <a:pt x="9500727" y="3602352"/>
                </a:lnTo>
                <a:lnTo>
                  <a:pt x="10489995" y="2308135"/>
                </a:lnTo>
                <a:cubicBezTo>
                  <a:pt x="10561685" y="2214346"/>
                  <a:pt x="10672411" y="2167978"/>
                  <a:pt x="10782012" y="2174396"/>
                </a:cubicBezTo>
                <a:close/>
                <a:moveTo>
                  <a:pt x="1691966" y="1637118"/>
                </a:moveTo>
                <a:cubicBezTo>
                  <a:pt x="1757726" y="1640968"/>
                  <a:pt x="1823080" y="1663822"/>
                  <a:pt x="1879354" y="1706836"/>
                </a:cubicBezTo>
                <a:cubicBezTo>
                  <a:pt x="2029417" y="1821540"/>
                  <a:pt x="2058080" y="2036178"/>
                  <a:pt x="1943376" y="2186241"/>
                </a:cubicBezTo>
                <a:lnTo>
                  <a:pt x="860935" y="3602352"/>
                </a:lnTo>
                <a:lnTo>
                  <a:pt x="0" y="3602352"/>
                </a:lnTo>
                <a:lnTo>
                  <a:pt x="0" y="3602351"/>
                </a:lnTo>
                <a:lnTo>
                  <a:pt x="1399949" y="1770858"/>
                </a:lnTo>
                <a:cubicBezTo>
                  <a:pt x="1471639" y="1677069"/>
                  <a:pt x="1582366" y="1630701"/>
                  <a:pt x="1691966" y="1637118"/>
                </a:cubicBezTo>
                <a:close/>
                <a:moveTo>
                  <a:pt x="8108140" y="1412767"/>
                </a:moveTo>
                <a:cubicBezTo>
                  <a:pt x="8173900" y="1416618"/>
                  <a:pt x="8239254" y="1439471"/>
                  <a:pt x="8295528" y="1482484"/>
                </a:cubicBezTo>
                <a:cubicBezTo>
                  <a:pt x="8445591" y="1597188"/>
                  <a:pt x="8474254" y="1811827"/>
                  <a:pt x="8359550" y="1961890"/>
                </a:cubicBezTo>
                <a:lnTo>
                  <a:pt x="7105620" y="3602352"/>
                </a:lnTo>
                <a:lnTo>
                  <a:pt x="6244685" y="3602352"/>
                </a:lnTo>
                <a:lnTo>
                  <a:pt x="7816123" y="1546506"/>
                </a:lnTo>
                <a:cubicBezTo>
                  <a:pt x="7887814" y="1452716"/>
                  <a:pt x="7998540" y="1406349"/>
                  <a:pt x="8108140" y="1412767"/>
                </a:cubicBezTo>
                <a:close/>
                <a:moveTo>
                  <a:pt x="9385014" y="1161427"/>
                </a:moveTo>
                <a:cubicBezTo>
                  <a:pt x="9450774" y="1165277"/>
                  <a:pt x="9516128" y="1188130"/>
                  <a:pt x="9572402" y="1231145"/>
                </a:cubicBezTo>
                <a:cubicBezTo>
                  <a:pt x="9722465" y="1345849"/>
                  <a:pt x="9751129" y="1560486"/>
                  <a:pt x="9636423" y="1710549"/>
                </a:cubicBezTo>
                <a:lnTo>
                  <a:pt x="8190375" y="3602352"/>
                </a:lnTo>
                <a:lnTo>
                  <a:pt x="7329441" y="3602352"/>
                </a:lnTo>
                <a:lnTo>
                  <a:pt x="9092997" y="1295167"/>
                </a:lnTo>
                <a:cubicBezTo>
                  <a:pt x="9164687" y="1201377"/>
                  <a:pt x="9275414" y="1155009"/>
                  <a:pt x="9385014" y="1161427"/>
                </a:cubicBezTo>
                <a:close/>
                <a:moveTo>
                  <a:pt x="3104652" y="1140248"/>
                </a:moveTo>
                <a:cubicBezTo>
                  <a:pt x="3170412" y="1144098"/>
                  <a:pt x="3235766" y="1166952"/>
                  <a:pt x="3292040" y="1209966"/>
                </a:cubicBezTo>
                <a:cubicBezTo>
                  <a:pt x="3442103" y="1324671"/>
                  <a:pt x="3470767" y="1539308"/>
                  <a:pt x="3356063" y="1689371"/>
                </a:cubicBezTo>
                <a:lnTo>
                  <a:pt x="1893826" y="3602352"/>
                </a:lnTo>
                <a:lnTo>
                  <a:pt x="1032889" y="3602352"/>
                </a:lnTo>
                <a:lnTo>
                  <a:pt x="2812635" y="1273988"/>
                </a:lnTo>
                <a:cubicBezTo>
                  <a:pt x="2884326" y="1180199"/>
                  <a:pt x="2995052" y="1133831"/>
                  <a:pt x="3104652" y="1140248"/>
                </a:cubicBezTo>
                <a:close/>
                <a:moveTo>
                  <a:pt x="10527184" y="1087492"/>
                </a:moveTo>
                <a:cubicBezTo>
                  <a:pt x="10592944" y="1091342"/>
                  <a:pt x="10658298" y="1114195"/>
                  <a:pt x="10714572" y="1157209"/>
                </a:cubicBezTo>
                <a:cubicBezTo>
                  <a:pt x="10864635" y="1271913"/>
                  <a:pt x="10893299" y="1486551"/>
                  <a:pt x="10778593" y="1636614"/>
                </a:cubicBezTo>
                <a:lnTo>
                  <a:pt x="9276031" y="3602352"/>
                </a:lnTo>
                <a:lnTo>
                  <a:pt x="8415095" y="3602352"/>
                </a:lnTo>
                <a:lnTo>
                  <a:pt x="10235167" y="1221231"/>
                </a:lnTo>
                <a:cubicBezTo>
                  <a:pt x="10306857" y="1127442"/>
                  <a:pt x="10417583" y="1081074"/>
                  <a:pt x="10527184" y="1087492"/>
                </a:cubicBezTo>
                <a:close/>
                <a:moveTo>
                  <a:pt x="4425492" y="821528"/>
                </a:moveTo>
                <a:cubicBezTo>
                  <a:pt x="4491251" y="825379"/>
                  <a:pt x="4556607" y="848231"/>
                  <a:pt x="4612880" y="891246"/>
                </a:cubicBezTo>
                <a:cubicBezTo>
                  <a:pt x="4762943" y="1005950"/>
                  <a:pt x="4791607" y="1220588"/>
                  <a:pt x="4676903" y="1370650"/>
                </a:cubicBezTo>
                <a:lnTo>
                  <a:pt x="2971045" y="3602352"/>
                </a:lnTo>
                <a:lnTo>
                  <a:pt x="2228075" y="3602352"/>
                </a:lnTo>
                <a:lnTo>
                  <a:pt x="2235176" y="3482988"/>
                </a:lnTo>
                <a:cubicBezTo>
                  <a:pt x="2246274" y="3439971"/>
                  <a:pt x="2265990" y="3398420"/>
                  <a:pt x="2294666" y="3360904"/>
                </a:cubicBezTo>
                <a:lnTo>
                  <a:pt x="4133476" y="955268"/>
                </a:lnTo>
                <a:cubicBezTo>
                  <a:pt x="4205166" y="861479"/>
                  <a:pt x="4315892" y="815111"/>
                  <a:pt x="4425492" y="821528"/>
                </a:cubicBezTo>
                <a:close/>
                <a:moveTo>
                  <a:pt x="5787281" y="372647"/>
                </a:moveTo>
                <a:cubicBezTo>
                  <a:pt x="5853041" y="376498"/>
                  <a:pt x="5918396" y="399351"/>
                  <a:pt x="5974669" y="442365"/>
                </a:cubicBezTo>
                <a:cubicBezTo>
                  <a:pt x="6124732" y="557070"/>
                  <a:pt x="6153396" y="771707"/>
                  <a:pt x="6038692" y="921770"/>
                </a:cubicBezTo>
                <a:lnTo>
                  <a:pt x="3989720" y="3602352"/>
                </a:lnTo>
                <a:lnTo>
                  <a:pt x="3227852" y="3602353"/>
                </a:lnTo>
                <a:lnTo>
                  <a:pt x="3233358" y="3509800"/>
                </a:lnTo>
                <a:cubicBezTo>
                  <a:pt x="3244456" y="3466782"/>
                  <a:pt x="3264173" y="3425231"/>
                  <a:pt x="3292848" y="3387715"/>
                </a:cubicBezTo>
                <a:lnTo>
                  <a:pt x="5495264" y="506388"/>
                </a:lnTo>
                <a:cubicBezTo>
                  <a:pt x="5566956" y="412598"/>
                  <a:pt x="5677682" y="366230"/>
                  <a:pt x="5787281" y="372647"/>
                </a:cubicBezTo>
                <a:close/>
                <a:moveTo>
                  <a:pt x="6896315" y="289347"/>
                </a:moveTo>
                <a:cubicBezTo>
                  <a:pt x="6962075" y="293197"/>
                  <a:pt x="7027430" y="316050"/>
                  <a:pt x="7083704" y="359064"/>
                </a:cubicBezTo>
                <a:cubicBezTo>
                  <a:pt x="7233766" y="473768"/>
                  <a:pt x="7262430" y="688406"/>
                  <a:pt x="7147725" y="838469"/>
                </a:cubicBezTo>
                <a:lnTo>
                  <a:pt x="5035081" y="3602353"/>
                </a:lnTo>
                <a:lnTo>
                  <a:pt x="4174147" y="3602352"/>
                </a:lnTo>
                <a:lnTo>
                  <a:pt x="6604298" y="423088"/>
                </a:lnTo>
                <a:cubicBezTo>
                  <a:pt x="6675989" y="329298"/>
                  <a:pt x="6786715" y="282930"/>
                  <a:pt x="6896315" y="289347"/>
                </a:cubicBezTo>
                <a:close/>
                <a:moveTo>
                  <a:pt x="8134781" y="587"/>
                </a:moveTo>
                <a:cubicBezTo>
                  <a:pt x="8200542" y="4437"/>
                  <a:pt x="8265896" y="27291"/>
                  <a:pt x="8322169" y="70304"/>
                </a:cubicBezTo>
                <a:cubicBezTo>
                  <a:pt x="8472232" y="185009"/>
                  <a:pt x="8500896" y="399647"/>
                  <a:pt x="8386192" y="549710"/>
                </a:cubicBezTo>
                <a:lnTo>
                  <a:pt x="6052827" y="3602352"/>
                </a:lnTo>
                <a:lnTo>
                  <a:pt x="5191892" y="3602352"/>
                </a:lnTo>
                <a:lnTo>
                  <a:pt x="7842765" y="134328"/>
                </a:lnTo>
                <a:cubicBezTo>
                  <a:pt x="7914455" y="40538"/>
                  <a:pt x="8025182" y="-5830"/>
                  <a:pt x="8134781" y="587"/>
                </a:cubicBez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16655453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5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E69FBFC8-EC0E-4E14-905F-2E4D84D4D4BA}"/>
              </a:ext>
            </a:extLst>
          </p:cNvPr>
          <p:cNvSpPr/>
          <p:nvPr userDrawn="1"/>
        </p:nvSpPr>
        <p:spPr>
          <a:xfrm>
            <a:off x="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 name="그림 개체 틀 8">
            <a:extLst>
              <a:ext uri="{FF2B5EF4-FFF2-40B4-BE49-F238E27FC236}">
                <a16:creationId xmlns:a16="http://schemas.microsoft.com/office/drawing/2014/main" id="{AAF3D6DC-4A0E-4BCA-9639-615F1AC5895F}"/>
              </a:ext>
            </a:extLst>
          </p:cNvPr>
          <p:cNvSpPr>
            <a:spLocks noGrp="1"/>
          </p:cNvSpPr>
          <p:nvPr>
            <p:ph type="pic" sz="quarter" idx="10" hasCustomPrompt="1"/>
          </p:nvPr>
        </p:nvSpPr>
        <p:spPr>
          <a:xfrm>
            <a:off x="476795" y="642257"/>
            <a:ext cx="8190411" cy="5573486"/>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21876982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7_Images &amp; Contents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7539AF6-5D49-44B8-BBE5-89EA831A4873}"/>
              </a:ext>
            </a:extLst>
          </p:cNvPr>
          <p:cNvSpPr>
            <a:spLocks noGrp="1"/>
          </p:cNvSpPr>
          <p:nvPr>
            <p:ph type="pic" sz="quarter" idx="12" hasCustomPrompt="1"/>
          </p:nvPr>
        </p:nvSpPr>
        <p:spPr>
          <a:xfrm>
            <a:off x="1115616" y="0"/>
            <a:ext cx="3043238" cy="6858000"/>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3" name="직사각형 2">
            <a:extLst>
              <a:ext uri="{FF2B5EF4-FFF2-40B4-BE49-F238E27FC236}">
                <a16:creationId xmlns:a16="http://schemas.microsoft.com/office/drawing/2014/main" id="{4DAB0763-12DF-41B9-B692-22FB8DB24B15}"/>
              </a:ext>
            </a:extLst>
          </p:cNvPr>
          <p:cNvSpPr/>
          <p:nvPr userDrawn="1"/>
        </p:nvSpPr>
        <p:spPr>
          <a:xfrm>
            <a:off x="0" y="0"/>
            <a:ext cx="1115616"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Tree>
    <p:extLst>
      <p:ext uri="{BB962C8B-B14F-4D97-AF65-F5344CB8AC3E}">
        <p14:creationId xmlns:p14="http://schemas.microsoft.com/office/powerpoint/2010/main" val="36040618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Images &amp; Contents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16EE34E5-ADA6-4EE7-BC24-98C8E9A86B83}"/>
              </a:ext>
            </a:extLst>
          </p:cNvPr>
          <p:cNvSpPr>
            <a:spLocks noGrp="1"/>
          </p:cNvSpPr>
          <p:nvPr>
            <p:ph type="pic" idx="13" hasCustomPrompt="1"/>
          </p:nvPr>
        </p:nvSpPr>
        <p:spPr>
          <a:xfrm>
            <a:off x="496389" y="653142"/>
            <a:ext cx="3340826" cy="1692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6FDE143D-2918-4056-AC94-92DF81A575B9}"/>
              </a:ext>
            </a:extLst>
          </p:cNvPr>
          <p:cNvSpPr>
            <a:spLocks noGrp="1"/>
          </p:cNvSpPr>
          <p:nvPr>
            <p:ph type="pic" idx="14" hasCustomPrompt="1"/>
          </p:nvPr>
        </p:nvSpPr>
        <p:spPr>
          <a:xfrm>
            <a:off x="2779126" y="2576900"/>
            <a:ext cx="3340826" cy="1692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and Send to Back</a:t>
            </a:r>
            <a:endParaRPr lang="ko-KR" altLang="en-US" dirty="0"/>
          </a:p>
        </p:txBody>
      </p:sp>
      <p:sp>
        <p:nvSpPr>
          <p:cNvPr id="4" name="Picture Placeholder 2">
            <a:extLst>
              <a:ext uri="{FF2B5EF4-FFF2-40B4-BE49-F238E27FC236}">
                <a16:creationId xmlns:a16="http://schemas.microsoft.com/office/drawing/2014/main" id="{1334882F-9259-4D67-9996-302AE17E5F75}"/>
              </a:ext>
            </a:extLst>
          </p:cNvPr>
          <p:cNvSpPr>
            <a:spLocks noGrp="1"/>
          </p:cNvSpPr>
          <p:nvPr>
            <p:ph type="pic" idx="15" hasCustomPrompt="1"/>
          </p:nvPr>
        </p:nvSpPr>
        <p:spPr>
          <a:xfrm>
            <a:off x="1637758" y="4500658"/>
            <a:ext cx="3340826" cy="1692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3047960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Heading &amp; Takeout">
    <p:spTree>
      <p:nvGrpSpPr>
        <p:cNvPr id="1" name=""/>
        <p:cNvGrpSpPr/>
        <p:nvPr/>
      </p:nvGrpSpPr>
      <p:grpSpPr>
        <a:xfrm>
          <a:off x="0" y="0"/>
          <a:ext cx="0" cy="0"/>
          <a:chOff x="0" y="0"/>
          <a:chExt cx="0" cy="0"/>
        </a:xfrm>
      </p:grpSpPr>
      <p:sp>
        <p:nvSpPr>
          <p:cNvPr id="2" name="Text Placeholder 11"/>
          <p:cNvSpPr>
            <a:spLocks noGrp="1"/>
          </p:cNvSpPr>
          <p:nvPr>
            <p:ph type="body" sz="quarter" idx="14" hasCustomPrompt="1"/>
          </p:nvPr>
        </p:nvSpPr>
        <p:spPr>
          <a:xfrm>
            <a:off x="539552" y="5877272"/>
            <a:ext cx="8208912" cy="980728"/>
          </a:xfrm>
          <a:prstGeom prst="rect">
            <a:avLst/>
          </a:prstGeom>
        </p:spPr>
        <p:txBody>
          <a:bodyPr anchor="ctr">
            <a:noAutofit/>
          </a:bodyPr>
          <a:lstStyle>
            <a:lvl1pPr marL="0" indent="0" algn="ctr">
              <a:buNone/>
              <a:defRPr sz="1400" b="1" i="0" baseline="0">
                <a:solidFill>
                  <a:schemeClr val="tx2"/>
                </a:solidFill>
                <a:latin typeface="Century Gothic" pitchFamily="34" charset="0"/>
              </a:defRPr>
            </a:lvl1pPr>
          </a:lstStyle>
          <a:p>
            <a:pPr lvl="0"/>
            <a:r>
              <a:rPr lang="en-US" sz="1400" i="0" dirty="0">
                <a:solidFill>
                  <a:schemeClr val="tx2"/>
                </a:solidFill>
              </a:rPr>
              <a:t>Type Takeout</a:t>
            </a:r>
            <a:endParaRPr lang="en-US" dirty="0"/>
          </a:p>
        </p:txBody>
      </p:sp>
    </p:spTree>
    <p:extLst>
      <p:ext uri="{BB962C8B-B14F-4D97-AF65-F5344CB8AC3E}">
        <p14:creationId xmlns:p14="http://schemas.microsoft.com/office/powerpoint/2010/main" val="2977418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68" name="Frame 67">
            <a:extLst>
              <a:ext uri="{FF2B5EF4-FFF2-40B4-BE49-F238E27FC236}">
                <a16:creationId xmlns:a16="http://schemas.microsoft.com/office/drawing/2014/main" id="{71F7F2F9-06B9-4C4A-A315-7234E3D0EA9B}"/>
              </a:ext>
            </a:extLst>
          </p:cNvPr>
          <p:cNvSpPr/>
          <p:nvPr userDrawn="1"/>
        </p:nvSpPr>
        <p:spPr>
          <a:xfrm>
            <a:off x="170363" y="235090"/>
            <a:ext cx="8803275" cy="6387820"/>
          </a:xfrm>
          <a:prstGeom prst="frame">
            <a:avLst>
              <a:gd name="adj1" fmla="val 3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0" name="Rectangle 69">
            <a:extLst>
              <a:ext uri="{FF2B5EF4-FFF2-40B4-BE49-F238E27FC236}">
                <a16:creationId xmlns:a16="http://schemas.microsoft.com/office/drawing/2014/main" id="{8298AB30-4CC4-4E40-A400-C63256AF74D7}"/>
              </a:ext>
            </a:extLst>
          </p:cNvPr>
          <p:cNvSpPr/>
          <p:nvPr userDrawn="1"/>
        </p:nvSpPr>
        <p:spPr>
          <a:xfrm>
            <a:off x="8743950" y="0"/>
            <a:ext cx="400050" cy="1898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70">
            <a:extLst>
              <a:ext uri="{FF2B5EF4-FFF2-40B4-BE49-F238E27FC236}">
                <a16:creationId xmlns:a16="http://schemas.microsoft.com/office/drawing/2014/main" id="{0A3BBC8D-D100-4F6F-AD90-78F516190CAA}"/>
              </a:ext>
            </a:extLst>
          </p:cNvPr>
          <p:cNvSpPr/>
          <p:nvPr userDrawn="1"/>
        </p:nvSpPr>
        <p:spPr>
          <a:xfrm>
            <a:off x="7655615" y="1"/>
            <a:ext cx="1488384" cy="442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Text Placeholder 9">
            <a:extLst>
              <a:ext uri="{FF2B5EF4-FFF2-40B4-BE49-F238E27FC236}">
                <a16:creationId xmlns:a16="http://schemas.microsoft.com/office/drawing/2014/main" id="{09328019-552A-4D8D-A2FA-EC8410BE3A05}"/>
              </a:ext>
            </a:extLst>
          </p:cNvPr>
          <p:cNvSpPr>
            <a:spLocks noGrp="1"/>
          </p:cNvSpPr>
          <p:nvPr>
            <p:ph type="body" sz="quarter" idx="10" hasCustomPrompt="1"/>
          </p:nvPr>
        </p:nvSpPr>
        <p:spPr>
          <a:xfrm>
            <a:off x="242647" y="448839"/>
            <a:ext cx="8679898" cy="724247"/>
          </a:xfrm>
          <a:prstGeom prst="rect">
            <a:avLst/>
          </a:prstGeom>
        </p:spPr>
        <p:txBody>
          <a:bodyPr anchor="ctr"/>
          <a:lstStyle>
            <a:lvl1pPr marL="0" indent="0" algn="ctr">
              <a:buNone/>
              <a:defRPr sz="4050" b="0" baseline="0">
                <a:solidFill>
                  <a:schemeClr val="tx1">
                    <a:lumMod val="85000"/>
                    <a:lumOff val="15000"/>
                  </a:schemeClr>
                </a:solidFill>
                <a:latin typeface="Century Gothic" panose="020B0502020202020204" pitchFamily="34" charset="0"/>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8427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Findings">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0" y="7575"/>
            <a:ext cx="91440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4" name="Text Placeholder 3"/>
          <p:cNvSpPr>
            <a:spLocks noGrp="1"/>
          </p:cNvSpPr>
          <p:nvPr>
            <p:ph type="body" sz="quarter" idx="13" hasCustomPrompt="1"/>
          </p:nvPr>
        </p:nvSpPr>
        <p:spPr>
          <a:xfrm>
            <a:off x="0" y="548680"/>
            <a:ext cx="9144000" cy="5257378"/>
          </a:xfrm>
          <a:prstGeom prst="rect">
            <a:avLst/>
          </a:prstGeom>
        </p:spPr>
        <p:txBody>
          <a:bodyPr/>
          <a:lstStyle>
            <a:lvl1pPr marL="0" indent="0">
              <a:buNone/>
              <a:defRPr sz="1200" b="1" i="1">
                <a:latin typeface="Century Gothic" panose="020B0502020202020204" pitchFamily="34" charset="0"/>
              </a:defRPr>
            </a:lvl1pPr>
            <a:lvl2pPr marL="449263" indent="-177800">
              <a:buFont typeface="Arial" panose="020B0604020202020204" pitchFamily="34" charset="0"/>
              <a:buChar char="•"/>
              <a:defRPr sz="1000">
                <a:latin typeface="Century Gothic" panose="020B0502020202020204" pitchFamily="34" charset="0"/>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dirty="0"/>
              <a:t>xxx</a:t>
            </a:r>
          </a:p>
          <a:p>
            <a:pPr lvl="1"/>
            <a:r>
              <a:rPr lang="en-US" dirty="0"/>
              <a:t>xxx</a:t>
            </a:r>
            <a:endParaRPr lang="en-AU" dirty="0"/>
          </a:p>
        </p:txBody>
      </p:sp>
    </p:spTree>
    <p:extLst>
      <p:ext uri="{BB962C8B-B14F-4D97-AF65-F5344CB8AC3E}">
        <p14:creationId xmlns:p14="http://schemas.microsoft.com/office/powerpoint/2010/main" val="3476401626"/>
      </p:ext>
    </p:extLst>
  </p:cSld>
  <p:clrMapOvr>
    <a:masterClrMapping/>
  </p:clrMapOvr>
  <p:transition>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326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7_Style slide layout">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6D2C9B-D303-47F0-958D-06B1F04B7020}"/>
              </a:ext>
            </a:extLst>
          </p:cNvPr>
          <p:cNvSpPr/>
          <p:nvPr userDrawn="1"/>
        </p:nvSpPr>
        <p:spPr>
          <a:xfrm>
            <a:off x="0" y="0"/>
            <a:ext cx="9144000" cy="6858000"/>
          </a:xfrm>
          <a:prstGeom prst="rect">
            <a:avLst/>
          </a:prstGeom>
          <a:solidFill>
            <a:srgbClr val="7F7F7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97238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Image slide layout">
    <p:bg>
      <p:bgPr>
        <a:solidFill>
          <a:schemeClr val="bg1"/>
        </a:solidFill>
        <a:effectLst/>
      </p:bgPr>
    </p:bg>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C3CDBC2D-C9C0-4D36-A0F9-7EDE3B294276}"/>
              </a:ext>
            </a:extLst>
          </p:cNvPr>
          <p:cNvSpPr/>
          <p:nvPr userDrawn="1"/>
        </p:nvSpPr>
        <p:spPr>
          <a:xfrm>
            <a:off x="2659899" y="605216"/>
            <a:ext cx="5804833" cy="5654186"/>
          </a:xfrm>
          <a:prstGeom prst="rect">
            <a:avLst/>
          </a:prstGeom>
          <a:solidFill>
            <a:schemeClr val="accent1">
              <a:lumMod val="20000"/>
              <a:lumOff val="80000"/>
            </a:schemeClr>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2" hasCustomPrompt="1"/>
          </p:nvPr>
        </p:nvSpPr>
        <p:spPr>
          <a:xfrm>
            <a:off x="6694249" y="786796"/>
            <a:ext cx="1620000" cy="2664743"/>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
        <p:nvSpPr>
          <p:cNvPr id="4" name="Picture Placeholder 2"/>
          <p:cNvSpPr>
            <a:spLocks noGrp="1"/>
          </p:cNvSpPr>
          <p:nvPr>
            <p:ph type="pic" idx="13" hasCustomPrompt="1"/>
          </p:nvPr>
        </p:nvSpPr>
        <p:spPr>
          <a:xfrm>
            <a:off x="4763651" y="786796"/>
            <a:ext cx="1620000" cy="2664743"/>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
        <p:nvSpPr>
          <p:cNvPr id="5" name="Picture Placeholder 2"/>
          <p:cNvSpPr>
            <a:spLocks noGrp="1"/>
          </p:cNvSpPr>
          <p:nvPr>
            <p:ph type="pic" idx="14" hasCustomPrompt="1"/>
          </p:nvPr>
        </p:nvSpPr>
        <p:spPr>
          <a:xfrm>
            <a:off x="2833053" y="786796"/>
            <a:ext cx="1620000" cy="2664743"/>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
        <p:nvSpPr>
          <p:cNvPr id="6" name="Rectangle 48">
            <a:extLst>
              <a:ext uri="{FF2B5EF4-FFF2-40B4-BE49-F238E27FC236}">
                <a16:creationId xmlns:a16="http://schemas.microsoft.com/office/drawing/2014/main" id="{7877AA66-AAFD-429C-B217-380BEF1ADDE2}"/>
              </a:ext>
            </a:extLst>
          </p:cNvPr>
          <p:cNvSpPr/>
          <p:nvPr userDrawn="1"/>
        </p:nvSpPr>
        <p:spPr>
          <a:xfrm>
            <a:off x="2833053" y="3657674"/>
            <a:ext cx="1620000" cy="648000"/>
          </a:xfrm>
          <a:prstGeom prst="rect">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8" name="Rectangle 17">
            <a:extLst>
              <a:ext uri="{FF2B5EF4-FFF2-40B4-BE49-F238E27FC236}">
                <a16:creationId xmlns:a16="http://schemas.microsoft.com/office/drawing/2014/main" id="{852C85C1-7D9E-4F23-85EA-6A451FF0BEF6}"/>
              </a:ext>
            </a:extLst>
          </p:cNvPr>
          <p:cNvSpPr/>
          <p:nvPr userDrawn="1"/>
        </p:nvSpPr>
        <p:spPr>
          <a:xfrm>
            <a:off x="4763651" y="3647370"/>
            <a:ext cx="1620000" cy="648000"/>
          </a:xfrm>
          <a:prstGeom prst="rect">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9" name="Rectangle 20">
            <a:extLst>
              <a:ext uri="{FF2B5EF4-FFF2-40B4-BE49-F238E27FC236}">
                <a16:creationId xmlns:a16="http://schemas.microsoft.com/office/drawing/2014/main" id="{E05C1512-E9F1-4355-8FF9-6A6F0DFFCB7B}"/>
              </a:ext>
            </a:extLst>
          </p:cNvPr>
          <p:cNvSpPr/>
          <p:nvPr userDrawn="1"/>
        </p:nvSpPr>
        <p:spPr>
          <a:xfrm>
            <a:off x="6694249" y="3657674"/>
            <a:ext cx="1620000" cy="648000"/>
          </a:xfrm>
          <a:prstGeom prst="rect">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Tree>
    <p:extLst>
      <p:ext uri="{BB962C8B-B14F-4D97-AF65-F5344CB8AC3E}">
        <p14:creationId xmlns:p14="http://schemas.microsoft.com/office/powerpoint/2010/main" val="8950360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Image slide layout">
    <p:bg>
      <p:bgPr>
        <a:solidFill>
          <a:schemeClr val="bg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2760AC20-0645-4AE6-BC4F-285B18B690BF}"/>
              </a:ext>
            </a:extLst>
          </p:cNvPr>
          <p:cNvSpPr>
            <a:spLocks noGrp="1"/>
          </p:cNvSpPr>
          <p:nvPr>
            <p:ph type="pic" idx="14" hasCustomPrompt="1"/>
          </p:nvPr>
        </p:nvSpPr>
        <p:spPr>
          <a:xfrm>
            <a:off x="2834742" y="1838325"/>
            <a:ext cx="6309259" cy="4067177"/>
          </a:xfrm>
          <a:custGeom>
            <a:avLst/>
            <a:gdLst>
              <a:gd name="connsiteX0" fmla="*/ 0 w 8412345"/>
              <a:gd name="connsiteY0" fmla="*/ 0 h 4067177"/>
              <a:gd name="connsiteX1" fmla="*/ 8412345 w 8412345"/>
              <a:gd name="connsiteY1" fmla="*/ 0 h 4067177"/>
              <a:gd name="connsiteX2" fmla="*/ 8412345 w 8412345"/>
              <a:gd name="connsiteY2" fmla="*/ 4067177 h 4067177"/>
              <a:gd name="connsiteX3" fmla="*/ 1452936 w 8412345"/>
              <a:gd name="connsiteY3" fmla="*/ 4067177 h 4067177"/>
              <a:gd name="connsiteX4" fmla="*/ 1340647 w 8412345"/>
              <a:gd name="connsiteY4" fmla="*/ 3752847 h 4067177"/>
              <a:gd name="connsiteX5" fmla="*/ 8412344 w 8412345"/>
              <a:gd name="connsiteY5" fmla="*/ 3752847 h 4067177"/>
              <a:gd name="connsiteX6" fmla="*/ 8412344 w 8412345"/>
              <a:gd name="connsiteY6" fmla="*/ 3524256 h 4067177"/>
              <a:gd name="connsiteX7" fmla="*/ 1258986 w 8412345"/>
              <a:gd name="connsiteY7" fmla="*/ 3524256 h 406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2345" h="4067177">
                <a:moveTo>
                  <a:pt x="0" y="0"/>
                </a:moveTo>
                <a:lnTo>
                  <a:pt x="8412345" y="0"/>
                </a:lnTo>
                <a:lnTo>
                  <a:pt x="8412345" y="4067177"/>
                </a:lnTo>
                <a:lnTo>
                  <a:pt x="1452936" y="4067177"/>
                </a:lnTo>
                <a:lnTo>
                  <a:pt x="1340647" y="3752847"/>
                </a:lnTo>
                <a:lnTo>
                  <a:pt x="8412344" y="3752847"/>
                </a:lnTo>
                <a:lnTo>
                  <a:pt x="8412344" y="3524256"/>
                </a:lnTo>
                <a:lnTo>
                  <a:pt x="1258986" y="3524256"/>
                </a:lnTo>
                <a:close/>
              </a:path>
            </a:pathLst>
          </a:custGeom>
          <a:solidFill>
            <a:schemeClr val="bg1">
              <a:lumMod val="95000"/>
            </a:schemeClr>
          </a:solidFill>
        </p:spPr>
        <p:txBody>
          <a:bodyPr wrap="square" anchor="ctr">
            <a:noAutofit/>
          </a:bodyPr>
          <a:lstStyle>
            <a:lvl1pPr marL="0" indent="0" algn="ctr">
              <a:buNone/>
              <a:defRPr sz="135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 </a:t>
            </a:r>
            <a:endParaRPr lang="ko-KR" altLang="en-US" dirty="0"/>
          </a:p>
        </p:txBody>
      </p:sp>
      <p:sp>
        <p:nvSpPr>
          <p:cNvPr id="34" name="Picture Placeholder 33">
            <a:extLst>
              <a:ext uri="{FF2B5EF4-FFF2-40B4-BE49-F238E27FC236}">
                <a16:creationId xmlns:a16="http://schemas.microsoft.com/office/drawing/2014/main" id="{DF0D5D85-25EF-40C1-9119-2AE98DC382AC}"/>
              </a:ext>
            </a:extLst>
          </p:cNvPr>
          <p:cNvSpPr>
            <a:spLocks noGrp="1"/>
          </p:cNvSpPr>
          <p:nvPr>
            <p:ph type="pic" idx="15" hasCustomPrompt="1"/>
          </p:nvPr>
        </p:nvSpPr>
        <p:spPr>
          <a:xfrm>
            <a:off x="0" y="1285876"/>
            <a:ext cx="3324186" cy="4067177"/>
          </a:xfrm>
          <a:custGeom>
            <a:avLst/>
            <a:gdLst>
              <a:gd name="connsiteX0" fmla="*/ 0 w 4432248"/>
              <a:gd name="connsiteY0" fmla="*/ 0 h 4067177"/>
              <a:gd name="connsiteX1" fmla="*/ 571500 w 4432248"/>
              <a:gd name="connsiteY1" fmla="*/ 0 h 4067177"/>
              <a:gd name="connsiteX2" fmla="*/ 904875 w 4432248"/>
              <a:gd name="connsiteY2" fmla="*/ 0 h 4067177"/>
              <a:gd name="connsiteX3" fmla="*/ 2979312 w 4432248"/>
              <a:gd name="connsiteY3" fmla="*/ 0 h 4067177"/>
              <a:gd name="connsiteX4" fmla="*/ 4432248 w 4432248"/>
              <a:gd name="connsiteY4" fmla="*/ 4067177 h 4067177"/>
              <a:gd name="connsiteX5" fmla="*/ 571500 w 4432248"/>
              <a:gd name="connsiteY5" fmla="*/ 4067177 h 4067177"/>
              <a:gd name="connsiteX6" fmla="*/ 571500 w 4432248"/>
              <a:gd name="connsiteY6" fmla="*/ 4067175 h 4067177"/>
              <a:gd name="connsiteX7" fmla="*/ 0 w 4432248"/>
              <a:gd name="connsiteY7" fmla="*/ 4067175 h 4067177"/>
              <a:gd name="connsiteX0" fmla="*/ 0 w 4432248"/>
              <a:gd name="connsiteY0" fmla="*/ 0 h 4067177"/>
              <a:gd name="connsiteX1" fmla="*/ 571500 w 4432248"/>
              <a:gd name="connsiteY1" fmla="*/ 0 h 4067177"/>
              <a:gd name="connsiteX2" fmla="*/ 2979312 w 4432248"/>
              <a:gd name="connsiteY2" fmla="*/ 0 h 4067177"/>
              <a:gd name="connsiteX3" fmla="*/ 4432248 w 4432248"/>
              <a:gd name="connsiteY3" fmla="*/ 4067177 h 4067177"/>
              <a:gd name="connsiteX4" fmla="*/ 571500 w 4432248"/>
              <a:gd name="connsiteY4" fmla="*/ 4067177 h 4067177"/>
              <a:gd name="connsiteX5" fmla="*/ 571500 w 4432248"/>
              <a:gd name="connsiteY5" fmla="*/ 4067175 h 4067177"/>
              <a:gd name="connsiteX6" fmla="*/ 0 w 4432248"/>
              <a:gd name="connsiteY6" fmla="*/ 4067175 h 4067177"/>
              <a:gd name="connsiteX7" fmla="*/ 0 w 4432248"/>
              <a:gd name="connsiteY7"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571500 w 4432248"/>
              <a:gd name="connsiteY4" fmla="*/ 4067175 h 4067177"/>
              <a:gd name="connsiteX5" fmla="*/ 0 w 4432248"/>
              <a:gd name="connsiteY5" fmla="*/ 4067175 h 4067177"/>
              <a:gd name="connsiteX6" fmla="*/ 0 w 4432248"/>
              <a:gd name="connsiteY6"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0 w 4432248"/>
              <a:gd name="connsiteY4" fmla="*/ 4067175 h 4067177"/>
              <a:gd name="connsiteX5" fmla="*/ 0 w 4432248"/>
              <a:gd name="connsiteY5" fmla="*/ 0 h 4067177"/>
              <a:gd name="connsiteX0" fmla="*/ 0 w 4432248"/>
              <a:gd name="connsiteY0" fmla="*/ 0 h 4067177"/>
              <a:gd name="connsiteX1" fmla="*/ 2979312 w 4432248"/>
              <a:gd name="connsiteY1" fmla="*/ 0 h 4067177"/>
              <a:gd name="connsiteX2" fmla="*/ 4432248 w 4432248"/>
              <a:gd name="connsiteY2" fmla="*/ 4067177 h 4067177"/>
              <a:gd name="connsiteX3" fmla="*/ 0 w 4432248"/>
              <a:gd name="connsiteY3" fmla="*/ 4067175 h 4067177"/>
              <a:gd name="connsiteX4" fmla="*/ 0 w 4432248"/>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248" h="4067177">
                <a:moveTo>
                  <a:pt x="0" y="0"/>
                </a:moveTo>
                <a:lnTo>
                  <a:pt x="2979312" y="0"/>
                </a:lnTo>
                <a:lnTo>
                  <a:pt x="4432248" y="4067177"/>
                </a:lnTo>
                <a:lnTo>
                  <a:pt x="0" y="4067175"/>
                </a:lnTo>
                <a:lnTo>
                  <a:pt x="0" y="0"/>
                </a:lnTo>
                <a:close/>
              </a:path>
            </a:pathLst>
          </a:custGeom>
          <a:solidFill>
            <a:schemeClr val="bg1">
              <a:lumMod val="95000"/>
            </a:schemeClr>
          </a:solidFill>
        </p:spPr>
        <p:txBody>
          <a:bodyPr wrap="square" anchor="ctr">
            <a:noAutofit/>
          </a:bodyPr>
          <a:lstStyle>
            <a:lvl1pPr marL="0" indent="0" algn="ctr">
              <a:buNone/>
              <a:defRPr sz="135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Tree>
    <p:extLst>
      <p:ext uri="{BB962C8B-B14F-4D97-AF65-F5344CB8AC3E}">
        <p14:creationId xmlns:p14="http://schemas.microsoft.com/office/powerpoint/2010/main" val="31010060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Image slide layout">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7CB68201-6AEB-4BFE-B92F-F7D14A3CB566}"/>
              </a:ext>
            </a:extLst>
          </p:cNvPr>
          <p:cNvSpPr>
            <a:spLocks noGrp="1"/>
          </p:cNvSpPr>
          <p:nvPr>
            <p:ph type="pic" idx="14" hasCustomPrompt="1"/>
          </p:nvPr>
        </p:nvSpPr>
        <p:spPr>
          <a:xfrm>
            <a:off x="0" y="0"/>
            <a:ext cx="5366888" cy="6858000"/>
          </a:xfrm>
          <a:custGeom>
            <a:avLst/>
            <a:gdLst>
              <a:gd name="connsiteX0" fmla="*/ 0 w 7155850"/>
              <a:gd name="connsiteY0" fmla="*/ 3024930 h 6858000"/>
              <a:gd name="connsiteX1" fmla="*/ 2358530 w 7155850"/>
              <a:gd name="connsiteY1" fmla="*/ 6858000 h 6858000"/>
              <a:gd name="connsiteX2" fmla="*/ 1329860 w 7155850"/>
              <a:gd name="connsiteY2" fmla="*/ 6858000 h 6858000"/>
              <a:gd name="connsiteX3" fmla="*/ 0 w 7155850"/>
              <a:gd name="connsiteY3" fmla="*/ 4691859 h 6858000"/>
              <a:gd name="connsiteX4" fmla="*/ 1 w 7155850"/>
              <a:gd name="connsiteY4" fmla="*/ 397145 h 6858000"/>
              <a:gd name="connsiteX5" fmla="*/ 3459898 w 7155850"/>
              <a:gd name="connsiteY5" fmla="*/ 6020152 h 6858000"/>
              <a:gd name="connsiteX6" fmla="*/ 2945517 w 7155850"/>
              <a:gd name="connsiteY6" fmla="*/ 6858000 h 6858000"/>
              <a:gd name="connsiteX7" fmla="*/ 1 w 7155850"/>
              <a:gd name="connsiteY7" fmla="*/ 2060197 h 6858000"/>
              <a:gd name="connsiteX8" fmla="*/ 396861 w 7155850"/>
              <a:gd name="connsiteY8" fmla="*/ 0 h 6858000"/>
              <a:gd name="connsiteX9" fmla="*/ 7155850 w 7155850"/>
              <a:gd name="connsiteY9" fmla="*/ 0 h 6858000"/>
              <a:gd name="connsiteX10" fmla="*/ 3780151 w 7155850"/>
              <a:gd name="connsiteY10" fmla="*/ 54985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5850" h="6858000">
                <a:moveTo>
                  <a:pt x="0" y="3024930"/>
                </a:moveTo>
                <a:lnTo>
                  <a:pt x="2358530" y="6858000"/>
                </a:lnTo>
                <a:lnTo>
                  <a:pt x="1329860" y="6858000"/>
                </a:lnTo>
                <a:lnTo>
                  <a:pt x="0" y="4691859"/>
                </a:lnTo>
                <a:close/>
                <a:moveTo>
                  <a:pt x="1" y="397145"/>
                </a:moveTo>
                <a:lnTo>
                  <a:pt x="3459898" y="6020152"/>
                </a:lnTo>
                <a:lnTo>
                  <a:pt x="2945517" y="6858000"/>
                </a:lnTo>
                <a:lnTo>
                  <a:pt x="1" y="2060197"/>
                </a:lnTo>
                <a:close/>
                <a:moveTo>
                  <a:pt x="396861" y="0"/>
                </a:moveTo>
                <a:lnTo>
                  <a:pt x="7155850" y="0"/>
                </a:lnTo>
                <a:lnTo>
                  <a:pt x="3780151" y="5498507"/>
                </a:lnTo>
                <a:close/>
              </a:path>
            </a:pathLst>
          </a:custGeom>
          <a:solidFill>
            <a:schemeClr val="bg1">
              <a:lumMod val="95000"/>
            </a:schemeClr>
          </a:solidFill>
        </p:spPr>
        <p:txBody>
          <a:bodyPr wrap="square" anchor="ctr">
            <a:noAutofit/>
          </a:bodyPr>
          <a:lstStyle>
            <a:lvl1pPr marL="0" indent="0" algn="ctr">
              <a:buNone/>
              <a:defRPr sz="135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4306793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Image slide layout">
    <p:bg>
      <p:bgPr>
        <a:solidFill>
          <a:schemeClr val="bg1"/>
        </a:solidFill>
        <a:effectLst/>
      </p:bgPr>
    </p:bg>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5E6ADF9-2CA1-4B5D-B4B2-DC799783715F}"/>
              </a:ext>
            </a:extLst>
          </p:cNvPr>
          <p:cNvSpPr>
            <a:spLocks noGrp="1"/>
          </p:cNvSpPr>
          <p:nvPr>
            <p:ph type="pic" idx="14" hasCustomPrompt="1"/>
          </p:nvPr>
        </p:nvSpPr>
        <p:spPr>
          <a:xfrm>
            <a:off x="4467225" y="1"/>
            <a:ext cx="4009714" cy="6857999"/>
          </a:xfrm>
          <a:custGeom>
            <a:avLst/>
            <a:gdLst>
              <a:gd name="connsiteX0" fmla="*/ 1411644 w 5346285"/>
              <a:gd name="connsiteY0" fmla="*/ 735217 h 6857999"/>
              <a:gd name="connsiteX1" fmla="*/ 1555977 w 5346285"/>
              <a:gd name="connsiteY1" fmla="*/ 742505 h 6857999"/>
              <a:gd name="connsiteX2" fmla="*/ 1692597 w 5346285"/>
              <a:gd name="connsiteY2" fmla="*/ 763356 h 6857999"/>
              <a:gd name="connsiteX3" fmla="*/ 346164 w 5346285"/>
              <a:gd name="connsiteY3" fmla="*/ 2792427 h 6857999"/>
              <a:gd name="connsiteX4" fmla="*/ 1115774 w 5346285"/>
              <a:gd name="connsiteY4" fmla="*/ 2792427 h 6857999"/>
              <a:gd name="connsiteX5" fmla="*/ 2281106 w 5346285"/>
              <a:gd name="connsiteY5" fmla="*/ 1036275 h 6857999"/>
              <a:gd name="connsiteX6" fmla="*/ 2309581 w 5346285"/>
              <a:gd name="connsiteY6" fmla="*/ 1057568 h 6857999"/>
              <a:gd name="connsiteX7" fmla="*/ 2814083 w 5346285"/>
              <a:gd name="connsiteY7" fmla="*/ 1984766 h 6857999"/>
              <a:gd name="connsiteX8" fmla="*/ 2818612 w 5346285"/>
              <a:gd name="connsiteY8" fmla="*/ 2064522 h 6857999"/>
              <a:gd name="connsiteX9" fmla="*/ 2874475 w 5346285"/>
              <a:gd name="connsiteY9" fmla="*/ 2050158 h 6857999"/>
              <a:gd name="connsiteX10" fmla="*/ 3289075 w 5346285"/>
              <a:gd name="connsiteY10" fmla="*/ 2008363 h 6857999"/>
              <a:gd name="connsiteX11" fmla="*/ 5346285 w 5346285"/>
              <a:gd name="connsiteY11" fmla="*/ 4065573 h 6857999"/>
              <a:gd name="connsiteX12" fmla="*/ 3289075 w 5346285"/>
              <a:gd name="connsiteY12" fmla="*/ 6122783 h 6857999"/>
              <a:gd name="connsiteX13" fmla="*/ 1834408 w 5346285"/>
              <a:gd name="connsiteY13" fmla="*/ 5520240 h 6857999"/>
              <a:gd name="connsiteX14" fmla="*/ 1828667 w 5346285"/>
              <a:gd name="connsiteY14" fmla="*/ 5513924 h 6857999"/>
              <a:gd name="connsiteX15" fmla="*/ 936777 w 5346285"/>
              <a:gd name="connsiteY15" fmla="*/ 6857999 h 6857999"/>
              <a:gd name="connsiteX16" fmla="*/ 167167 w 5346285"/>
              <a:gd name="connsiteY16" fmla="*/ 6857999 h 6857999"/>
              <a:gd name="connsiteX17" fmla="*/ 1433594 w 5346285"/>
              <a:gd name="connsiteY17" fmla="*/ 4949498 h 6857999"/>
              <a:gd name="connsiteX18" fmla="*/ 1393531 w 5346285"/>
              <a:gd name="connsiteY18" fmla="*/ 4866332 h 6857999"/>
              <a:gd name="connsiteX19" fmla="*/ 1231865 w 5346285"/>
              <a:gd name="connsiteY19" fmla="*/ 4065573 h 6857999"/>
              <a:gd name="connsiteX20" fmla="*/ 1273661 w 5346285"/>
              <a:gd name="connsiteY20" fmla="*/ 3650974 h 6857999"/>
              <a:gd name="connsiteX21" fmla="*/ 1298900 w 5346285"/>
              <a:gd name="connsiteY21" fmla="*/ 3552812 h 6857999"/>
              <a:gd name="connsiteX22" fmla="*/ 1267312 w 5346285"/>
              <a:gd name="connsiteY22" fmla="*/ 3551217 h 6857999"/>
              <a:gd name="connsiteX23" fmla="*/ 0 w 5346285"/>
              <a:gd name="connsiteY23" fmla="*/ 2146861 h 6857999"/>
              <a:gd name="connsiteX24" fmla="*/ 1411644 w 5346285"/>
              <a:gd name="connsiteY24" fmla="*/ 735217 h 6857999"/>
              <a:gd name="connsiteX25" fmla="*/ 2199138 w 5346285"/>
              <a:gd name="connsiteY25" fmla="*/ 0 h 6857999"/>
              <a:gd name="connsiteX26" fmla="*/ 2968749 w 5346285"/>
              <a:gd name="connsiteY26" fmla="*/ 0 h 6857999"/>
              <a:gd name="connsiteX27" fmla="*/ 2281106 w 5346285"/>
              <a:gd name="connsiteY27" fmla="*/ 1036275 h 6857999"/>
              <a:gd name="connsiteX28" fmla="*/ 2200908 w 5346285"/>
              <a:gd name="connsiteY28" fmla="*/ 976304 h 6857999"/>
              <a:gd name="connsiteX29" fmla="*/ 1696140 w 5346285"/>
              <a:gd name="connsiteY29" fmla="*/ 763897 h 6857999"/>
              <a:gd name="connsiteX30" fmla="*/ 1692597 w 5346285"/>
              <a:gd name="connsiteY30" fmla="*/ 7633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46285" h="6857999">
                <a:moveTo>
                  <a:pt x="1411644" y="735217"/>
                </a:moveTo>
                <a:cubicBezTo>
                  <a:pt x="1460371" y="735217"/>
                  <a:pt x="1508521" y="737686"/>
                  <a:pt x="1555977" y="742505"/>
                </a:cubicBezTo>
                <a:lnTo>
                  <a:pt x="1692597" y="763356"/>
                </a:lnTo>
                <a:lnTo>
                  <a:pt x="346164" y="2792427"/>
                </a:lnTo>
                <a:lnTo>
                  <a:pt x="1115774" y="2792427"/>
                </a:lnTo>
                <a:lnTo>
                  <a:pt x="2281106" y="1036275"/>
                </a:lnTo>
                <a:lnTo>
                  <a:pt x="2309581" y="1057568"/>
                </a:lnTo>
                <a:cubicBezTo>
                  <a:pt x="2584098" y="1284120"/>
                  <a:pt x="2771517" y="1612438"/>
                  <a:pt x="2814083" y="1984766"/>
                </a:cubicBezTo>
                <a:lnTo>
                  <a:pt x="2818612" y="2064522"/>
                </a:lnTo>
                <a:lnTo>
                  <a:pt x="2874475" y="2050158"/>
                </a:lnTo>
                <a:cubicBezTo>
                  <a:pt x="3008395" y="2022754"/>
                  <a:pt x="3147054" y="2008363"/>
                  <a:pt x="3289075" y="2008363"/>
                </a:cubicBezTo>
                <a:cubicBezTo>
                  <a:pt x="4425241" y="2008363"/>
                  <a:pt x="5346285" y="2929407"/>
                  <a:pt x="5346285" y="4065573"/>
                </a:cubicBezTo>
                <a:cubicBezTo>
                  <a:pt x="5346285" y="5201739"/>
                  <a:pt x="4425241" y="6122783"/>
                  <a:pt x="3289075" y="6122783"/>
                </a:cubicBezTo>
                <a:cubicBezTo>
                  <a:pt x="2720992" y="6122783"/>
                  <a:pt x="2206690" y="5892522"/>
                  <a:pt x="1834408" y="5520240"/>
                </a:cubicBezTo>
                <a:lnTo>
                  <a:pt x="1828667" y="5513924"/>
                </a:lnTo>
                <a:lnTo>
                  <a:pt x="936777" y="6857999"/>
                </a:lnTo>
                <a:lnTo>
                  <a:pt x="167167" y="6857999"/>
                </a:lnTo>
                <a:lnTo>
                  <a:pt x="1433594" y="4949498"/>
                </a:lnTo>
                <a:lnTo>
                  <a:pt x="1393531" y="4866332"/>
                </a:lnTo>
                <a:cubicBezTo>
                  <a:pt x="1289431" y="4620211"/>
                  <a:pt x="1231865" y="4349615"/>
                  <a:pt x="1231865" y="4065573"/>
                </a:cubicBezTo>
                <a:cubicBezTo>
                  <a:pt x="1231865" y="3923552"/>
                  <a:pt x="1246257" y="3784893"/>
                  <a:pt x="1273661" y="3650974"/>
                </a:cubicBezTo>
                <a:lnTo>
                  <a:pt x="1298900" y="3552812"/>
                </a:lnTo>
                <a:lnTo>
                  <a:pt x="1267312" y="3551217"/>
                </a:lnTo>
                <a:cubicBezTo>
                  <a:pt x="555482" y="3478927"/>
                  <a:pt x="0" y="2877763"/>
                  <a:pt x="0" y="2146861"/>
                </a:cubicBezTo>
                <a:cubicBezTo>
                  <a:pt x="0" y="1367232"/>
                  <a:pt x="632015" y="735217"/>
                  <a:pt x="1411644" y="735217"/>
                </a:cubicBezTo>
                <a:close/>
                <a:moveTo>
                  <a:pt x="2199138" y="0"/>
                </a:moveTo>
                <a:lnTo>
                  <a:pt x="2968749" y="0"/>
                </a:lnTo>
                <a:lnTo>
                  <a:pt x="2281106" y="1036275"/>
                </a:lnTo>
                <a:lnTo>
                  <a:pt x="2200908" y="976304"/>
                </a:lnTo>
                <a:cubicBezTo>
                  <a:pt x="2050708" y="874831"/>
                  <a:pt x="1879929" y="801505"/>
                  <a:pt x="1696140" y="763897"/>
                </a:cubicBezTo>
                <a:lnTo>
                  <a:pt x="1692597" y="763356"/>
                </a:ln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26353067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Image slide layout">
    <p:bg>
      <p:bgPr>
        <a:solidFill>
          <a:schemeClr val="bg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AA37609-EE48-4945-848C-682481779A3D}"/>
              </a:ext>
            </a:extLst>
          </p:cNvPr>
          <p:cNvSpPr>
            <a:spLocks noGrp="1"/>
          </p:cNvSpPr>
          <p:nvPr>
            <p:ph type="pic" idx="15" hasCustomPrompt="1"/>
          </p:nvPr>
        </p:nvSpPr>
        <p:spPr>
          <a:xfrm>
            <a:off x="1" y="0"/>
            <a:ext cx="7215926" cy="6858000"/>
          </a:xfrm>
          <a:custGeom>
            <a:avLst/>
            <a:gdLst>
              <a:gd name="connsiteX0" fmla="*/ 2853265 w 9621234"/>
              <a:gd name="connsiteY0" fmla="*/ 2028524 h 6858000"/>
              <a:gd name="connsiteX1" fmla="*/ 4826000 w 9621234"/>
              <a:gd name="connsiteY1" fmla="*/ 3431038 h 6858000"/>
              <a:gd name="connsiteX2" fmla="*/ 2854761 w 9621234"/>
              <a:gd name="connsiteY2" fmla="*/ 4832489 h 6858000"/>
              <a:gd name="connsiteX3" fmla="*/ 2822059 w 9621234"/>
              <a:gd name="connsiteY3" fmla="*/ 4789070 h 6858000"/>
              <a:gd name="connsiteX4" fmla="*/ 2403936 w 9621234"/>
              <a:gd name="connsiteY4" fmla="*/ 3443286 h 6858000"/>
              <a:gd name="connsiteX5" fmla="*/ 2806135 w 9621234"/>
              <a:gd name="connsiteY5" fmla="*/ 2092659 h 6858000"/>
              <a:gd name="connsiteX6" fmla="*/ 6877797 w 9621234"/>
              <a:gd name="connsiteY6" fmla="*/ 1970178 h 6858000"/>
              <a:gd name="connsiteX7" fmla="*/ 6978948 w 9621234"/>
              <a:gd name="connsiteY7" fmla="*/ 4734303 h 6858000"/>
              <a:gd name="connsiteX8" fmla="*/ 6870992 w 9621234"/>
              <a:gd name="connsiteY8" fmla="*/ 4896961 h 6858000"/>
              <a:gd name="connsiteX9" fmla="*/ 9621234 w 9621234"/>
              <a:gd name="connsiteY9" fmla="*/ 6858000 h 6858000"/>
              <a:gd name="connsiteX10" fmla="*/ 6307151 w 9621234"/>
              <a:gd name="connsiteY10" fmla="*/ 6858000 h 6858000"/>
              <a:gd name="connsiteX11" fmla="*/ 5779323 w 9621234"/>
              <a:gd name="connsiteY11" fmla="*/ 6481637 h 6858000"/>
              <a:gd name="connsiteX12" fmla="*/ 5834204 w 9621234"/>
              <a:gd name="connsiteY12" fmla="*/ 6465764 h 6858000"/>
              <a:gd name="connsiteX13" fmla="*/ 6942383 w 9621234"/>
              <a:gd name="connsiteY13" fmla="*/ 5827420 h 6858000"/>
              <a:gd name="connsiteX14" fmla="*/ 6870974 w 9621234"/>
              <a:gd name="connsiteY14" fmla="*/ 5746593 h 6858000"/>
              <a:gd name="connsiteX15" fmla="*/ 5800140 w 9621234"/>
              <a:gd name="connsiteY15" fmla="*/ 6363425 h 6858000"/>
              <a:gd name="connsiteX16" fmla="*/ 5667386 w 9621234"/>
              <a:gd name="connsiteY16" fmla="*/ 6401822 h 6858000"/>
              <a:gd name="connsiteX17" fmla="*/ 5011435 w 9621234"/>
              <a:gd name="connsiteY17" fmla="*/ 5934101 h 6858000"/>
              <a:gd name="connsiteX18" fmla="*/ 5080493 w 9621234"/>
              <a:gd name="connsiteY18" fmla="*/ 5930614 h 6858000"/>
              <a:gd name="connsiteX19" fmla="*/ 6763778 w 9621234"/>
              <a:gd name="connsiteY19" fmla="*/ 5028515 h 6858000"/>
              <a:gd name="connsiteX20" fmla="*/ 6861919 w 9621234"/>
              <a:gd name="connsiteY20" fmla="*/ 4897273 h 6858000"/>
              <a:gd name="connsiteX21" fmla="*/ 4829615 w 9621234"/>
              <a:gd name="connsiteY21" fmla="*/ 3428999 h 6858000"/>
              <a:gd name="connsiteX22" fmla="*/ 0 w 9621234"/>
              <a:gd name="connsiteY22" fmla="*/ 0 h 6858000"/>
              <a:gd name="connsiteX23" fmla="*/ 2 w 9621234"/>
              <a:gd name="connsiteY23" fmla="*/ 0 h 6858000"/>
              <a:gd name="connsiteX24" fmla="*/ 2775829 w 9621234"/>
              <a:gd name="connsiteY24" fmla="*/ 1973471 h 6858000"/>
              <a:gd name="connsiteX25" fmla="*/ 2726844 w 9621234"/>
              <a:gd name="connsiteY25" fmla="*/ 2040131 h 6858000"/>
              <a:gd name="connsiteX26" fmla="*/ 2308835 w 9621234"/>
              <a:gd name="connsiteY26" fmla="*/ 3443847 h 6858000"/>
              <a:gd name="connsiteX27" fmla="*/ 2743392 w 9621234"/>
              <a:gd name="connsiteY27" fmla="*/ 4842528 h 6858000"/>
              <a:gd name="connsiteX28" fmla="*/ 2777306 w 9621234"/>
              <a:gd name="connsiteY28" fmla="*/ 4887555 h 6858000"/>
              <a:gd name="connsiteX29" fmla="*/ 2304974 w 9621234"/>
              <a:gd name="connsiteY29" fmla="*/ 5223359 h 6858000"/>
              <a:gd name="connsiteX30" fmla="*/ 2297754 w 9621234"/>
              <a:gd name="connsiteY30" fmla="*/ 5213951 h 6858000"/>
              <a:gd name="connsiteX31" fmla="*/ 1834276 w 9621234"/>
              <a:gd name="connsiteY31" fmla="*/ 2635877 h 6858000"/>
              <a:gd name="connsiteX32" fmla="*/ 1730029 w 9621234"/>
              <a:gd name="connsiteY32" fmla="*/ 2608217 h 6858000"/>
              <a:gd name="connsiteX33" fmla="*/ 2209671 w 9621234"/>
              <a:gd name="connsiteY33" fmla="*/ 5276202 h 6858000"/>
              <a:gd name="connsiteX34" fmla="*/ 2217076 w 9621234"/>
              <a:gd name="connsiteY34" fmla="*/ 5285850 h 6858000"/>
              <a:gd name="connsiteX35" fmla="*/ 5735 w 9621234"/>
              <a:gd name="connsiteY35" fmla="*/ 6858000 h 6858000"/>
              <a:gd name="connsiteX36" fmla="*/ 0 w 9621234"/>
              <a:gd name="connsiteY3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621234" h="6858000">
                <a:moveTo>
                  <a:pt x="2853265" y="2028524"/>
                </a:moveTo>
                <a:lnTo>
                  <a:pt x="4826000" y="3431038"/>
                </a:lnTo>
                <a:lnTo>
                  <a:pt x="2854761" y="4832489"/>
                </a:lnTo>
                <a:lnTo>
                  <a:pt x="2822059" y="4789070"/>
                </a:lnTo>
                <a:cubicBezTo>
                  <a:pt x="2560729" y="4405263"/>
                  <a:pt x="2406883" y="3942281"/>
                  <a:pt x="2403936" y="3443286"/>
                </a:cubicBezTo>
                <a:cubicBezTo>
                  <a:pt x="2400990" y="2944292"/>
                  <a:pt x="2549357" y="2479526"/>
                  <a:pt x="2806135" y="2092659"/>
                </a:cubicBezTo>
                <a:close/>
                <a:moveTo>
                  <a:pt x="6877797" y="1970178"/>
                </a:moveTo>
                <a:cubicBezTo>
                  <a:pt x="7464209" y="2793500"/>
                  <a:pt x="7497364" y="3881401"/>
                  <a:pt x="6978948" y="4734303"/>
                </a:cubicBezTo>
                <a:lnTo>
                  <a:pt x="6870992" y="4896961"/>
                </a:lnTo>
                <a:lnTo>
                  <a:pt x="9621234" y="6858000"/>
                </a:lnTo>
                <a:lnTo>
                  <a:pt x="6307151" y="6858000"/>
                </a:lnTo>
                <a:lnTo>
                  <a:pt x="5779323" y="6481637"/>
                </a:lnTo>
                <a:lnTo>
                  <a:pt x="5834204" y="6465764"/>
                </a:lnTo>
                <a:cubicBezTo>
                  <a:pt x="6234233" y="6332749"/>
                  <a:pt x="6612074" y="6119246"/>
                  <a:pt x="6942383" y="5827420"/>
                </a:cubicBezTo>
                <a:lnTo>
                  <a:pt x="6870974" y="5746593"/>
                </a:lnTo>
                <a:cubicBezTo>
                  <a:pt x="6551796" y="6028585"/>
                  <a:pt x="6186689" y="6234893"/>
                  <a:pt x="5800140" y="6363425"/>
                </a:cubicBezTo>
                <a:lnTo>
                  <a:pt x="5667386" y="6401822"/>
                </a:lnTo>
                <a:lnTo>
                  <a:pt x="5011435" y="5934101"/>
                </a:lnTo>
                <a:lnTo>
                  <a:pt x="5080493" y="5930614"/>
                </a:lnTo>
                <a:cubicBezTo>
                  <a:pt x="5756761" y="5861935"/>
                  <a:pt x="6353809" y="5525282"/>
                  <a:pt x="6763778" y="5028515"/>
                </a:cubicBezTo>
                <a:lnTo>
                  <a:pt x="6861919" y="4897273"/>
                </a:lnTo>
                <a:lnTo>
                  <a:pt x="4829615" y="3428999"/>
                </a:lnTo>
                <a:close/>
                <a:moveTo>
                  <a:pt x="0" y="0"/>
                </a:moveTo>
                <a:lnTo>
                  <a:pt x="2" y="0"/>
                </a:lnTo>
                <a:lnTo>
                  <a:pt x="2775829" y="1973471"/>
                </a:lnTo>
                <a:lnTo>
                  <a:pt x="2726844" y="2040131"/>
                </a:lnTo>
                <a:cubicBezTo>
                  <a:pt x="2459973" y="2442204"/>
                  <a:pt x="2305773" y="2925239"/>
                  <a:pt x="2308835" y="3443847"/>
                </a:cubicBezTo>
                <a:cubicBezTo>
                  <a:pt x="2311897" y="3962456"/>
                  <a:pt x="2471791" y="4443635"/>
                  <a:pt x="2743392" y="4842528"/>
                </a:cubicBezTo>
                <a:lnTo>
                  <a:pt x="2777306" y="4887555"/>
                </a:lnTo>
                <a:lnTo>
                  <a:pt x="2304974" y="5223359"/>
                </a:lnTo>
                <a:lnTo>
                  <a:pt x="2297754" y="5213951"/>
                </a:lnTo>
                <a:cubicBezTo>
                  <a:pt x="1780750" y="4481926"/>
                  <a:pt x="1593974" y="3541527"/>
                  <a:pt x="1834276" y="2635877"/>
                </a:cubicBezTo>
                <a:lnTo>
                  <a:pt x="1730029" y="2608217"/>
                </a:lnTo>
                <a:cubicBezTo>
                  <a:pt x="1481347" y="3545452"/>
                  <a:pt x="1674637" y="4518648"/>
                  <a:pt x="2209671" y="5276202"/>
                </a:cubicBezTo>
                <a:lnTo>
                  <a:pt x="2217076" y="5285850"/>
                </a:lnTo>
                <a:lnTo>
                  <a:pt x="5735" y="6858000"/>
                </a:lnTo>
                <a:lnTo>
                  <a:pt x="0" y="6858000"/>
                </a:lnTo>
                <a:close/>
              </a:path>
            </a:pathLst>
          </a:custGeom>
          <a:solidFill>
            <a:schemeClr val="bg1">
              <a:lumMod val="95000"/>
            </a:schemeClr>
          </a:solidFill>
        </p:spPr>
        <p:txBody>
          <a:bodyPr wrap="square" anchor="ctr">
            <a:noAutofit/>
          </a:bodyPr>
          <a:lstStyle>
            <a:lvl1pPr marL="0" indent="0" algn="ctr">
              <a:buNone/>
              <a:defRPr sz="135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9842975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Image slide layout">
    <p:bg>
      <p:bgPr>
        <a:solidFill>
          <a:schemeClr val="bg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D9F62109-B5FA-4FA8-A590-713EB2E5F365}"/>
              </a:ext>
            </a:extLst>
          </p:cNvPr>
          <p:cNvSpPr>
            <a:spLocks noGrp="1"/>
          </p:cNvSpPr>
          <p:nvPr>
            <p:ph type="pic" idx="14" hasCustomPrompt="1"/>
          </p:nvPr>
        </p:nvSpPr>
        <p:spPr>
          <a:xfrm>
            <a:off x="4175911" y="0"/>
            <a:ext cx="4654612" cy="6858000"/>
          </a:xfrm>
          <a:custGeom>
            <a:avLst/>
            <a:gdLst>
              <a:gd name="connsiteX0" fmla="*/ 5280530 w 6206149"/>
              <a:gd name="connsiteY0" fmla="*/ 3429000 h 6858000"/>
              <a:gd name="connsiteX1" fmla="*/ 6206149 w 6206149"/>
              <a:gd name="connsiteY1" fmla="*/ 3429000 h 6858000"/>
              <a:gd name="connsiteX2" fmla="*/ 4207499 w 6206149"/>
              <a:gd name="connsiteY2" fmla="*/ 6858000 h 6858000"/>
              <a:gd name="connsiteX3" fmla="*/ 3281880 w 6206149"/>
              <a:gd name="connsiteY3" fmla="*/ 6858000 h 6858000"/>
              <a:gd name="connsiteX4" fmla="*/ 4173746 w 6206149"/>
              <a:gd name="connsiteY4" fmla="*/ 3429000 h 6858000"/>
              <a:gd name="connsiteX5" fmla="*/ 5099365 w 6206149"/>
              <a:gd name="connsiteY5" fmla="*/ 3429000 h 6858000"/>
              <a:gd name="connsiteX6" fmla="*/ 3100715 w 6206149"/>
              <a:gd name="connsiteY6" fmla="*/ 6858000 h 6858000"/>
              <a:gd name="connsiteX7" fmla="*/ 2175096 w 6206149"/>
              <a:gd name="connsiteY7" fmla="*/ 6858000 h 6858000"/>
              <a:gd name="connsiteX8" fmla="*/ 5075842 w 6206149"/>
              <a:gd name="connsiteY8" fmla="*/ 0 h 6858000"/>
              <a:gd name="connsiteX9" fmla="*/ 5993394 w 6206149"/>
              <a:gd name="connsiteY9" fmla="*/ 0 h 6858000"/>
              <a:gd name="connsiteX10" fmla="*/ 1976808 w 6206149"/>
              <a:gd name="connsiteY10" fmla="*/ 6858000 h 6858000"/>
              <a:gd name="connsiteX11" fmla="*/ 1059256 w 6206149"/>
              <a:gd name="connsiteY11" fmla="*/ 6858000 h 6858000"/>
              <a:gd name="connsiteX12" fmla="*/ 3931564 w 6206149"/>
              <a:gd name="connsiteY12" fmla="*/ 0 h 6858000"/>
              <a:gd name="connsiteX13" fmla="*/ 4857183 w 6206149"/>
              <a:gd name="connsiteY13" fmla="*/ 0 h 6858000"/>
              <a:gd name="connsiteX14" fmla="*/ 2858533 w 6206149"/>
              <a:gd name="connsiteY14" fmla="*/ 3429000 h 6858000"/>
              <a:gd name="connsiteX15" fmla="*/ 1932914 w 6206149"/>
              <a:gd name="connsiteY15" fmla="*/ 3429000 h 6858000"/>
              <a:gd name="connsiteX16" fmla="*/ 2008640 w 6206149"/>
              <a:gd name="connsiteY16" fmla="*/ 0 h 6858000"/>
              <a:gd name="connsiteX17" fmla="*/ 3684759 w 6206149"/>
              <a:gd name="connsiteY17" fmla="*/ 0 h 6858000"/>
              <a:gd name="connsiteX18" fmla="*/ 1676119 w 6206149"/>
              <a:gd name="connsiteY18" fmla="*/ 3429000 h 6858000"/>
              <a:gd name="connsiteX19" fmla="*/ 0 w 6206149"/>
              <a:gd name="connsiteY19"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06149" h="6858000">
                <a:moveTo>
                  <a:pt x="5280530" y="3429000"/>
                </a:moveTo>
                <a:lnTo>
                  <a:pt x="6206149" y="3429000"/>
                </a:lnTo>
                <a:lnTo>
                  <a:pt x="4207499" y="6858000"/>
                </a:lnTo>
                <a:lnTo>
                  <a:pt x="3281880" y="6858000"/>
                </a:lnTo>
                <a:close/>
                <a:moveTo>
                  <a:pt x="4173746" y="3429000"/>
                </a:moveTo>
                <a:lnTo>
                  <a:pt x="5099365" y="3429000"/>
                </a:lnTo>
                <a:lnTo>
                  <a:pt x="3100715" y="6858000"/>
                </a:lnTo>
                <a:lnTo>
                  <a:pt x="2175096" y="6858000"/>
                </a:lnTo>
                <a:close/>
                <a:moveTo>
                  <a:pt x="5075842" y="0"/>
                </a:moveTo>
                <a:lnTo>
                  <a:pt x="5993394" y="0"/>
                </a:lnTo>
                <a:lnTo>
                  <a:pt x="1976808" y="6858000"/>
                </a:lnTo>
                <a:lnTo>
                  <a:pt x="1059256" y="6858000"/>
                </a:lnTo>
                <a:close/>
                <a:moveTo>
                  <a:pt x="3931564" y="0"/>
                </a:moveTo>
                <a:lnTo>
                  <a:pt x="4857183" y="0"/>
                </a:lnTo>
                <a:lnTo>
                  <a:pt x="2858533" y="3429000"/>
                </a:lnTo>
                <a:lnTo>
                  <a:pt x="1932914" y="3429000"/>
                </a:lnTo>
                <a:close/>
                <a:moveTo>
                  <a:pt x="2008640" y="0"/>
                </a:moveTo>
                <a:lnTo>
                  <a:pt x="3684759" y="0"/>
                </a:lnTo>
                <a:lnTo>
                  <a:pt x="1676119" y="3429000"/>
                </a:lnTo>
                <a:lnTo>
                  <a:pt x="0" y="3429000"/>
                </a:lnTo>
                <a:close/>
              </a:path>
            </a:pathLst>
          </a:custGeom>
          <a:solidFill>
            <a:schemeClr val="bg1">
              <a:lumMod val="95000"/>
            </a:schemeClr>
          </a:solidFill>
        </p:spPr>
        <p:txBody>
          <a:bodyPr wrap="square" anchor="ctr">
            <a:noAutofit/>
          </a:bodyPr>
          <a:lstStyle>
            <a:lvl1pPr marL="0" indent="0" algn="ctr">
              <a:buNone/>
              <a:defRPr sz="135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4118608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Image slide layout">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4A4DE16-E6D8-44AB-9BB0-26000D522B6F}"/>
              </a:ext>
            </a:extLst>
          </p:cNvPr>
          <p:cNvSpPr>
            <a:spLocks noGrp="1"/>
          </p:cNvSpPr>
          <p:nvPr>
            <p:ph type="pic" idx="13" hasCustomPrompt="1"/>
          </p:nvPr>
        </p:nvSpPr>
        <p:spPr>
          <a:xfrm>
            <a:off x="1060452" y="1007582"/>
            <a:ext cx="3204011" cy="4842837"/>
          </a:xfrm>
          <a:custGeom>
            <a:avLst/>
            <a:gdLst>
              <a:gd name="connsiteX0" fmla="*/ 2353734 w 4272015"/>
              <a:gd name="connsiteY0" fmla="*/ 0 h 4842837"/>
              <a:gd name="connsiteX1" fmla="*/ 3850928 w 4272015"/>
              <a:gd name="connsiteY1" fmla="*/ 537479 h 4842837"/>
              <a:gd name="connsiteX2" fmla="*/ 3857149 w 4272015"/>
              <a:gd name="connsiteY2" fmla="*/ 543133 h 4842837"/>
              <a:gd name="connsiteX3" fmla="*/ 3591153 w 4272015"/>
              <a:gd name="connsiteY3" fmla="*/ 834148 h 4842837"/>
              <a:gd name="connsiteX4" fmla="*/ 3734536 w 4272015"/>
              <a:gd name="connsiteY4" fmla="*/ 991910 h 4842837"/>
              <a:gd name="connsiteX5" fmla="*/ 4272015 w 4272015"/>
              <a:gd name="connsiteY5" fmla="*/ 2489103 h 4842837"/>
              <a:gd name="connsiteX6" fmla="*/ 1918281 w 4272015"/>
              <a:gd name="connsiteY6" fmla="*/ 4842837 h 4842837"/>
              <a:gd name="connsiteX7" fmla="*/ 421087 w 4272015"/>
              <a:gd name="connsiteY7" fmla="*/ 4305358 h 4842837"/>
              <a:gd name="connsiteX8" fmla="*/ 414866 w 4272015"/>
              <a:gd name="connsiteY8" fmla="*/ 4299704 h 4842837"/>
              <a:gd name="connsiteX9" fmla="*/ 680863 w 4272015"/>
              <a:gd name="connsiteY9" fmla="*/ 4008689 h 4842837"/>
              <a:gd name="connsiteX10" fmla="*/ 537479 w 4272015"/>
              <a:gd name="connsiteY10" fmla="*/ 3850927 h 4842837"/>
              <a:gd name="connsiteX11" fmla="*/ 0 w 4272015"/>
              <a:gd name="connsiteY11" fmla="*/ 2353734 h 4842837"/>
              <a:gd name="connsiteX12" fmla="*/ 2353734 w 4272015"/>
              <a:gd name="connsiteY12" fmla="*/ 0 h 484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2015" h="4842837">
                <a:moveTo>
                  <a:pt x="2353734" y="0"/>
                </a:moveTo>
                <a:cubicBezTo>
                  <a:pt x="2922454" y="0"/>
                  <a:pt x="3444064" y="201705"/>
                  <a:pt x="3850928" y="537479"/>
                </a:cubicBezTo>
                <a:lnTo>
                  <a:pt x="3857149" y="543133"/>
                </a:lnTo>
                <a:lnTo>
                  <a:pt x="3591153" y="834148"/>
                </a:lnTo>
                <a:lnTo>
                  <a:pt x="3734536" y="991910"/>
                </a:lnTo>
                <a:cubicBezTo>
                  <a:pt x="4070310" y="1398774"/>
                  <a:pt x="4272015" y="1920383"/>
                  <a:pt x="4272015" y="2489103"/>
                </a:cubicBezTo>
                <a:cubicBezTo>
                  <a:pt x="4272015" y="3789034"/>
                  <a:pt x="3218212" y="4842837"/>
                  <a:pt x="1918281" y="4842837"/>
                </a:cubicBezTo>
                <a:cubicBezTo>
                  <a:pt x="1349561" y="4842837"/>
                  <a:pt x="827951" y="4641132"/>
                  <a:pt x="421087" y="4305358"/>
                </a:cubicBezTo>
                <a:lnTo>
                  <a:pt x="414866" y="4299704"/>
                </a:lnTo>
                <a:lnTo>
                  <a:pt x="680863" y="4008689"/>
                </a:lnTo>
                <a:lnTo>
                  <a:pt x="537479" y="3850927"/>
                </a:lnTo>
                <a:cubicBezTo>
                  <a:pt x="201705" y="3444063"/>
                  <a:pt x="0" y="2922454"/>
                  <a:pt x="0" y="2353734"/>
                </a:cubicBezTo>
                <a:cubicBezTo>
                  <a:pt x="0" y="1053803"/>
                  <a:pt x="1053803" y="0"/>
                  <a:pt x="2353734" y="0"/>
                </a:cubicBezTo>
                <a:close/>
              </a:path>
            </a:pathLst>
          </a:custGeom>
          <a:solidFill>
            <a:schemeClr val="bg1">
              <a:lumMod val="95000"/>
            </a:schemeClr>
          </a:solidFill>
        </p:spPr>
        <p:txBody>
          <a:bodyPr wrap="square" anchor="ctr">
            <a:noAutofit/>
          </a:bodyPr>
          <a:lstStyle>
            <a:lvl1pPr marL="0" indent="0" algn="ctr">
              <a:buNone/>
              <a:defRPr sz="135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740132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2533C0D5-B3FC-4C19-B87E-6325705835C8}"/>
              </a:ext>
            </a:extLst>
          </p:cNvPr>
          <p:cNvSpPr/>
          <p:nvPr userDrawn="1"/>
        </p:nvSpPr>
        <p:spPr>
          <a:xfrm flipH="1">
            <a:off x="259430" y="2474353"/>
            <a:ext cx="3240000" cy="4156119"/>
          </a:xfrm>
          <a:prstGeom prst="rect">
            <a:avLst/>
          </a:prstGeom>
          <a:no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 name="그림 개체 틀 5">
            <a:extLst>
              <a:ext uri="{FF2B5EF4-FFF2-40B4-BE49-F238E27FC236}">
                <a16:creationId xmlns:a16="http://schemas.microsoft.com/office/drawing/2014/main" id="{EB3D4F5F-2888-41B3-A012-AD40958BD2D3}"/>
              </a:ext>
            </a:extLst>
          </p:cNvPr>
          <p:cNvSpPr>
            <a:spLocks noGrp="1"/>
          </p:cNvSpPr>
          <p:nvPr>
            <p:ph type="pic" sz="quarter" idx="12" hasCustomPrompt="1"/>
          </p:nvPr>
        </p:nvSpPr>
        <p:spPr>
          <a:xfrm flipH="1">
            <a:off x="400508" y="2291782"/>
            <a:ext cx="3240000" cy="4156119"/>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6" name="TextBox 5">
            <a:extLst>
              <a:ext uri="{FF2B5EF4-FFF2-40B4-BE49-F238E27FC236}">
                <a16:creationId xmlns:a16="http://schemas.microsoft.com/office/drawing/2014/main" id="{EFC1DF8D-9D55-4A80-A8F7-E44A42D57E38}"/>
              </a:ext>
            </a:extLst>
          </p:cNvPr>
          <p:cNvSpPr txBox="1"/>
          <p:nvPr userDrawn="1"/>
        </p:nvSpPr>
        <p:spPr>
          <a:xfrm>
            <a:off x="8748464" y="6597352"/>
            <a:ext cx="395536" cy="246221"/>
          </a:xfrm>
          <a:prstGeom prst="rect">
            <a:avLst/>
          </a:prstGeom>
          <a:noFill/>
        </p:spPr>
        <p:txBody>
          <a:bodyPr wrap="square" rtlCol="0">
            <a:spAutoFit/>
          </a:bodyPr>
          <a:lstStyle/>
          <a:p>
            <a:pPr algn="r"/>
            <a:fld id="{5EB3FA5B-2100-4D2C-9F52-E90BE2D3589C}" type="slidenum">
              <a:rPr lang="en-AU" sz="1000" smtClean="0">
                <a:solidFill>
                  <a:schemeClr val="tx1">
                    <a:lumMod val="65000"/>
                    <a:lumOff val="35000"/>
                  </a:schemeClr>
                </a:solidFill>
                <a:latin typeface="Century Gothic" panose="020B0502020202020204" pitchFamily="34" charset="0"/>
              </a:rPr>
              <a:pPr algn="r"/>
              <a:t>‹#›</a:t>
            </a:fld>
            <a:endParaRPr lang="en-AU" sz="1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941134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Heading &amp; Takeout - No Subheader">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0" y="-814"/>
            <a:ext cx="91440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7" name="Text Placeholder 11"/>
          <p:cNvSpPr>
            <a:spLocks noGrp="1"/>
          </p:cNvSpPr>
          <p:nvPr>
            <p:ph type="body" sz="quarter" idx="14" hasCustomPrompt="1"/>
          </p:nvPr>
        </p:nvSpPr>
        <p:spPr>
          <a:xfrm>
            <a:off x="467544" y="5877272"/>
            <a:ext cx="8352928" cy="980728"/>
          </a:xfrm>
          <a:prstGeom prst="rect">
            <a:avLst/>
          </a:prstGeom>
        </p:spPr>
        <p:txBody>
          <a:bodyPr anchor="ctr">
            <a:noAutofit/>
          </a:bodyPr>
          <a:lstStyle>
            <a:lvl1pPr marL="0" indent="0" algn="ctr">
              <a:buNone/>
              <a:defRPr sz="1400" b="1" i="0" baseline="0">
                <a:solidFill>
                  <a:schemeClr val="tx2"/>
                </a:solidFill>
                <a:latin typeface="Century Gothic" pitchFamily="34" charset="0"/>
              </a:defRPr>
            </a:lvl1pPr>
          </a:lstStyle>
          <a:p>
            <a:pPr lvl="0"/>
            <a:r>
              <a:rPr lang="en-US" sz="1400" i="0" dirty="0">
                <a:solidFill>
                  <a:schemeClr val="tx2"/>
                </a:solidFill>
              </a:rPr>
              <a:t>Type Takeout</a:t>
            </a:r>
            <a:endParaRPr lang="en-US" dirty="0"/>
          </a:p>
        </p:txBody>
      </p:sp>
      <p:sp>
        <p:nvSpPr>
          <p:cNvPr id="3" name="Text Placeholder 2"/>
          <p:cNvSpPr>
            <a:spLocks noGrp="1"/>
          </p:cNvSpPr>
          <p:nvPr>
            <p:ph type="body" sz="quarter" idx="15" hasCustomPrompt="1"/>
          </p:nvPr>
        </p:nvSpPr>
        <p:spPr>
          <a:xfrm>
            <a:off x="-8388" y="519921"/>
            <a:ext cx="9144000" cy="216123"/>
          </a:xfrm>
          <a:prstGeom prst="rect">
            <a:avLst/>
          </a:prstGeom>
        </p:spPr>
        <p:txBody>
          <a:bodyPr anchor="ctr"/>
          <a:lstStyle>
            <a:lvl1pPr marL="449263" indent="-449263">
              <a:buNone/>
              <a:defRPr sz="900" i="1" baseline="0">
                <a:solidFill>
                  <a:schemeClr val="tx1">
                    <a:lumMod val="65000"/>
                    <a:lumOff val="35000"/>
                  </a:schemeClr>
                </a:solidFill>
                <a:latin typeface="Century Gothic" panose="020B0502020202020204" pitchFamily="34" charset="0"/>
              </a:defRPr>
            </a:lvl1pPr>
            <a:lvl2pPr marL="457200" indent="0">
              <a:buNone/>
              <a:defRPr sz="800" i="1">
                <a:solidFill>
                  <a:schemeClr val="tx1">
                    <a:lumMod val="65000"/>
                    <a:lumOff val="35000"/>
                  </a:schemeClr>
                </a:solidFill>
                <a:latin typeface="Century Gothic" panose="020B0502020202020204" pitchFamily="34" charset="0"/>
              </a:defRPr>
            </a:lvl2pPr>
            <a:lvl3pPr marL="914400" indent="0">
              <a:buNone/>
              <a:defRPr sz="800" i="1">
                <a:solidFill>
                  <a:schemeClr val="tx1">
                    <a:lumMod val="65000"/>
                    <a:lumOff val="35000"/>
                  </a:schemeClr>
                </a:solidFill>
                <a:latin typeface="Century Gothic" panose="020B0502020202020204" pitchFamily="34" charset="0"/>
              </a:defRPr>
            </a:lvl3pPr>
            <a:lvl4pPr marL="1371600" indent="0">
              <a:buNone/>
              <a:defRPr sz="800" i="1">
                <a:solidFill>
                  <a:schemeClr val="tx1">
                    <a:lumMod val="65000"/>
                    <a:lumOff val="35000"/>
                  </a:schemeClr>
                </a:solidFill>
                <a:latin typeface="Century Gothic" panose="020B0502020202020204" pitchFamily="34" charset="0"/>
              </a:defRPr>
            </a:lvl4pPr>
            <a:lvl5pPr marL="1828800" indent="0">
              <a:buNone/>
              <a:defRPr sz="800" i="1">
                <a:solidFill>
                  <a:schemeClr val="tx1">
                    <a:lumMod val="65000"/>
                    <a:lumOff val="35000"/>
                  </a:schemeClr>
                </a:solidFill>
                <a:latin typeface="Century Gothic" panose="020B0502020202020204" pitchFamily="34" charset="0"/>
              </a:defRPr>
            </a:lvl5pPr>
          </a:lstStyle>
          <a:p>
            <a:pPr lvl="0"/>
            <a:r>
              <a:rPr lang="en-US" dirty="0"/>
              <a:t>Q#.	Insert question here</a:t>
            </a:r>
            <a:endParaRPr lang="en-AU" dirty="0"/>
          </a:p>
        </p:txBody>
      </p:sp>
    </p:spTree>
  </p:cSld>
  <p:clrMapOvr>
    <a:masterClrMapping/>
  </p:clrMapOvr>
  <p:transition>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1_Images &amp; Contents Layout">
    <p:spTree>
      <p:nvGrpSpPr>
        <p:cNvPr id="1" name=""/>
        <p:cNvGrpSpPr/>
        <p:nvPr/>
      </p:nvGrpSpPr>
      <p:grpSpPr>
        <a:xfrm>
          <a:off x="0" y="0"/>
          <a:ext cx="0" cy="0"/>
          <a:chOff x="0" y="0"/>
          <a:chExt cx="0" cy="0"/>
        </a:xfrm>
      </p:grpSpPr>
      <p:sp>
        <p:nvSpPr>
          <p:cNvPr id="3" name="Freeform 2"/>
          <p:cNvSpPr/>
          <p:nvPr userDrawn="1"/>
        </p:nvSpPr>
        <p:spPr>
          <a:xfrm>
            <a:off x="-26907" y="-42652"/>
            <a:ext cx="4211157" cy="6900652"/>
          </a:xfrm>
          <a:custGeom>
            <a:avLst/>
            <a:gdLst>
              <a:gd name="connsiteX0" fmla="*/ 0 w 4181475"/>
              <a:gd name="connsiteY0" fmla="*/ 0 h 6905625"/>
              <a:gd name="connsiteX1" fmla="*/ 4181475 w 4181475"/>
              <a:gd name="connsiteY1" fmla="*/ 9525 h 6905625"/>
              <a:gd name="connsiteX2" fmla="*/ 1000125 w 4181475"/>
              <a:gd name="connsiteY2" fmla="*/ 6877050 h 6905625"/>
              <a:gd name="connsiteX3" fmla="*/ 38100 w 4181475"/>
              <a:gd name="connsiteY3" fmla="*/ 6905625 h 6905625"/>
              <a:gd name="connsiteX4" fmla="*/ 0 w 4181475"/>
              <a:gd name="connsiteY4" fmla="*/ 0 h 6905625"/>
              <a:gd name="connsiteX0" fmla="*/ 125 w 4143375"/>
              <a:gd name="connsiteY0" fmla="*/ 0 h 6915198"/>
              <a:gd name="connsiteX1" fmla="*/ 4143375 w 4143375"/>
              <a:gd name="connsiteY1" fmla="*/ 19098 h 6915198"/>
              <a:gd name="connsiteX2" fmla="*/ 962025 w 4143375"/>
              <a:gd name="connsiteY2" fmla="*/ 6886623 h 6915198"/>
              <a:gd name="connsiteX3" fmla="*/ 0 w 4143375"/>
              <a:gd name="connsiteY3" fmla="*/ 6915198 h 6915198"/>
              <a:gd name="connsiteX4" fmla="*/ 125 w 4143375"/>
              <a:gd name="connsiteY4" fmla="*/ 0 h 6915198"/>
              <a:gd name="connsiteX0" fmla="*/ 125 w 4143375"/>
              <a:gd name="connsiteY0" fmla="*/ 0 h 6915198"/>
              <a:gd name="connsiteX1" fmla="*/ 4143375 w 4143375"/>
              <a:gd name="connsiteY1" fmla="*/ 19098 h 6915198"/>
              <a:gd name="connsiteX2" fmla="*/ 990694 w 4143375"/>
              <a:gd name="connsiteY2" fmla="*/ 6905770 h 6915198"/>
              <a:gd name="connsiteX3" fmla="*/ 0 w 4143375"/>
              <a:gd name="connsiteY3" fmla="*/ 6915198 h 6915198"/>
              <a:gd name="connsiteX4" fmla="*/ 125 w 4143375"/>
              <a:gd name="connsiteY4" fmla="*/ 0 h 6915198"/>
              <a:gd name="connsiteX0" fmla="*/ 125 w 4191156"/>
              <a:gd name="connsiteY0" fmla="*/ 28768 h 6943966"/>
              <a:gd name="connsiteX1" fmla="*/ 4191156 w 4191156"/>
              <a:gd name="connsiteY1" fmla="*/ 0 h 6943966"/>
              <a:gd name="connsiteX2" fmla="*/ 990694 w 4191156"/>
              <a:gd name="connsiteY2" fmla="*/ 6934538 h 6943966"/>
              <a:gd name="connsiteX3" fmla="*/ 0 w 4191156"/>
              <a:gd name="connsiteY3" fmla="*/ 6943966 h 6943966"/>
              <a:gd name="connsiteX4" fmla="*/ 125 w 4191156"/>
              <a:gd name="connsiteY4" fmla="*/ 28768 h 6943966"/>
              <a:gd name="connsiteX0" fmla="*/ 125 w 4191156"/>
              <a:gd name="connsiteY0" fmla="*/ 28768 h 6943966"/>
              <a:gd name="connsiteX1" fmla="*/ 4191156 w 4191156"/>
              <a:gd name="connsiteY1" fmla="*/ 0 h 6943966"/>
              <a:gd name="connsiteX2" fmla="*/ 1028919 w 4191156"/>
              <a:gd name="connsiteY2" fmla="*/ 6924966 h 6943966"/>
              <a:gd name="connsiteX3" fmla="*/ 0 w 4191156"/>
              <a:gd name="connsiteY3" fmla="*/ 6943966 h 6943966"/>
              <a:gd name="connsiteX4" fmla="*/ 125 w 4191156"/>
              <a:gd name="connsiteY4" fmla="*/ 28768 h 6943966"/>
              <a:gd name="connsiteX0" fmla="*/ 125 w 4213174"/>
              <a:gd name="connsiteY0" fmla="*/ 0 h 6915198"/>
              <a:gd name="connsiteX1" fmla="*/ 4213174 w 4213174"/>
              <a:gd name="connsiteY1" fmla="*/ 7993 h 6915198"/>
              <a:gd name="connsiteX2" fmla="*/ 1028919 w 4213174"/>
              <a:gd name="connsiteY2" fmla="*/ 6896198 h 6915198"/>
              <a:gd name="connsiteX3" fmla="*/ 0 w 4213174"/>
              <a:gd name="connsiteY3" fmla="*/ 6915198 h 6915198"/>
              <a:gd name="connsiteX4" fmla="*/ 125 w 4213174"/>
              <a:gd name="connsiteY4" fmla="*/ 0 h 6915198"/>
              <a:gd name="connsiteX0" fmla="*/ 125 w 4191156"/>
              <a:gd name="connsiteY0" fmla="*/ 0 h 6915198"/>
              <a:gd name="connsiteX1" fmla="*/ 4191156 w 4191156"/>
              <a:gd name="connsiteY1" fmla="*/ 640 h 6915198"/>
              <a:gd name="connsiteX2" fmla="*/ 1028919 w 4191156"/>
              <a:gd name="connsiteY2" fmla="*/ 6896198 h 6915198"/>
              <a:gd name="connsiteX3" fmla="*/ 0 w 4191156"/>
              <a:gd name="connsiteY3" fmla="*/ 6915198 h 6915198"/>
              <a:gd name="connsiteX4" fmla="*/ 125 w 4191156"/>
              <a:gd name="connsiteY4" fmla="*/ 0 h 6915198"/>
              <a:gd name="connsiteX0" fmla="*/ 125 w 4212595"/>
              <a:gd name="connsiteY0" fmla="*/ 0 h 6915198"/>
              <a:gd name="connsiteX1" fmla="*/ 4212595 w 4212595"/>
              <a:gd name="connsiteY1" fmla="*/ 38821 h 6915198"/>
              <a:gd name="connsiteX2" fmla="*/ 1028919 w 4212595"/>
              <a:gd name="connsiteY2" fmla="*/ 6896198 h 6915198"/>
              <a:gd name="connsiteX3" fmla="*/ 0 w 4212595"/>
              <a:gd name="connsiteY3" fmla="*/ 6915198 h 6915198"/>
              <a:gd name="connsiteX4" fmla="*/ 125 w 4212595"/>
              <a:gd name="connsiteY4" fmla="*/ 0 h 691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595" h="6915198">
                <a:moveTo>
                  <a:pt x="125" y="0"/>
                </a:moveTo>
                <a:lnTo>
                  <a:pt x="4212595" y="38821"/>
                </a:lnTo>
                <a:lnTo>
                  <a:pt x="1028919" y="6896198"/>
                </a:lnTo>
                <a:lnTo>
                  <a:pt x="0" y="6915198"/>
                </a:lnTo>
                <a:cubicBezTo>
                  <a:pt x="42" y="4610132"/>
                  <a:pt x="83" y="2305066"/>
                  <a:pt x="125"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grpSp>
        <p:nvGrpSpPr>
          <p:cNvPr id="2" name="Group 1"/>
          <p:cNvGrpSpPr/>
          <p:nvPr userDrawn="1"/>
        </p:nvGrpSpPr>
        <p:grpSpPr>
          <a:xfrm>
            <a:off x="2015065" y="-15933"/>
            <a:ext cx="2322042" cy="2466990"/>
            <a:chOff x="1827359" y="-19597"/>
            <a:chExt cx="3253206" cy="3173339"/>
          </a:xfrm>
          <a:solidFill>
            <a:schemeClr val="accent1">
              <a:lumMod val="20000"/>
              <a:lumOff val="80000"/>
            </a:schemeClr>
          </a:solidFill>
        </p:grpSpPr>
        <p:sp>
          <p:nvSpPr>
            <p:cNvPr id="4" name="Freeform 3"/>
            <p:cNvSpPr/>
            <p:nvPr userDrawn="1"/>
          </p:nvSpPr>
          <p:spPr>
            <a:xfrm>
              <a:off x="2727889" y="-19597"/>
              <a:ext cx="2352676" cy="3171824"/>
            </a:xfrm>
            <a:custGeom>
              <a:avLst/>
              <a:gdLst>
                <a:gd name="connsiteX0" fmla="*/ 1447800 w 2352675"/>
                <a:gd name="connsiteY0" fmla="*/ 0 h 3171825"/>
                <a:gd name="connsiteX1" fmla="*/ 2352675 w 2352675"/>
                <a:gd name="connsiteY1" fmla="*/ 0 h 3171825"/>
                <a:gd name="connsiteX2" fmla="*/ 971550 w 2352675"/>
                <a:gd name="connsiteY2" fmla="*/ 3171825 h 3171825"/>
                <a:gd name="connsiteX3" fmla="*/ 0 w 2352675"/>
                <a:gd name="connsiteY3" fmla="*/ 3171825 h 3171825"/>
                <a:gd name="connsiteX4" fmla="*/ 1447800 w 2352675"/>
                <a:gd name="connsiteY4" fmla="*/ 0 h 3171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675" h="3171825">
                  <a:moveTo>
                    <a:pt x="1447800" y="0"/>
                  </a:moveTo>
                  <a:lnTo>
                    <a:pt x="2352675" y="0"/>
                  </a:lnTo>
                  <a:lnTo>
                    <a:pt x="971550" y="3171825"/>
                  </a:lnTo>
                  <a:lnTo>
                    <a:pt x="0" y="3171825"/>
                  </a:lnTo>
                  <a:lnTo>
                    <a:pt x="14478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66" name="Freeform 65"/>
            <p:cNvSpPr/>
            <p:nvPr userDrawn="1"/>
          </p:nvSpPr>
          <p:spPr>
            <a:xfrm>
              <a:off x="1827359" y="-18083"/>
              <a:ext cx="2352675" cy="3171825"/>
            </a:xfrm>
            <a:custGeom>
              <a:avLst/>
              <a:gdLst>
                <a:gd name="connsiteX0" fmla="*/ 1447800 w 2352675"/>
                <a:gd name="connsiteY0" fmla="*/ 0 h 3171825"/>
                <a:gd name="connsiteX1" fmla="*/ 2352675 w 2352675"/>
                <a:gd name="connsiteY1" fmla="*/ 0 h 3171825"/>
                <a:gd name="connsiteX2" fmla="*/ 971550 w 2352675"/>
                <a:gd name="connsiteY2" fmla="*/ 3171825 h 3171825"/>
                <a:gd name="connsiteX3" fmla="*/ 0 w 2352675"/>
                <a:gd name="connsiteY3" fmla="*/ 3171825 h 3171825"/>
                <a:gd name="connsiteX4" fmla="*/ 1447800 w 2352675"/>
                <a:gd name="connsiteY4" fmla="*/ 0 h 3171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675" h="3171825">
                  <a:moveTo>
                    <a:pt x="1447800" y="0"/>
                  </a:moveTo>
                  <a:lnTo>
                    <a:pt x="2352675" y="0"/>
                  </a:lnTo>
                  <a:lnTo>
                    <a:pt x="971550" y="3171825"/>
                  </a:lnTo>
                  <a:lnTo>
                    <a:pt x="0" y="3171825"/>
                  </a:lnTo>
                  <a:lnTo>
                    <a:pt x="14478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grpSp>
        <p:nvGrpSpPr>
          <p:cNvPr id="40" name="Group 57">
            <a:extLst>
              <a:ext uri="{FF2B5EF4-FFF2-40B4-BE49-F238E27FC236}">
                <a16:creationId xmlns:a16="http://schemas.microsoft.com/office/drawing/2014/main" id="{EAB9B68E-0E3B-4BE0-B8F8-151B4F9AA20D}"/>
              </a:ext>
            </a:extLst>
          </p:cNvPr>
          <p:cNvGrpSpPr/>
          <p:nvPr userDrawn="1"/>
        </p:nvGrpSpPr>
        <p:grpSpPr>
          <a:xfrm>
            <a:off x="638097" y="1991644"/>
            <a:ext cx="1595147" cy="3673670"/>
            <a:chOff x="1438761" y="2033015"/>
            <a:chExt cx="1980000" cy="3420000"/>
          </a:xfrm>
        </p:grpSpPr>
        <p:sp>
          <p:nvSpPr>
            <p:cNvPr id="41" name="Rounded Rectangle 58">
              <a:extLst>
                <a:ext uri="{FF2B5EF4-FFF2-40B4-BE49-F238E27FC236}">
                  <a16:creationId xmlns:a16="http://schemas.microsoft.com/office/drawing/2014/main" id="{FDB5674B-8954-45D6-856F-8635A461E0AC}"/>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44" name="Rectangle 59">
              <a:extLst>
                <a:ext uri="{FF2B5EF4-FFF2-40B4-BE49-F238E27FC236}">
                  <a16:creationId xmlns:a16="http://schemas.microsoft.com/office/drawing/2014/main" id="{232323F7-730B-4115-90EB-2F2AD78DC6BD}"/>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48" name="Group 60">
              <a:extLst>
                <a:ext uri="{FF2B5EF4-FFF2-40B4-BE49-F238E27FC236}">
                  <a16:creationId xmlns:a16="http://schemas.microsoft.com/office/drawing/2014/main" id="{95EF7343-DE98-475F-9C99-3A196A57B891}"/>
                </a:ext>
              </a:extLst>
            </p:cNvPr>
            <p:cNvGrpSpPr/>
            <p:nvPr userDrawn="1"/>
          </p:nvGrpSpPr>
          <p:grpSpPr>
            <a:xfrm>
              <a:off x="2332851" y="5138854"/>
              <a:ext cx="191820" cy="211002"/>
              <a:chOff x="2453209" y="5151638"/>
              <a:chExt cx="191820" cy="211002"/>
            </a:xfrm>
          </p:grpSpPr>
          <p:sp>
            <p:nvSpPr>
              <p:cNvPr id="49" name="Oval 61">
                <a:extLst>
                  <a:ext uri="{FF2B5EF4-FFF2-40B4-BE49-F238E27FC236}">
                    <a16:creationId xmlns:a16="http://schemas.microsoft.com/office/drawing/2014/main" id="{EAD9F21B-B819-474E-BF4D-5B3F0F9C074D}"/>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0" name="Rounded Rectangle 62">
                <a:extLst>
                  <a:ext uri="{FF2B5EF4-FFF2-40B4-BE49-F238E27FC236}">
                    <a16:creationId xmlns:a16="http://schemas.microsoft.com/office/drawing/2014/main" id="{F2404D1F-E10C-4A44-82A1-AF5E7CBB6610}"/>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grpSp>
        <p:nvGrpSpPr>
          <p:cNvPr id="51" name="Group 51">
            <a:extLst>
              <a:ext uri="{FF2B5EF4-FFF2-40B4-BE49-F238E27FC236}">
                <a16:creationId xmlns:a16="http://schemas.microsoft.com/office/drawing/2014/main" id="{029C3365-4C47-476F-BD96-60948EEED497}"/>
              </a:ext>
            </a:extLst>
          </p:cNvPr>
          <p:cNvGrpSpPr/>
          <p:nvPr userDrawn="1"/>
        </p:nvGrpSpPr>
        <p:grpSpPr>
          <a:xfrm>
            <a:off x="2571207" y="1957776"/>
            <a:ext cx="1595147" cy="3673670"/>
            <a:chOff x="1438761" y="2033015"/>
            <a:chExt cx="1980000" cy="3420000"/>
          </a:xfrm>
        </p:grpSpPr>
        <p:sp>
          <p:nvSpPr>
            <p:cNvPr id="64" name="Rounded Rectangle 52">
              <a:extLst>
                <a:ext uri="{FF2B5EF4-FFF2-40B4-BE49-F238E27FC236}">
                  <a16:creationId xmlns:a16="http://schemas.microsoft.com/office/drawing/2014/main" id="{903C2877-5648-4EA2-AAFC-71345F2CC0B8}"/>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5" name="Rectangle 53">
              <a:extLst>
                <a:ext uri="{FF2B5EF4-FFF2-40B4-BE49-F238E27FC236}">
                  <a16:creationId xmlns:a16="http://schemas.microsoft.com/office/drawing/2014/main" id="{D839E5E7-18B9-45E8-AE00-5146A6801EBA}"/>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67" name="Group 54">
              <a:extLst>
                <a:ext uri="{FF2B5EF4-FFF2-40B4-BE49-F238E27FC236}">
                  <a16:creationId xmlns:a16="http://schemas.microsoft.com/office/drawing/2014/main" id="{BCF7304E-770A-438E-AF0D-155014D0B1F0}"/>
                </a:ext>
              </a:extLst>
            </p:cNvPr>
            <p:cNvGrpSpPr/>
            <p:nvPr userDrawn="1"/>
          </p:nvGrpSpPr>
          <p:grpSpPr>
            <a:xfrm>
              <a:off x="2332851" y="5138854"/>
              <a:ext cx="191820" cy="211002"/>
              <a:chOff x="2453209" y="5151638"/>
              <a:chExt cx="191820" cy="211002"/>
            </a:xfrm>
          </p:grpSpPr>
          <p:sp>
            <p:nvSpPr>
              <p:cNvPr id="68" name="Oval 55">
                <a:extLst>
                  <a:ext uri="{FF2B5EF4-FFF2-40B4-BE49-F238E27FC236}">
                    <a16:creationId xmlns:a16="http://schemas.microsoft.com/office/drawing/2014/main" id="{5B498A21-13F9-4FD8-BA7A-4CF5B592C91E}"/>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9" name="Rounded Rectangle 56">
                <a:extLst>
                  <a:ext uri="{FF2B5EF4-FFF2-40B4-BE49-F238E27FC236}">
                    <a16:creationId xmlns:a16="http://schemas.microsoft.com/office/drawing/2014/main" id="{A6711C24-306E-4C85-8E21-5B5B12708D31}"/>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sp>
        <p:nvSpPr>
          <p:cNvPr id="70" name="Picture Placeholder 9">
            <a:extLst>
              <a:ext uri="{FF2B5EF4-FFF2-40B4-BE49-F238E27FC236}">
                <a16:creationId xmlns:a16="http://schemas.microsoft.com/office/drawing/2014/main" id="{A9684557-E735-4F99-9200-B752FE632923}"/>
              </a:ext>
            </a:extLst>
          </p:cNvPr>
          <p:cNvSpPr>
            <a:spLocks noGrp="1"/>
          </p:cNvSpPr>
          <p:nvPr>
            <p:ph type="pic" sz="quarter" idx="11" hasCustomPrompt="1"/>
          </p:nvPr>
        </p:nvSpPr>
        <p:spPr>
          <a:xfrm>
            <a:off x="3267021" y="2241136"/>
            <a:ext cx="795685" cy="2905556"/>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71" name="Picture Placeholder 9">
            <a:extLst>
              <a:ext uri="{FF2B5EF4-FFF2-40B4-BE49-F238E27FC236}">
                <a16:creationId xmlns:a16="http://schemas.microsoft.com/office/drawing/2014/main" id="{E207400C-59DF-4155-A4E2-8588593E2F76}"/>
              </a:ext>
            </a:extLst>
          </p:cNvPr>
          <p:cNvSpPr>
            <a:spLocks noGrp="1"/>
          </p:cNvSpPr>
          <p:nvPr>
            <p:ph type="pic" sz="quarter" idx="12" hasCustomPrompt="1"/>
          </p:nvPr>
        </p:nvSpPr>
        <p:spPr>
          <a:xfrm>
            <a:off x="752133" y="2290033"/>
            <a:ext cx="815282" cy="2905557"/>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grpSp>
        <p:nvGrpSpPr>
          <p:cNvPr id="72" name="Group 5">
            <a:extLst>
              <a:ext uri="{FF2B5EF4-FFF2-40B4-BE49-F238E27FC236}">
                <a16:creationId xmlns:a16="http://schemas.microsoft.com/office/drawing/2014/main" id="{6E65A757-CCD5-48A1-8DD3-F86E193ABBCE}"/>
              </a:ext>
            </a:extLst>
          </p:cNvPr>
          <p:cNvGrpSpPr/>
          <p:nvPr userDrawn="1"/>
        </p:nvGrpSpPr>
        <p:grpSpPr>
          <a:xfrm>
            <a:off x="1558338" y="1819950"/>
            <a:ext cx="1728217" cy="3980137"/>
            <a:chOff x="1438761" y="2033015"/>
            <a:chExt cx="1980000" cy="3420000"/>
          </a:xfrm>
        </p:grpSpPr>
        <p:sp>
          <p:nvSpPr>
            <p:cNvPr id="73" name="Rounded Rectangle 41">
              <a:extLst>
                <a:ext uri="{FF2B5EF4-FFF2-40B4-BE49-F238E27FC236}">
                  <a16:creationId xmlns:a16="http://schemas.microsoft.com/office/drawing/2014/main" id="{7DF5FFA1-E879-4ECA-9B4C-31AAE46B98D6}"/>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4" name="Rectangle 42">
              <a:extLst>
                <a:ext uri="{FF2B5EF4-FFF2-40B4-BE49-F238E27FC236}">
                  <a16:creationId xmlns:a16="http://schemas.microsoft.com/office/drawing/2014/main" id="{085BC32C-E608-44B8-A7A0-89B00F110C46}"/>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75" name="Group 6">
              <a:extLst>
                <a:ext uri="{FF2B5EF4-FFF2-40B4-BE49-F238E27FC236}">
                  <a16:creationId xmlns:a16="http://schemas.microsoft.com/office/drawing/2014/main" id="{56422AC3-6C41-4DC1-BFCF-E1FB16737474}"/>
                </a:ext>
              </a:extLst>
            </p:cNvPr>
            <p:cNvGrpSpPr/>
            <p:nvPr userDrawn="1"/>
          </p:nvGrpSpPr>
          <p:grpSpPr>
            <a:xfrm>
              <a:off x="2332851" y="5138854"/>
              <a:ext cx="191820" cy="211002"/>
              <a:chOff x="2453209" y="5151638"/>
              <a:chExt cx="191820" cy="211002"/>
            </a:xfrm>
          </p:grpSpPr>
          <p:sp>
            <p:nvSpPr>
              <p:cNvPr id="76" name="Oval 44">
                <a:extLst>
                  <a:ext uri="{FF2B5EF4-FFF2-40B4-BE49-F238E27FC236}">
                    <a16:creationId xmlns:a16="http://schemas.microsoft.com/office/drawing/2014/main" id="{2EC257C4-0911-426B-A877-20FB5F821CDD}"/>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7" name="Rounded Rectangle 45">
                <a:extLst>
                  <a:ext uri="{FF2B5EF4-FFF2-40B4-BE49-F238E27FC236}">
                    <a16:creationId xmlns:a16="http://schemas.microsoft.com/office/drawing/2014/main" id="{8E296D12-D65E-431F-A0FB-A693E4FA6848}"/>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sp>
        <p:nvSpPr>
          <p:cNvPr id="78" name="Picture Placeholder 9">
            <a:extLst>
              <a:ext uri="{FF2B5EF4-FFF2-40B4-BE49-F238E27FC236}">
                <a16:creationId xmlns:a16="http://schemas.microsoft.com/office/drawing/2014/main" id="{FBF029D3-590C-4B47-A9C3-7C543074FD0C}"/>
              </a:ext>
            </a:extLst>
          </p:cNvPr>
          <p:cNvSpPr>
            <a:spLocks noGrp="1"/>
          </p:cNvSpPr>
          <p:nvPr>
            <p:ph type="pic" sz="quarter" idx="10" hasCustomPrompt="1"/>
          </p:nvPr>
        </p:nvSpPr>
        <p:spPr>
          <a:xfrm>
            <a:off x="1663086" y="2151585"/>
            <a:ext cx="1517540" cy="3142249"/>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38" name="Text Placeholder 9">
            <a:extLst>
              <a:ext uri="{FF2B5EF4-FFF2-40B4-BE49-F238E27FC236}">
                <a16:creationId xmlns:a16="http://schemas.microsoft.com/office/drawing/2014/main" id="{4D7B1FD0-5E10-43C8-B28F-F43B7DABDCFA}"/>
              </a:ext>
            </a:extLst>
          </p:cNvPr>
          <p:cNvSpPr>
            <a:spLocks noGrp="1"/>
          </p:cNvSpPr>
          <p:nvPr>
            <p:ph type="body" sz="quarter" idx="13" hasCustomPrompt="1"/>
          </p:nvPr>
        </p:nvSpPr>
        <p:spPr>
          <a:xfrm>
            <a:off x="242647" y="448839"/>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598191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45393"/>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312318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23478"/>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1131592"/>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07152" y="1362297"/>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691075"/>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2208255"/>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5835368"/>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4611907"/>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6486338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Quad analysis">
    <p:spTree>
      <p:nvGrpSpPr>
        <p:cNvPr id="1" name=""/>
        <p:cNvGrpSpPr/>
        <p:nvPr/>
      </p:nvGrpSpPr>
      <p:grpSpPr>
        <a:xfrm>
          <a:off x="0" y="0"/>
          <a:ext cx="0" cy="0"/>
          <a:chOff x="0" y="0"/>
          <a:chExt cx="0" cy="0"/>
        </a:xfrm>
      </p:grpSpPr>
      <p:sp>
        <p:nvSpPr>
          <p:cNvPr id="6" name="TextBox 1"/>
          <p:cNvSpPr txBox="1"/>
          <p:nvPr userDrawn="1"/>
        </p:nvSpPr>
        <p:spPr>
          <a:xfrm>
            <a:off x="827584" y="85528"/>
            <a:ext cx="2592288" cy="432048"/>
          </a:xfrm>
          <a:prstGeom prst="rect">
            <a:avLst/>
          </a:prstGeom>
          <a:solidFill>
            <a:schemeClr val="accent1">
              <a:lumMod val="40000"/>
              <a:lumOff val="60000"/>
              <a:alpha val="45000"/>
            </a:schemeClr>
          </a:solidFill>
          <a:ln>
            <a:noFill/>
          </a:ln>
          <a:effectLst/>
        </p:spPr>
        <p:style>
          <a:lnRef idx="1">
            <a:schemeClr val="dk1"/>
          </a:lnRef>
          <a:fillRef idx="2">
            <a:schemeClr val="dk1"/>
          </a:fillRef>
          <a:effectRef idx="1">
            <a:schemeClr val="dk1"/>
          </a:effectRef>
          <a:fontRef idx="minor">
            <a:schemeClr val="dk1"/>
          </a:fontRef>
        </p:style>
        <p:txBody>
          <a:bodyPr wrap="square" rtlCol="0"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AU" sz="1200" b="1" kern="0" dirty="0">
                <a:solidFill>
                  <a:srgbClr val="1F497D"/>
                </a:solidFill>
                <a:latin typeface="Century Gothic" pitchFamily="34" charset="0"/>
              </a:rPr>
              <a:t>Improve</a:t>
            </a:r>
          </a:p>
          <a:p>
            <a:pPr algn="ctr">
              <a:defRPr/>
            </a:pPr>
            <a:r>
              <a:rPr lang="en-AU" sz="1000" b="1" kern="0" dirty="0">
                <a:solidFill>
                  <a:srgbClr val="1F497D"/>
                </a:solidFill>
                <a:latin typeface="Century Gothic" pitchFamily="34" charset="0"/>
              </a:rPr>
              <a:t>Higher importance, lower satisfaction</a:t>
            </a:r>
          </a:p>
        </p:txBody>
      </p:sp>
      <p:sp>
        <p:nvSpPr>
          <p:cNvPr id="7" name="TextBox 1"/>
          <p:cNvSpPr txBox="1"/>
          <p:nvPr userDrawn="1"/>
        </p:nvSpPr>
        <p:spPr>
          <a:xfrm>
            <a:off x="6228184" y="104955"/>
            <a:ext cx="2592288" cy="432048"/>
          </a:xfrm>
          <a:prstGeom prst="rect">
            <a:avLst/>
          </a:prstGeom>
          <a:solidFill>
            <a:schemeClr val="accent1">
              <a:lumMod val="40000"/>
              <a:lumOff val="60000"/>
              <a:alpha val="45000"/>
            </a:schemeClr>
          </a:solidFill>
          <a:ln>
            <a:noFill/>
          </a:ln>
          <a:effectLst/>
        </p:spPr>
        <p:style>
          <a:lnRef idx="1">
            <a:schemeClr val="dk1"/>
          </a:lnRef>
          <a:fillRef idx="2">
            <a:schemeClr val="dk1"/>
          </a:fillRef>
          <a:effectRef idx="1">
            <a:schemeClr val="dk1"/>
          </a:effectRef>
          <a:fontRef idx="minor">
            <a:schemeClr val="dk1"/>
          </a:fontRef>
        </p:style>
        <p:txBody>
          <a:bodyPr wrap="square" rtlCol="0"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200" b="1" dirty="0">
                <a:solidFill>
                  <a:srgbClr val="1F497D"/>
                </a:solidFill>
                <a:latin typeface="Century Gothic" pitchFamily="34" charset="0"/>
              </a:rPr>
              <a:t>Maintain</a:t>
            </a:r>
          </a:p>
          <a:p>
            <a:pPr algn="ctr"/>
            <a:r>
              <a:rPr lang="en-AU" sz="1000" b="1" dirty="0">
                <a:solidFill>
                  <a:srgbClr val="1F497D"/>
                </a:solidFill>
                <a:latin typeface="Century Gothic" pitchFamily="34" charset="0"/>
              </a:rPr>
              <a:t>Higher importance, higher satisfaction</a:t>
            </a:r>
          </a:p>
        </p:txBody>
      </p:sp>
      <p:sp>
        <p:nvSpPr>
          <p:cNvPr id="8" name="TextBox 1"/>
          <p:cNvSpPr txBox="1"/>
          <p:nvPr userDrawn="1"/>
        </p:nvSpPr>
        <p:spPr>
          <a:xfrm rot="16200000">
            <a:off x="-953771" y="3264782"/>
            <a:ext cx="2448247" cy="432048"/>
          </a:xfrm>
          <a:prstGeom prst="rect">
            <a:avLst/>
          </a:prstGeom>
          <a:solidFill>
            <a:srgbClr val="4F81BD">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200" b="1" dirty="0">
                <a:solidFill>
                  <a:sysClr val="window" lastClr="FFFFFF"/>
                </a:solidFill>
                <a:latin typeface="Century Gothic" pitchFamily="34" charset="0"/>
              </a:rPr>
              <a:t>Importance</a:t>
            </a:r>
          </a:p>
        </p:txBody>
      </p:sp>
      <p:sp>
        <p:nvSpPr>
          <p:cNvPr id="9" name="TextBox 1"/>
          <p:cNvSpPr txBox="1"/>
          <p:nvPr userDrawn="1"/>
        </p:nvSpPr>
        <p:spPr>
          <a:xfrm>
            <a:off x="827584" y="6381328"/>
            <a:ext cx="2520280" cy="432048"/>
          </a:xfrm>
          <a:prstGeom prst="rect">
            <a:avLst/>
          </a:prstGeom>
          <a:solidFill>
            <a:schemeClr val="accent1">
              <a:lumMod val="40000"/>
              <a:lumOff val="60000"/>
              <a:alpha val="45000"/>
            </a:schemeClr>
          </a:solidFill>
          <a:ln>
            <a:noFill/>
          </a:ln>
          <a:effectLst/>
        </p:spPr>
        <p:style>
          <a:lnRef idx="1">
            <a:schemeClr val="dk1"/>
          </a:lnRef>
          <a:fillRef idx="2">
            <a:schemeClr val="dk1"/>
          </a:fillRef>
          <a:effectRef idx="1">
            <a:schemeClr val="dk1"/>
          </a:effectRef>
          <a:fontRef idx="minor">
            <a:schemeClr val="dk1"/>
          </a:fontRef>
        </p:style>
        <p:txBody>
          <a:bodyPr wrap="square" rtlCol="0"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200" b="1" dirty="0">
                <a:solidFill>
                  <a:srgbClr val="1F497D"/>
                </a:solidFill>
                <a:latin typeface="Century Gothic" pitchFamily="34" charset="0"/>
              </a:rPr>
              <a:t>Niche</a:t>
            </a:r>
          </a:p>
          <a:p>
            <a:pPr algn="ctr"/>
            <a:r>
              <a:rPr lang="en-AU" sz="1000" b="1" dirty="0">
                <a:solidFill>
                  <a:srgbClr val="1F497D"/>
                </a:solidFill>
                <a:latin typeface="Century Gothic" pitchFamily="34" charset="0"/>
              </a:rPr>
              <a:t>Lower importance, lower satisfaction</a:t>
            </a:r>
          </a:p>
        </p:txBody>
      </p:sp>
      <p:sp>
        <p:nvSpPr>
          <p:cNvPr id="10" name="TextBox 1"/>
          <p:cNvSpPr txBox="1"/>
          <p:nvPr userDrawn="1"/>
        </p:nvSpPr>
        <p:spPr>
          <a:xfrm>
            <a:off x="3599892" y="6380121"/>
            <a:ext cx="2376264" cy="425356"/>
          </a:xfrm>
          <a:prstGeom prst="rect">
            <a:avLst/>
          </a:prstGeom>
          <a:solidFill>
            <a:srgbClr val="4F81BD">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200" b="1" dirty="0">
                <a:solidFill>
                  <a:sysClr val="window" lastClr="FFFFFF"/>
                </a:solidFill>
                <a:latin typeface="Century Gothic" pitchFamily="34" charset="0"/>
              </a:rPr>
              <a:t>Satisfaction</a:t>
            </a:r>
          </a:p>
        </p:txBody>
      </p:sp>
      <p:sp>
        <p:nvSpPr>
          <p:cNvPr id="11" name="TextBox 1"/>
          <p:cNvSpPr txBox="1"/>
          <p:nvPr userDrawn="1"/>
        </p:nvSpPr>
        <p:spPr>
          <a:xfrm>
            <a:off x="6228184" y="6381328"/>
            <a:ext cx="2497152" cy="432048"/>
          </a:xfrm>
          <a:prstGeom prst="rect">
            <a:avLst/>
          </a:prstGeom>
          <a:solidFill>
            <a:schemeClr val="accent1">
              <a:lumMod val="40000"/>
              <a:lumOff val="60000"/>
              <a:alpha val="45000"/>
            </a:schemeClr>
          </a:solidFill>
          <a:ln>
            <a:noFill/>
          </a:ln>
          <a:effectLst/>
        </p:spPr>
        <p:style>
          <a:lnRef idx="1">
            <a:schemeClr val="dk1"/>
          </a:lnRef>
          <a:fillRef idx="2">
            <a:schemeClr val="dk1"/>
          </a:fillRef>
          <a:effectRef idx="1">
            <a:schemeClr val="dk1"/>
          </a:effectRef>
          <a:fontRef idx="minor">
            <a:schemeClr val="dk1"/>
          </a:fontRef>
        </p:style>
        <p:txBody>
          <a:bodyPr wrap="square" rtlCol="0"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200" b="1" dirty="0">
                <a:solidFill>
                  <a:srgbClr val="1F497D"/>
                </a:solidFill>
                <a:latin typeface="Century Gothic" pitchFamily="34" charset="0"/>
              </a:rPr>
              <a:t>Social Capital </a:t>
            </a:r>
          </a:p>
          <a:p>
            <a:pPr algn="ctr"/>
            <a:r>
              <a:rPr lang="en-AU" sz="1000" b="1" dirty="0">
                <a:solidFill>
                  <a:srgbClr val="1F497D"/>
                </a:solidFill>
                <a:latin typeface="Century Gothic" pitchFamily="34" charset="0"/>
              </a:rPr>
              <a:t>Lower importance, higher satisfaction</a:t>
            </a:r>
          </a:p>
        </p:txBody>
      </p:sp>
      <p:pic>
        <p:nvPicPr>
          <p:cNvPr id="12" name="Picture 3" descr="F:\Micromex Business\- Administration\Instructions &amp; Reporting\Logo set and letterhead\Micromex logos\Compass_Cut_Trans.png"/>
          <p:cNvPicPr>
            <a:picLocks noChangeAspect="1" noChangeArrowheads="1"/>
          </p:cNvPicPr>
          <p:nvPr userDrawn="1"/>
        </p:nvPicPr>
        <p:blipFill>
          <a:blip r:embed="rId2" cstate="email">
            <a:duotone>
              <a:prstClr val="black"/>
              <a:schemeClr val="accent1">
                <a:tint val="45000"/>
                <a:satMod val="400000"/>
              </a:schemeClr>
            </a:duotone>
            <a:lum bright="4000" contrast="-28000"/>
            <a:extLst>
              <a:ext uri="{28A0092B-C50C-407E-A947-70E740481C1C}">
                <a14:useLocalDpi xmlns:a14="http://schemas.microsoft.com/office/drawing/2010/main"/>
              </a:ext>
            </a:extLst>
          </a:blip>
          <a:srcRect/>
          <a:stretch>
            <a:fillRect/>
          </a:stretch>
        </p:blipFill>
        <p:spPr bwMode="auto">
          <a:xfrm rot="10800000">
            <a:off x="-8626" y="20600"/>
            <a:ext cx="710576" cy="1176151"/>
          </a:xfrm>
          <a:prstGeom prst="rect">
            <a:avLst/>
          </a:prstGeom>
          <a:noFill/>
          <a:effectLst/>
        </p:spPr>
      </p:pic>
    </p:spTree>
    <p:extLst>
      <p:ext uri="{BB962C8B-B14F-4D97-AF65-F5344CB8AC3E}">
        <p14:creationId xmlns:p14="http://schemas.microsoft.com/office/powerpoint/2010/main" val="2652953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7" name="TextBox 26"/>
          <p:cNvSpPr txBox="1"/>
          <p:nvPr userDrawn="1"/>
        </p:nvSpPr>
        <p:spPr>
          <a:xfrm>
            <a:off x="2511410" y="116632"/>
            <a:ext cx="3840745" cy="307778"/>
          </a:xfrm>
          <a:prstGeom prst="rect">
            <a:avLst/>
          </a:prstGeom>
          <a:noFill/>
        </p:spPr>
        <p:txBody>
          <a:bodyPr wrap="square" rtlCol="0">
            <a:spAutoFit/>
          </a:bodyPr>
          <a:lstStyle/>
          <a:p>
            <a:pPr algn="ctr"/>
            <a:r>
              <a:rPr lang="en-AU" sz="1400" b="1" dirty="0">
                <a:solidFill>
                  <a:srgbClr val="1F497D"/>
                </a:solidFill>
                <a:latin typeface="Century Gothic" pitchFamily="34" charset="0"/>
              </a:rPr>
              <a:t>HIGHER IMPORTANCE</a:t>
            </a:r>
          </a:p>
        </p:txBody>
      </p:sp>
      <p:sp>
        <p:nvSpPr>
          <p:cNvPr id="28" name="TextBox 27"/>
          <p:cNvSpPr txBox="1"/>
          <p:nvPr userDrawn="1"/>
        </p:nvSpPr>
        <p:spPr>
          <a:xfrm>
            <a:off x="2607524" y="6433590"/>
            <a:ext cx="3840745" cy="307778"/>
          </a:xfrm>
          <a:prstGeom prst="rect">
            <a:avLst/>
          </a:prstGeom>
          <a:noFill/>
        </p:spPr>
        <p:txBody>
          <a:bodyPr wrap="square" rtlCol="0">
            <a:spAutoFit/>
          </a:bodyPr>
          <a:lstStyle/>
          <a:p>
            <a:pPr algn="ctr"/>
            <a:r>
              <a:rPr lang="en-AU" sz="1400" b="1" dirty="0">
                <a:solidFill>
                  <a:srgbClr val="1F497D"/>
                </a:solidFill>
                <a:latin typeface="Century Gothic" pitchFamily="34" charset="0"/>
              </a:rPr>
              <a:t>LOWER IMPORTANCE</a:t>
            </a:r>
          </a:p>
        </p:txBody>
      </p:sp>
      <p:sp>
        <p:nvSpPr>
          <p:cNvPr id="29" name="TextBox 28"/>
          <p:cNvSpPr txBox="1"/>
          <p:nvPr userDrawn="1"/>
        </p:nvSpPr>
        <p:spPr>
          <a:xfrm rot="16200000">
            <a:off x="-1717494" y="3334128"/>
            <a:ext cx="3963266" cy="313269"/>
          </a:xfrm>
          <a:prstGeom prst="rect">
            <a:avLst/>
          </a:prstGeom>
          <a:noFill/>
        </p:spPr>
        <p:txBody>
          <a:bodyPr wrap="square" rtlCol="0">
            <a:spAutoFit/>
          </a:bodyPr>
          <a:lstStyle/>
          <a:p>
            <a:pPr algn="ctr"/>
            <a:r>
              <a:rPr lang="en-AU" sz="1400" b="1" dirty="0">
                <a:solidFill>
                  <a:srgbClr val="1F497D"/>
                </a:solidFill>
                <a:latin typeface="Century Gothic" pitchFamily="34" charset="0"/>
              </a:rPr>
              <a:t>LOWER SATISFACTION</a:t>
            </a:r>
          </a:p>
        </p:txBody>
      </p:sp>
      <p:sp>
        <p:nvSpPr>
          <p:cNvPr id="30" name="TextBox 29"/>
          <p:cNvSpPr txBox="1"/>
          <p:nvPr userDrawn="1"/>
        </p:nvSpPr>
        <p:spPr>
          <a:xfrm rot="5400000">
            <a:off x="6898229" y="3334128"/>
            <a:ext cx="3963266" cy="313269"/>
          </a:xfrm>
          <a:prstGeom prst="rect">
            <a:avLst/>
          </a:prstGeom>
          <a:noFill/>
        </p:spPr>
        <p:txBody>
          <a:bodyPr wrap="square" rtlCol="0">
            <a:spAutoFit/>
          </a:bodyPr>
          <a:lstStyle/>
          <a:p>
            <a:pPr algn="ctr"/>
            <a:r>
              <a:rPr lang="en-AU" sz="1400" b="1" dirty="0">
                <a:solidFill>
                  <a:srgbClr val="1F497D"/>
                </a:solidFill>
                <a:latin typeface="Century Gothic" pitchFamily="34" charset="0"/>
              </a:rPr>
              <a:t>HIGHER SATISFACTION</a:t>
            </a:r>
          </a:p>
        </p:txBody>
      </p:sp>
      <p:sp>
        <p:nvSpPr>
          <p:cNvPr id="6" name="Rectangle 8"/>
          <p:cNvSpPr/>
          <p:nvPr userDrawn="1"/>
        </p:nvSpPr>
        <p:spPr>
          <a:xfrm>
            <a:off x="746744" y="1187785"/>
            <a:ext cx="3529334" cy="2035191"/>
          </a:xfrm>
          <a:prstGeom prst="rect">
            <a:avLst/>
          </a:prstGeom>
          <a:solidFill>
            <a:srgbClr val="4F81BD"/>
          </a:solidFill>
          <a:ln w="25400" cap="flat" cmpd="sng" algn="ctr">
            <a:noFill/>
            <a:prstDash val="solid"/>
          </a:ln>
          <a:effectLst/>
        </p:spPr>
        <p:txBody>
          <a:bodyPr rtlCol="0" anchor="ctr"/>
          <a:lstStyle/>
          <a:p>
            <a:pPr algn="ctr">
              <a:defRPr/>
            </a:pPr>
            <a:endParaRPr lang="en-AU" sz="1000" kern="0" dirty="0">
              <a:solidFill>
                <a:prstClr val="white"/>
              </a:solidFill>
              <a:latin typeface="Century Gothic" pitchFamily="34" charset="0"/>
            </a:endParaRPr>
          </a:p>
        </p:txBody>
      </p:sp>
      <p:sp>
        <p:nvSpPr>
          <p:cNvPr id="7" name="Rectangle 9"/>
          <p:cNvSpPr/>
          <p:nvPr userDrawn="1"/>
        </p:nvSpPr>
        <p:spPr>
          <a:xfrm>
            <a:off x="746744" y="652209"/>
            <a:ext cx="3529333" cy="535576"/>
          </a:xfrm>
          <a:prstGeom prst="rect">
            <a:avLst/>
          </a:prstGeom>
          <a:solidFill>
            <a:srgbClr val="1F497D">
              <a:lumMod val="40000"/>
              <a:lumOff val="60000"/>
            </a:srgbClr>
          </a:solidFill>
          <a:ln w="25400" cap="flat" cmpd="sng" algn="ctr">
            <a:noFill/>
            <a:prstDash val="solid"/>
          </a:ln>
          <a:effectLst/>
        </p:spPr>
        <p:txBody>
          <a:bodyPr rtlCol="0" anchor="ctr"/>
          <a:lstStyle/>
          <a:p>
            <a:pPr algn="ctr">
              <a:defRPr/>
            </a:pPr>
            <a:r>
              <a:rPr lang="en-AU" sz="1400" kern="0" dirty="0">
                <a:solidFill>
                  <a:prstClr val="white"/>
                </a:solidFill>
                <a:latin typeface="Century Gothic" pitchFamily="34" charset="0"/>
              </a:rPr>
              <a:t>IMPROVE</a:t>
            </a:r>
          </a:p>
        </p:txBody>
      </p:sp>
      <p:sp>
        <p:nvSpPr>
          <p:cNvPr id="8" name="Rectangle 16"/>
          <p:cNvSpPr/>
          <p:nvPr userDrawn="1"/>
        </p:nvSpPr>
        <p:spPr>
          <a:xfrm>
            <a:off x="746744" y="3651437"/>
            <a:ext cx="3529334" cy="2035190"/>
          </a:xfrm>
          <a:prstGeom prst="rect">
            <a:avLst/>
          </a:prstGeom>
          <a:solidFill>
            <a:srgbClr val="4F81BD"/>
          </a:solidFill>
          <a:ln w="25400" cap="flat" cmpd="sng" algn="ctr">
            <a:noFill/>
            <a:prstDash val="solid"/>
          </a:ln>
          <a:effectLst/>
        </p:spPr>
        <p:txBody>
          <a:bodyPr rtlCol="0" anchor="ctr"/>
          <a:lstStyle/>
          <a:p>
            <a:pPr algn="ctr">
              <a:defRPr/>
            </a:pPr>
            <a:endParaRPr lang="en-AU" sz="1000" kern="0" dirty="0">
              <a:solidFill>
                <a:prstClr val="white"/>
              </a:solidFill>
              <a:latin typeface="Century Gothic" pitchFamily="34" charset="0"/>
            </a:endParaRPr>
          </a:p>
        </p:txBody>
      </p:sp>
      <p:sp>
        <p:nvSpPr>
          <p:cNvPr id="9" name="Rectangle 8"/>
          <p:cNvSpPr/>
          <p:nvPr userDrawn="1"/>
        </p:nvSpPr>
        <p:spPr>
          <a:xfrm>
            <a:off x="746744" y="5686232"/>
            <a:ext cx="3529334" cy="535576"/>
          </a:xfrm>
          <a:prstGeom prst="rect">
            <a:avLst/>
          </a:prstGeom>
          <a:solidFill>
            <a:srgbClr val="1F497D">
              <a:lumMod val="40000"/>
              <a:lumOff val="60000"/>
            </a:srgbClr>
          </a:solidFill>
          <a:ln w="25400" cap="flat" cmpd="sng" algn="ctr">
            <a:noFill/>
            <a:prstDash val="solid"/>
          </a:ln>
          <a:effectLst/>
        </p:spPr>
        <p:txBody>
          <a:bodyPr rtlCol="0" anchor="ctr"/>
          <a:lstStyle/>
          <a:p>
            <a:pPr algn="ctr">
              <a:defRPr/>
            </a:pPr>
            <a:r>
              <a:rPr lang="en-AU" sz="1400" kern="0" dirty="0">
                <a:solidFill>
                  <a:prstClr val="white"/>
                </a:solidFill>
                <a:latin typeface="Century Gothic" pitchFamily="34" charset="0"/>
              </a:rPr>
              <a:t>NICHE</a:t>
            </a:r>
          </a:p>
        </p:txBody>
      </p:sp>
      <p:sp>
        <p:nvSpPr>
          <p:cNvPr id="10" name="Rectangle 9"/>
          <p:cNvSpPr/>
          <p:nvPr userDrawn="1"/>
        </p:nvSpPr>
        <p:spPr>
          <a:xfrm>
            <a:off x="4795096" y="3651437"/>
            <a:ext cx="3529332" cy="2035190"/>
          </a:xfrm>
          <a:prstGeom prst="rect">
            <a:avLst/>
          </a:prstGeom>
          <a:solidFill>
            <a:srgbClr val="4F81BD"/>
          </a:solidFill>
          <a:ln w="25400" cap="flat" cmpd="sng" algn="ctr">
            <a:noFill/>
            <a:prstDash val="solid"/>
          </a:ln>
          <a:effectLst/>
        </p:spPr>
        <p:txBody>
          <a:bodyPr rtlCol="0" anchor="ctr"/>
          <a:lstStyle/>
          <a:p>
            <a:pPr algn="ctr">
              <a:defRPr/>
            </a:pPr>
            <a:endParaRPr lang="en-AU" sz="1000" kern="0" dirty="0">
              <a:solidFill>
                <a:prstClr val="white"/>
              </a:solidFill>
              <a:latin typeface="Century Gothic" pitchFamily="34" charset="0"/>
            </a:endParaRPr>
          </a:p>
        </p:txBody>
      </p:sp>
      <p:sp>
        <p:nvSpPr>
          <p:cNvPr id="11" name="Rectangle 10"/>
          <p:cNvSpPr/>
          <p:nvPr userDrawn="1"/>
        </p:nvSpPr>
        <p:spPr>
          <a:xfrm>
            <a:off x="4795097" y="5686232"/>
            <a:ext cx="3529334" cy="535576"/>
          </a:xfrm>
          <a:prstGeom prst="rect">
            <a:avLst/>
          </a:prstGeom>
          <a:solidFill>
            <a:srgbClr val="1F497D">
              <a:lumMod val="40000"/>
              <a:lumOff val="60000"/>
            </a:srgbClr>
          </a:solidFill>
          <a:ln w="25400" cap="flat" cmpd="sng" algn="ctr">
            <a:noFill/>
            <a:prstDash val="solid"/>
          </a:ln>
          <a:effectLst/>
        </p:spPr>
        <p:txBody>
          <a:bodyPr rtlCol="0" anchor="ctr"/>
          <a:lstStyle/>
          <a:p>
            <a:pPr algn="ctr">
              <a:defRPr/>
            </a:pPr>
            <a:r>
              <a:rPr lang="en-AU" sz="1400" kern="0" dirty="0">
                <a:solidFill>
                  <a:prstClr val="white"/>
                </a:solidFill>
                <a:latin typeface="Century Gothic" pitchFamily="34" charset="0"/>
              </a:rPr>
              <a:t>COMMUNITY</a:t>
            </a:r>
          </a:p>
        </p:txBody>
      </p:sp>
      <p:sp>
        <p:nvSpPr>
          <p:cNvPr id="12" name="Rectangle 11"/>
          <p:cNvSpPr/>
          <p:nvPr userDrawn="1"/>
        </p:nvSpPr>
        <p:spPr>
          <a:xfrm>
            <a:off x="4795097" y="1187785"/>
            <a:ext cx="3529334" cy="2035191"/>
          </a:xfrm>
          <a:prstGeom prst="rect">
            <a:avLst/>
          </a:prstGeom>
          <a:solidFill>
            <a:srgbClr val="4F81BD"/>
          </a:solidFill>
          <a:ln w="25400" cap="flat" cmpd="sng" algn="ctr">
            <a:noFill/>
            <a:prstDash val="solid"/>
          </a:ln>
          <a:effectLst/>
        </p:spPr>
        <p:txBody>
          <a:bodyPr rtlCol="0" anchor="ctr"/>
          <a:lstStyle/>
          <a:p>
            <a:pPr algn="ctr">
              <a:defRPr/>
            </a:pPr>
            <a:endParaRPr lang="en-AU" sz="1000" kern="0" dirty="0">
              <a:solidFill>
                <a:prstClr val="white"/>
              </a:solidFill>
              <a:latin typeface="Century Gothic" pitchFamily="34" charset="0"/>
            </a:endParaRPr>
          </a:p>
        </p:txBody>
      </p:sp>
      <p:sp>
        <p:nvSpPr>
          <p:cNvPr id="13" name="Rectangle 12"/>
          <p:cNvSpPr/>
          <p:nvPr userDrawn="1"/>
        </p:nvSpPr>
        <p:spPr>
          <a:xfrm>
            <a:off x="4795097" y="652209"/>
            <a:ext cx="3529333" cy="535576"/>
          </a:xfrm>
          <a:prstGeom prst="rect">
            <a:avLst/>
          </a:prstGeom>
          <a:solidFill>
            <a:srgbClr val="1F497D">
              <a:lumMod val="40000"/>
              <a:lumOff val="60000"/>
            </a:srgbClr>
          </a:solidFill>
          <a:ln w="25400" cap="flat" cmpd="sng" algn="ctr">
            <a:noFill/>
            <a:prstDash val="solid"/>
          </a:ln>
          <a:effectLst/>
        </p:spPr>
        <p:txBody>
          <a:bodyPr rtlCol="0" anchor="ctr"/>
          <a:lstStyle/>
          <a:p>
            <a:pPr algn="ctr">
              <a:defRPr/>
            </a:pPr>
            <a:r>
              <a:rPr lang="en-AU" sz="1400" kern="0" dirty="0">
                <a:solidFill>
                  <a:prstClr val="white"/>
                </a:solidFill>
                <a:latin typeface="Century Gothic" pitchFamily="34" charset="0"/>
              </a:rPr>
              <a:t>MAINTAIN</a:t>
            </a:r>
          </a:p>
        </p:txBody>
      </p:sp>
    </p:spTree>
    <p:extLst>
      <p:ext uri="{BB962C8B-B14F-4D97-AF65-F5344CB8AC3E}">
        <p14:creationId xmlns:p14="http://schemas.microsoft.com/office/powerpoint/2010/main" val="5400708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03DBA8-5589-4BDF-ACEC-846CE8530C46}"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3C1E4-DC54-448D-B88A-2C90721344D8}" type="slidenum">
              <a:rPr lang="en-US" smtClean="0"/>
              <a:t>‹#›</a:t>
            </a:fld>
            <a:endParaRPr lang="en-US"/>
          </a:p>
        </p:txBody>
      </p:sp>
    </p:spTree>
    <p:extLst>
      <p:ext uri="{BB962C8B-B14F-4D97-AF65-F5344CB8AC3E}">
        <p14:creationId xmlns:p14="http://schemas.microsoft.com/office/powerpoint/2010/main" val="13239741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03DBA8-5589-4BDF-ACEC-846CE8530C46}"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3C1E4-DC54-448D-B88A-2C90721344D8}" type="slidenum">
              <a:rPr lang="en-US" smtClean="0"/>
              <a:t>‹#›</a:t>
            </a:fld>
            <a:endParaRPr lang="en-US"/>
          </a:p>
        </p:txBody>
      </p:sp>
    </p:spTree>
    <p:extLst>
      <p:ext uri="{BB962C8B-B14F-4D97-AF65-F5344CB8AC3E}">
        <p14:creationId xmlns:p14="http://schemas.microsoft.com/office/powerpoint/2010/main" val="7844192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03DBA8-5589-4BDF-ACEC-846CE8530C46}"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3C1E4-DC54-448D-B88A-2C90721344D8}" type="slidenum">
              <a:rPr lang="en-US" smtClean="0"/>
              <a:t>‹#›</a:t>
            </a:fld>
            <a:endParaRPr lang="en-US"/>
          </a:p>
        </p:txBody>
      </p:sp>
    </p:spTree>
    <p:extLst>
      <p:ext uri="{BB962C8B-B14F-4D97-AF65-F5344CB8AC3E}">
        <p14:creationId xmlns:p14="http://schemas.microsoft.com/office/powerpoint/2010/main" val="39107673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03DBA8-5589-4BDF-ACEC-846CE8530C46}"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3C1E4-DC54-448D-B88A-2C90721344D8}" type="slidenum">
              <a:rPr lang="en-US" smtClean="0"/>
              <a:t>‹#›</a:t>
            </a:fld>
            <a:endParaRPr lang="en-US"/>
          </a:p>
        </p:txBody>
      </p:sp>
    </p:spTree>
    <p:extLst>
      <p:ext uri="{BB962C8B-B14F-4D97-AF65-F5344CB8AC3E}">
        <p14:creationId xmlns:p14="http://schemas.microsoft.com/office/powerpoint/2010/main" val="27059540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03DBA8-5589-4BDF-ACEC-846CE8530C46}" type="datetimeFigureOut">
              <a:rPr lang="en-US" smtClean="0"/>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43C1E4-DC54-448D-B88A-2C90721344D8}" type="slidenum">
              <a:rPr lang="en-US" smtClean="0"/>
              <a:t>‹#›</a:t>
            </a:fld>
            <a:endParaRPr lang="en-US"/>
          </a:p>
        </p:txBody>
      </p:sp>
    </p:spTree>
    <p:extLst>
      <p:ext uri="{BB962C8B-B14F-4D97-AF65-F5344CB8AC3E}">
        <p14:creationId xmlns:p14="http://schemas.microsoft.com/office/powerpoint/2010/main" val="296025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amp; Takeout - Subheader">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0" y="-814"/>
            <a:ext cx="91440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6" name="Text Placeholder 11"/>
          <p:cNvSpPr>
            <a:spLocks noGrp="1"/>
          </p:cNvSpPr>
          <p:nvPr>
            <p:ph type="body" sz="quarter" idx="13" hasCustomPrompt="1"/>
          </p:nvPr>
        </p:nvSpPr>
        <p:spPr>
          <a:xfrm>
            <a:off x="25137" y="908720"/>
            <a:ext cx="9144000" cy="216818"/>
          </a:xfrm>
          <a:prstGeom prst="rect">
            <a:avLst/>
          </a:prstGeom>
        </p:spPr>
        <p:txBody>
          <a:bodyPr anchor="ctr">
            <a:noAutofit/>
          </a:bodyPr>
          <a:lstStyle>
            <a:lvl1pPr marL="0" indent="0" algn="ctr">
              <a:buNone/>
              <a:defRPr sz="1400" i="0">
                <a:solidFill>
                  <a:schemeClr val="tx1">
                    <a:lumMod val="65000"/>
                    <a:lumOff val="35000"/>
                  </a:schemeClr>
                </a:solidFill>
                <a:latin typeface="Century Gothic" pitchFamily="34" charset="0"/>
              </a:defRPr>
            </a:lvl1pPr>
          </a:lstStyle>
          <a:p>
            <a:pPr lvl="0"/>
            <a:r>
              <a:rPr lang="en-US" dirty="0"/>
              <a:t>Sub Header</a:t>
            </a:r>
          </a:p>
        </p:txBody>
      </p:sp>
      <p:sp>
        <p:nvSpPr>
          <p:cNvPr id="3" name="Text Placeholder 2"/>
          <p:cNvSpPr>
            <a:spLocks noGrp="1"/>
          </p:cNvSpPr>
          <p:nvPr>
            <p:ph type="body" sz="quarter" idx="15" hasCustomPrompt="1"/>
          </p:nvPr>
        </p:nvSpPr>
        <p:spPr>
          <a:xfrm>
            <a:off x="3463" y="494853"/>
            <a:ext cx="9144000" cy="216123"/>
          </a:xfrm>
          <a:prstGeom prst="rect">
            <a:avLst/>
          </a:prstGeom>
        </p:spPr>
        <p:txBody>
          <a:bodyPr anchor="ctr"/>
          <a:lstStyle>
            <a:lvl1pPr marL="449263" indent="-449263">
              <a:buNone/>
              <a:defRPr sz="900" i="1" baseline="0">
                <a:solidFill>
                  <a:schemeClr val="tx1">
                    <a:lumMod val="65000"/>
                    <a:lumOff val="35000"/>
                  </a:schemeClr>
                </a:solidFill>
                <a:latin typeface="Century Gothic" panose="020B0502020202020204" pitchFamily="34" charset="0"/>
              </a:defRPr>
            </a:lvl1pPr>
            <a:lvl2pPr marL="457200" indent="0">
              <a:buNone/>
              <a:defRPr sz="800" i="1">
                <a:solidFill>
                  <a:schemeClr val="tx1">
                    <a:lumMod val="65000"/>
                    <a:lumOff val="35000"/>
                  </a:schemeClr>
                </a:solidFill>
                <a:latin typeface="Century Gothic" panose="020B0502020202020204" pitchFamily="34" charset="0"/>
              </a:defRPr>
            </a:lvl2pPr>
            <a:lvl3pPr marL="914400" indent="0">
              <a:buNone/>
              <a:defRPr sz="800" i="1">
                <a:solidFill>
                  <a:schemeClr val="tx1">
                    <a:lumMod val="65000"/>
                    <a:lumOff val="35000"/>
                  </a:schemeClr>
                </a:solidFill>
                <a:latin typeface="Century Gothic" panose="020B0502020202020204" pitchFamily="34" charset="0"/>
              </a:defRPr>
            </a:lvl3pPr>
            <a:lvl4pPr marL="1371600" indent="0">
              <a:buNone/>
              <a:defRPr sz="800" i="1">
                <a:solidFill>
                  <a:schemeClr val="tx1">
                    <a:lumMod val="65000"/>
                    <a:lumOff val="35000"/>
                  </a:schemeClr>
                </a:solidFill>
                <a:latin typeface="Century Gothic" panose="020B0502020202020204" pitchFamily="34" charset="0"/>
              </a:defRPr>
            </a:lvl4pPr>
            <a:lvl5pPr marL="1828800" indent="0">
              <a:buNone/>
              <a:defRPr sz="800" i="1">
                <a:solidFill>
                  <a:schemeClr val="tx1">
                    <a:lumMod val="65000"/>
                    <a:lumOff val="35000"/>
                  </a:schemeClr>
                </a:solidFill>
                <a:latin typeface="Century Gothic" panose="020B0502020202020204" pitchFamily="34" charset="0"/>
              </a:defRPr>
            </a:lvl5pPr>
          </a:lstStyle>
          <a:p>
            <a:pPr lvl="0"/>
            <a:r>
              <a:rPr lang="en-US" dirty="0"/>
              <a:t>Q#.	Insert question here</a:t>
            </a:r>
            <a:endParaRPr lang="en-AU" dirty="0"/>
          </a:p>
        </p:txBody>
      </p:sp>
      <p:sp>
        <p:nvSpPr>
          <p:cNvPr id="8" name="Text Placeholder 11"/>
          <p:cNvSpPr>
            <a:spLocks noGrp="1"/>
          </p:cNvSpPr>
          <p:nvPr>
            <p:ph type="body" sz="quarter" idx="14" hasCustomPrompt="1"/>
          </p:nvPr>
        </p:nvSpPr>
        <p:spPr>
          <a:xfrm>
            <a:off x="467544" y="5877272"/>
            <a:ext cx="8352928" cy="980728"/>
          </a:xfrm>
          <a:prstGeom prst="rect">
            <a:avLst/>
          </a:prstGeom>
        </p:spPr>
        <p:txBody>
          <a:bodyPr anchor="ctr">
            <a:noAutofit/>
          </a:bodyPr>
          <a:lstStyle>
            <a:lvl1pPr marL="0" indent="0" algn="ctr">
              <a:buNone/>
              <a:defRPr sz="1400" b="1" i="0" baseline="0">
                <a:solidFill>
                  <a:schemeClr val="tx2"/>
                </a:solidFill>
                <a:latin typeface="Century Gothic" pitchFamily="34" charset="0"/>
              </a:defRPr>
            </a:lvl1pPr>
          </a:lstStyle>
          <a:p>
            <a:pPr lvl="0"/>
            <a:r>
              <a:rPr lang="en-US" sz="1400" i="0" dirty="0">
                <a:solidFill>
                  <a:schemeClr val="tx2"/>
                </a:solidFill>
              </a:rPr>
              <a:t>Type Takeout</a:t>
            </a:r>
            <a:endParaRPr lang="en-US" dirty="0"/>
          </a:p>
        </p:txBody>
      </p:sp>
    </p:spTree>
    <p:extLst>
      <p:ext uri="{BB962C8B-B14F-4D97-AF65-F5344CB8AC3E}">
        <p14:creationId xmlns:p14="http://schemas.microsoft.com/office/powerpoint/2010/main" val="3880450997"/>
      </p:ext>
    </p:extLst>
  </p:cSld>
  <p:clrMapOvr>
    <a:masterClrMapping/>
  </p:clrMapOvr>
  <p:transition>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03DBA8-5589-4BDF-ACEC-846CE8530C46}" type="datetimeFigureOut">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43C1E4-DC54-448D-B88A-2C90721344D8}" type="slidenum">
              <a:rPr lang="en-US" smtClean="0"/>
              <a:t>‹#›</a:t>
            </a:fld>
            <a:endParaRPr lang="en-US"/>
          </a:p>
        </p:txBody>
      </p:sp>
    </p:spTree>
    <p:extLst>
      <p:ext uri="{BB962C8B-B14F-4D97-AF65-F5344CB8AC3E}">
        <p14:creationId xmlns:p14="http://schemas.microsoft.com/office/powerpoint/2010/main" val="41910648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03DBA8-5589-4BDF-ACEC-846CE8530C46}" type="datetimeFigureOut">
              <a:rPr lang="en-US" smtClean="0"/>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43C1E4-DC54-448D-B88A-2C90721344D8}" type="slidenum">
              <a:rPr lang="en-US" smtClean="0"/>
              <a:t>‹#›</a:t>
            </a:fld>
            <a:endParaRPr lang="en-US"/>
          </a:p>
        </p:txBody>
      </p:sp>
    </p:spTree>
    <p:extLst>
      <p:ext uri="{BB962C8B-B14F-4D97-AF65-F5344CB8AC3E}">
        <p14:creationId xmlns:p14="http://schemas.microsoft.com/office/powerpoint/2010/main" val="8163790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F03DBA8-5589-4BDF-ACEC-846CE8530C46}"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3C1E4-DC54-448D-B88A-2C90721344D8}" type="slidenum">
              <a:rPr lang="en-US" smtClean="0"/>
              <a:t>‹#›</a:t>
            </a:fld>
            <a:endParaRPr lang="en-US"/>
          </a:p>
        </p:txBody>
      </p:sp>
    </p:spTree>
    <p:extLst>
      <p:ext uri="{BB962C8B-B14F-4D97-AF65-F5344CB8AC3E}">
        <p14:creationId xmlns:p14="http://schemas.microsoft.com/office/powerpoint/2010/main" val="21315202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F03DBA8-5589-4BDF-ACEC-846CE8530C46}"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3C1E4-DC54-448D-B88A-2C90721344D8}" type="slidenum">
              <a:rPr lang="en-US" smtClean="0"/>
              <a:t>‹#›</a:t>
            </a:fld>
            <a:endParaRPr lang="en-US"/>
          </a:p>
        </p:txBody>
      </p:sp>
    </p:spTree>
    <p:extLst>
      <p:ext uri="{BB962C8B-B14F-4D97-AF65-F5344CB8AC3E}">
        <p14:creationId xmlns:p14="http://schemas.microsoft.com/office/powerpoint/2010/main" val="14717247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03DBA8-5589-4BDF-ACEC-846CE8530C46}"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3C1E4-DC54-448D-B88A-2C90721344D8}" type="slidenum">
              <a:rPr lang="en-US" smtClean="0"/>
              <a:t>‹#›</a:t>
            </a:fld>
            <a:endParaRPr lang="en-US"/>
          </a:p>
        </p:txBody>
      </p:sp>
    </p:spTree>
    <p:extLst>
      <p:ext uri="{BB962C8B-B14F-4D97-AF65-F5344CB8AC3E}">
        <p14:creationId xmlns:p14="http://schemas.microsoft.com/office/powerpoint/2010/main" val="5128910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03DBA8-5589-4BDF-ACEC-846CE8530C46}"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3C1E4-DC54-448D-B88A-2C90721344D8}" type="slidenum">
              <a:rPr lang="en-US" smtClean="0"/>
              <a:t>‹#›</a:t>
            </a:fld>
            <a:endParaRPr lang="en-US"/>
          </a:p>
        </p:txBody>
      </p:sp>
    </p:spTree>
    <p:extLst>
      <p:ext uri="{BB962C8B-B14F-4D97-AF65-F5344CB8AC3E}">
        <p14:creationId xmlns:p14="http://schemas.microsoft.com/office/powerpoint/2010/main" val="23782309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05" y="2870635"/>
            <a:ext cx="4449167" cy="711081"/>
          </a:xfrm>
        </p:spPr>
        <p:txBody>
          <a:bodyPr>
            <a:normAutofit/>
          </a:bodyPr>
          <a:lstStyle>
            <a:lvl1pPr algn="ctr">
              <a:defRPr sz="27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8579778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ectangle: Top Corners Rounded 2">
            <a:extLst>
              <a:ext uri="{FF2B5EF4-FFF2-40B4-BE49-F238E27FC236}">
                <a16:creationId xmlns:a16="http://schemas.microsoft.com/office/drawing/2014/main" id="{EFC97D53-FA99-4CBD-AB1D-83FFB3BD488F}"/>
              </a:ext>
            </a:extLst>
          </p:cNvPr>
          <p:cNvSpPr/>
          <p:nvPr userDrawn="1"/>
        </p:nvSpPr>
        <p:spPr>
          <a:xfrm rot="5400000">
            <a:off x="4405661" y="2080471"/>
            <a:ext cx="111221" cy="892254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35036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8" name="Group 7">
            <a:extLst>
              <a:ext uri="{FF2B5EF4-FFF2-40B4-BE49-F238E27FC236}">
                <a16:creationId xmlns:a16="http://schemas.microsoft.com/office/drawing/2014/main" id="{AB5EAB53-0AB0-49A7-8A0C-0A9D85479EC0}"/>
              </a:ext>
            </a:extLst>
          </p:cNvPr>
          <p:cNvGrpSpPr/>
          <p:nvPr userDrawn="1"/>
        </p:nvGrpSpPr>
        <p:grpSpPr>
          <a:xfrm>
            <a:off x="7881623" y="5751673"/>
            <a:ext cx="1212371" cy="860583"/>
            <a:chOff x="3631780" y="1691976"/>
            <a:chExt cx="4859204" cy="2586924"/>
          </a:xfrm>
        </p:grpSpPr>
        <p:sp>
          <p:nvSpPr>
            <p:cNvPr id="9" name="Oval 8">
              <a:extLst>
                <a:ext uri="{FF2B5EF4-FFF2-40B4-BE49-F238E27FC236}">
                  <a16:creationId xmlns:a16="http://schemas.microsoft.com/office/drawing/2014/main" id="{67EC8A9F-0142-4609-95F7-1A271547C803}"/>
                </a:ext>
              </a:extLst>
            </p:cNvPr>
            <p:cNvSpPr/>
            <p:nvPr/>
          </p:nvSpPr>
          <p:spPr>
            <a:xfrm>
              <a:off x="4356826" y="3580626"/>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nvGrpSpPr>
            <p:cNvPr id="10" name="Group 9">
              <a:extLst>
                <a:ext uri="{FF2B5EF4-FFF2-40B4-BE49-F238E27FC236}">
                  <a16:creationId xmlns:a16="http://schemas.microsoft.com/office/drawing/2014/main" id="{CDCF3F67-0811-4C24-B10F-0D140D2AA63A}"/>
                </a:ext>
              </a:extLst>
            </p:cNvPr>
            <p:cNvGrpSpPr/>
            <p:nvPr/>
          </p:nvGrpSpPr>
          <p:grpSpPr>
            <a:xfrm>
              <a:off x="5715672" y="1691976"/>
              <a:ext cx="2775312" cy="2580988"/>
              <a:chOff x="5715672" y="1691976"/>
              <a:chExt cx="2775312" cy="2580988"/>
            </a:xfrm>
            <a:solidFill>
              <a:schemeClr val="accent4"/>
            </a:solidFill>
          </p:grpSpPr>
          <p:sp>
            <p:nvSpPr>
              <p:cNvPr id="43" name="Oval 42">
                <a:extLst>
                  <a:ext uri="{FF2B5EF4-FFF2-40B4-BE49-F238E27FC236}">
                    <a16:creationId xmlns:a16="http://schemas.microsoft.com/office/drawing/2014/main" id="{BA3F13EE-C67A-4A94-8E09-F65FFC6AFA4A}"/>
                  </a:ext>
                </a:extLst>
              </p:cNvPr>
              <p:cNvSpPr/>
              <p:nvPr/>
            </p:nvSpPr>
            <p:spPr>
              <a:xfrm>
                <a:off x="7644977" y="3580626"/>
                <a:ext cx="692338" cy="692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44" name="Oval 43">
                <a:extLst>
                  <a:ext uri="{FF2B5EF4-FFF2-40B4-BE49-F238E27FC236}">
                    <a16:creationId xmlns:a16="http://schemas.microsoft.com/office/drawing/2014/main" id="{99456DDD-1149-4AA4-8114-105A36EE6101}"/>
                  </a:ext>
                </a:extLst>
              </p:cNvPr>
              <p:cNvSpPr/>
              <p:nvPr/>
            </p:nvSpPr>
            <p:spPr>
              <a:xfrm>
                <a:off x="7042069" y="2524772"/>
                <a:ext cx="1448915" cy="14489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45" name="Oval 44">
                <a:extLst>
                  <a:ext uri="{FF2B5EF4-FFF2-40B4-BE49-F238E27FC236}">
                    <a16:creationId xmlns:a16="http://schemas.microsoft.com/office/drawing/2014/main" id="{B154FA3E-24E1-42E4-9A35-425F737CA35F}"/>
                  </a:ext>
                </a:extLst>
              </p:cNvPr>
              <p:cNvSpPr/>
              <p:nvPr/>
            </p:nvSpPr>
            <p:spPr>
              <a:xfrm>
                <a:off x="6494078" y="2004217"/>
                <a:ext cx="1150899" cy="115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46" name="Oval 45">
                <a:extLst>
                  <a:ext uri="{FF2B5EF4-FFF2-40B4-BE49-F238E27FC236}">
                    <a16:creationId xmlns:a16="http://schemas.microsoft.com/office/drawing/2014/main" id="{C6C7D145-134C-4FE3-8FF9-BCEC4B6CA6BA}"/>
                  </a:ext>
                </a:extLst>
              </p:cNvPr>
              <p:cNvSpPr/>
              <p:nvPr/>
            </p:nvSpPr>
            <p:spPr>
              <a:xfrm>
                <a:off x="5715672" y="1691976"/>
                <a:ext cx="969145" cy="9691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47" name="Rectangle 46">
                <a:extLst>
                  <a:ext uri="{FF2B5EF4-FFF2-40B4-BE49-F238E27FC236}">
                    <a16:creationId xmlns:a16="http://schemas.microsoft.com/office/drawing/2014/main" id="{717A5171-079A-4D92-B321-8987F6E34CC2}"/>
                  </a:ext>
                </a:extLst>
              </p:cNvPr>
              <p:cNvSpPr/>
              <p:nvPr/>
            </p:nvSpPr>
            <p:spPr>
              <a:xfrm>
                <a:off x="7084624" y="3972002"/>
                <a:ext cx="952666" cy="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nvGrpSpPr>
            <p:cNvPr id="11" name="Group 10">
              <a:extLst>
                <a:ext uri="{FF2B5EF4-FFF2-40B4-BE49-F238E27FC236}">
                  <a16:creationId xmlns:a16="http://schemas.microsoft.com/office/drawing/2014/main" id="{FBBDD4EF-B3CB-4E3E-B303-0CD5F31B137E}"/>
                </a:ext>
              </a:extLst>
            </p:cNvPr>
            <p:cNvGrpSpPr/>
            <p:nvPr/>
          </p:nvGrpSpPr>
          <p:grpSpPr>
            <a:xfrm>
              <a:off x="4298370" y="1809306"/>
              <a:ext cx="3786551" cy="2465573"/>
              <a:chOff x="4298370" y="1809306"/>
              <a:chExt cx="3786551" cy="2465573"/>
            </a:xfrm>
          </p:grpSpPr>
          <p:sp>
            <p:nvSpPr>
              <p:cNvPr id="32" name="Oval 31">
                <a:extLst>
                  <a:ext uri="{FF2B5EF4-FFF2-40B4-BE49-F238E27FC236}">
                    <a16:creationId xmlns:a16="http://schemas.microsoft.com/office/drawing/2014/main" id="{04D636DE-3F26-4E27-AD6D-B784D857AC99}"/>
                  </a:ext>
                </a:extLst>
              </p:cNvPr>
              <p:cNvSpPr/>
              <p:nvPr/>
            </p:nvSpPr>
            <p:spPr>
              <a:xfrm>
                <a:off x="5322069" y="2156859"/>
                <a:ext cx="1043914" cy="10439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33" name="Oval 32">
                <a:extLst>
                  <a:ext uri="{FF2B5EF4-FFF2-40B4-BE49-F238E27FC236}">
                    <a16:creationId xmlns:a16="http://schemas.microsoft.com/office/drawing/2014/main" id="{D36D5D76-54F7-4983-873A-E9249D9B27AA}"/>
                  </a:ext>
                </a:extLst>
              </p:cNvPr>
              <p:cNvSpPr/>
              <p:nvPr/>
            </p:nvSpPr>
            <p:spPr>
              <a:xfrm>
                <a:off x="4298370" y="2176549"/>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34" name="Oval 33">
                <a:extLst>
                  <a:ext uri="{FF2B5EF4-FFF2-40B4-BE49-F238E27FC236}">
                    <a16:creationId xmlns:a16="http://schemas.microsoft.com/office/drawing/2014/main" id="{0632AEFC-348B-439E-A407-D68AA774B02B}"/>
                  </a:ext>
                </a:extLst>
              </p:cNvPr>
              <p:cNvSpPr/>
              <p:nvPr/>
            </p:nvSpPr>
            <p:spPr>
              <a:xfrm>
                <a:off x="4809919" y="1809306"/>
                <a:ext cx="1081542" cy="10815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35" name="Oval 34">
                <a:extLst>
                  <a:ext uri="{FF2B5EF4-FFF2-40B4-BE49-F238E27FC236}">
                    <a16:creationId xmlns:a16="http://schemas.microsoft.com/office/drawing/2014/main" id="{8EADCE84-13E0-496D-8C9D-04C0B9B6FB73}"/>
                  </a:ext>
                </a:extLst>
              </p:cNvPr>
              <p:cNvSpPr/>
              <p:nvPr/>
            </p:nvSpPr>
            <p:spPr>
              <a:xfrm>
                <a:off x="6180316" y="2502943"/>
                <a:ext cx="753706" cy="7537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36" name="Oval 35">
                <a:extLst>
                  <a:ext uri="{FF2B5EF4-FFF2-40B4-BE49-F238E27FC236}">
                    <a16:creationId xmlns:a16="http://schemas.microsoft.com/office/drawing/2014/main" id="{BA412BF7-6E8B-46D7-91C0-20C9A7951A5A}"/>
                  </a:ext>
                </a:extLst>
              </p:cNvPr>
              <p:cNvSpPr/>
              <p:nvPr/>
            </p:nvSpPr>
            <p:spPr>
              <a:xfrm>
                <a:off x="6934022" y="2588625"/>
                <a:ext cx="1150899" cy="1150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37" name="Oval 36">
                <a:extLst>
                  <a:ext uri="{FF2B5EF4-FFF2-40B4-BE49-F238E27FC236}">
                    <a16:creationId xmlns:a16="http://schemas.microsoft.com/office/drawing/2014/main" id="{643FFB8D-4436-4398-8669-1B7030A860AD}"/>
                  </a:ext>
                </a:extLst>
              </p:cNvPr>
              <p:cNvSpPr/>
              <p:nvPr/>
            </p:nvSpPr>
            <p:spPr>
              <a:xfrm>
                <a:off x="7325201" y="3425414"/>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38" name="Oval 37">
                <a:extLst>
                  <a:ext uri="{FF2B5EF4-FFF2-40B4-BE49-F238E27FC236}">
                    <a16:creationId xmlns:a16="http://schemas.microsoft.com/office/drawing/2014/main" id="{8A1C9E68-FE5B-4D06-BFD6-B836A0EE0D8A}"/>
                  </a:ext>
                </a:extLst>
              </p:cNvPr>
              <p:cNvSpPr/>
              <p:nvPr/>
            </p:nvSpPr>
            <p:spPr>
              <a:xfrm>
                <a:off x="7095848" y="3619731"/>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39" name="Oval 38">
                <a:extLst>
                  <a:ext uri="{FF2B5EF4-FFF2-40B4-BE49-F238E27FC236}">
                    <a16:creationId xmlns:a16="http://schemas.microsoft.com/office/drawing/2014/main" id="{411F6427-B46A-476C-A1FE-438921C33141}"/>
                  </a:ext>
                </a:extLst>
              </p:cNvPr>
              <p:cNvSpPr/>
              <p:nvPr/>
            </p:nvSpPr>
            <p:spPr>
              <a:xfrm>
                <a:off x="6575764" y="2862232"/>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40" name="Oval 39">
                <a:extLst>
                  <a:ext uri="{FF2B5EF4-FFF2-40B4-BE49-F238E27FC236}">
                    <a16:creationId xmlns:a16="http://schemas.microsoft.com/office/drawing/2014/main" id="{0871897A-671A-4DF2-8FE8-89C3E46C5C41}"/>
                  </a:ext>
                </a:extLst>
              </p:cNvPr>
              <p:cNvSpPr/>
              <p:nvPr/>
            </p:nvSpPr>
            <p:spPr>
              <a:xfrm>
                <a:off x="6473567" y="3370881"/>
                <a:ext cx="841098" cy="8410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41" name="Rectangle 40">
                <a:extLst>
                  <a:ext uri="{FF2B5EF4-FFF2-40B4-BE49-F238E27FC236}">
                    <a16:creationId xmlns:a16="http://schemas.microsoft.com/office/drawing/2014/main" id="{273E5CC0-00B6-418D-B32A-99090DFF4E42}"/>
                  </a:ext>
                </a:extLst>
              </p:cNvPr>
              <p:cNvSpPr/>
              <p:nvPr/>
            </p:nvSpPr>
            <p:spPr>
              <a:xfrm>
                <a:off x="6226213" y="4147024"/>
                <a:ext cx="1256511" cy="1034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42" name="Oval 41">
                <a:extLst>
                  <a:ext uri="{FF2B5EF4-FFF2-40B4-BE49-F238E27FC236}">
                    <a16:creationId xmlns:a16="http://schemas.microsoft.com/office/drawing/2014/main" id="{BEF72336-3F79-4A97-8B24-887979BA1BC4}"/>
                  </a:ext>
                </a:extLst>
              </p:cNvPr>
              <p:cNvSpPr/>
              <p:nvPr/>
            </p:nvSpPr>
            <p:spPr>
              <a:xfrm>
                <a:off x="5260062" y="2611101"/>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nvGrpSpPr>
            <p:cNvPr id="12" name="Group 11">
              <a:extLst>
                <a:ext uri="{FF2B5EF4-FFF2-40B4-BE49-F238E27FC236}">
                  <a16:creationId xmlns:a16="http://schemas.microsoft.com/office/drawing/2014/main" id="{504D2FE2-9428-49AD-8275-8646559047EA}"/>
                </a:ext>
              </a:extLst>
            </p:cNvPr>
            <p:cNvGrpSpPr/>
            <p:nvPr/>
          </p:nvGrpSpPr>
          <p:grpSpPr>
            <a:xfrm>
              <a:off x="3631780" y="2451097"/>
              <a:ext cx="3196921" cy="1827803"/>
              <a:chOff x="3631780" y="2451097"/>
              <a:chExt cx="3196921" cy="1827803"/>
            </a:xfrm>
          </p:grpSpPr>
          <p:sp>
            <p:nvSpPr>
              <p:cNvPr id="24" name="Oval 23">
                <a:extLst>
                  <a:ext uri="{FF2B5EF4-FFF2-40B4-BE49-F238E27FC236}">
                    <a16:creationId xmlns:a16="http://schemas.microsoft.com/office/drawing/2014/main" id="{7C0BEA64-4E59-42CE-A307-A9B2FC69002A}"/>
                  </a:ext>
                </a:extLst>
              </p:cNvPr>
              <p:cNvSpPr/>
              <p:nvPr/>
            </p:nvSpPr>
            <p:spPr>
              <a:xfrm>
                <a:off x="3631780" y="2451097"/>
                <a:ext cx="969145" cy="969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5" name="Oval 24">
                <a:extLst>
                  <a:ext uri="{FF2B5EF4-FFF2-40B4-BE49-F238E27FC236}">
                    <a16:creationId xmlns:a16="http://schemas.microsoft.com/office/drawing/2014/main" id="{6EE78404-9AA0-4852-882C-49A3C9A44FC8}"/>
                  </a:ext>
                </a:extLst>
              </p:cNvPr>
              <p:cNvSpPr/>
              <p:nvPr/>
            </p:nvSpPr>
            <p:spPr>
              <a:xfrm>
                <a:off x="3681373" y="3214859"/>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6" name="Oval 25">
                <a:extLst>
                  <a:ext uri="{FF2B5EF4-FFF2-40B4-BE49-F238E27FC236}">
                    <a16:creationId xmlns:a16="http://schemas.microsoft.com/office/drawing/2014/main" id="{9BABA818-FD93-46E2-B427-CAD3408031F7}"/>
                  </a:ext>
                </a:extLst>
              </p:cNvPr>
              <p:cNvSpPr/>
              <p:nvPr/>
            </p:nvSpPr>
            <p:spPr>
              <a:xfrm>
                <a:off x="4232071" y="2602088"/>
                <a:ext cx="1150899" cy="1150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7" name="Oval 26">
                <a:extLst>
                  <a:ext uri="{FF2B5EF4-FFF2-40B4-BE49-F238E27FC236}">
                    <a16:creationId xmlns:a16="http://schemas.microsoft.com/office/drawing/2014/main" id="{5F5C9629-B030-43F5-99A7-C079CDBFC02E}"/>
                  </a:ext>
                </a:extLst>
              </p:cNvPr>
              <p:cNvSpPr/>
              <p:nvPr/>
            </p:nvSpPr>
            <p:spPr>
              <a:xfrm>
                <a:off x="3857615" y="3486535"/>
                <a:ext cx="792365"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8" name="Oval 27">
                <a:extLst>
                  <a:ext uri="{FF2B5EF4-FFF2-40B4-BE49-F238E27FC236}">
                    <a16:creationId xmlns:a16="http://schemas.microsoft.com/office/drawing/2014/main" id="{D1B24AA7-6811-4B16-8042-685AC7A7252C}"/>
                  </a:ext>
                </a:extLst>
              </p:cNvPr>
              <p:cNvSpPr/>
              <p:nvPr/>
            </p:nvSpPr>
            <p:spPr>
              <a:xfrm>
                <a:off x="4643275" y="2959747"/>
                <a:ext cx="1312378" cy="1312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9" name="Oval 28">
                <a:extLst>
                  <a:ext uri="{FF2B5EF4-FFF2-40B4-BE49-F238E27FC236}">
                    <a16:creationId xmlns:a16="http://schemas.microsoft.com/office/drawing/2014/main" id="{F1C50555-CD46-4DBA-A103-C149350D058C}"/>
                  </a:ext>
                </a:extLst>
              </p:cNvPr>
              <p:cNvSpPr/>
              <p:nvPr/>
            </p:nvSpPr>
            <p:spPr>
              <a:xfrm>
                <a:off x="5510955" y="3011196"/>
                <a:ext cx="1262266" cy="12622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30" name="Rectangle 29">
                <a:extLst>
                  <a:ext uri="{FF2B5EF4-FFF2-40B4-BE49-F238E27FC236}">
                    <a16:creationId xmlns:a16="http://schemas.microsoft.com/office/drawing/2014/main" id="{11A46BE6-73B1-4DA6-91F3-F4D01E3522F8}"/>
                  </a:ext>
                </a:extLst>
              </p:cNvPr>
              <p:cNvSpPr/>
              <p:nvPr/>
            </p:nvSpPr>
            <p:spPr>
              <a:xfrm>
                <a:off x="4247109" y="4098443"/>
                <a:ext cx="1967954" cy="172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31" name="Oval 30">
                <a:extLst>
                  <a:ext uri="{FF2B5EF4-FFF2-40B4-BE49-F238E27FC236}">
                    <a16:creationId xmlns:a16="http://schemas.microsoft.com/office/drawing/2014/main" id="{D574A065-0D8C-45A4-B697-1EAEE7EAEF03}"/>
                  </a:ext>
                </a:extLst>
              </p:cNvPr>
              <p:cNvSpPr/>
              <p:nvPr/>
            </p:nvSpPr>
            <p:spPr>
              <a:xfrm>
                <a:off x="6296024" y="3742075"/>
                <a:ext cx="532677" cy="5326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nvGrpSpPr>
            <p:cNvPr id="13" name="Group 12">
              <a:extLst>
                <a:ext uri="{FF2B5EF4-FFF2-40B4-BE49-F238E27FC236}">
                  <a16:creationId xmlns:a16="http://schemas.microsoft.com/office/drawing/2014/main" id="{DF3D2ADC-CE7F-4D56-BFEF-9BEA82F4E688}"/>
                </a:ext>
              </a:extLst>
            </p:cNvPr>
            <p:cNvGrpSpPr/>
            <p:nvPr/>
          </p:nvGrpSpPr>
          <p:grpSpPr>
            <a:xfrm>
              <a:off x="4055658" y="1945053"/>
              <a:ext cx="4220275" cy="2333847"/>
              <a:chOff x="4055658" y="1925597"/>
              <a:chExt cx="4220275" cy="2333847"/>
            </a:xfrm>
            <a:effectLst>
              <a:outerShdw blurRad="50800" dist="38100" dir="16200000" rotWithShape="0">
                <a:prstClr val="black">
                  <a:alpha val="40000"/>
                </a:prstClr>
              </a:outerShdw>
            </a:effectLst>
          </p:grpSpPr>
          <p:sp>
            <p:nvSpPr>
              <p:cNvPr id="14" name="Freeform: Shape 13">
                <a:extLst>
                  <a:ext uri="{FF2B5EF4-FFF2-40B4-BE49-F238E27FC236}">
                    <a16:creationId xmlns:a16="http://schemas.microsoft.com/office/drawing/2014/main" id="{4D5FE209-5876-4F41-AAB8-A3922AB0EAC6}"/>
                  </a:ext>
                </a:extLst>
              </p:cNvPr>
              <p:cNvSpPr/>
              <p:nvPr/>
            </p:nvSpPr>
            <p:spPr>
              <a:xfrm>
                <a:off x="5674127" y="2137226"/>
                <a:ext cx="428693" cy="211936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solidFill>
                <a:schemeClr val="bg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E63F6FB3-A081-4A24-9993-4B481E0AEBBF}"/>
                  </a:ext>
                </a:extLst>
              </p:cNvPr>
              <p:cNvSpPr/>
              <p:nvPr/>
            </p:nvSpPr>
            <p:spPr>
              <a:xfrm>
                <a:off x="6153901" y="2280010"/>
                <a:ext cx="565541" cy="1976576"/>
              </a:xfrm>
              <a:custGeom>
                <a:avLst/>
                <a:gdLst>
                  <a:gd name="connsiteX0" fmla="*/ 335796 w 565541"/>
                  <a:gd name="connsiteY0" fmla="*/ 1531565 h 1976576"/>
                  <a:gd name="connsiteX1" fmla="*/ 335796 w 565541"/>
                  <a:gd name="connsiteY1" fmla="*/ 1585857 h 1976576"/>
                  <a:gd name="connsiteX2" fmla="*/ 441823 w 565541"/>
                  <a:gd name="connsiteY2" fmla="*/ 1585857 h 1976576"/>
                  <a:gd name="connsiteX3" fmla="*/ 441823 w 565541"/>
                  <a:gd name="connsiteY3" fmla="*/ 1531565 h 1976576"/>
                  <a:gd name="connsiteX4" fmla="*/ 123718 w 565541"/>
                  <a:gd name="connsiteY4" fmla="*/ 1526871 h 1976576"/>
                  <a:gd name="connsiteX5" fmla="*/ 123718 w 565541"/>
                  <a:gd name="connsiteY5" fmla="*/ 1581163 h 1976576"/>
                  <a:gd name="connsiteX6" fmla="*/ 229745 w 565541"/>
                  <a:gd name="connsiteY6" fmla="*/ 1581163 h 1976576"/>
                  <a:gd name="connsiteX7" fmla="*/ 229745 w 565541"/>
                  <a:gd name="connsiteY7" fmla="*/ 1526871 h 1976576"/>
                  <a:gd name="connsiteX8" fmla="*/ 335796 w 565541"/>
                  <a:gd name="connsiteY8" fmla="*/ 1409581 h 1976576"/>
                  <a:gd name="connsiteX9" fmla="*/ 335796 w 565541"/>
                  <a:gd name="connsiteY9" fmla="*/ 1463873 h 1976576"/>
                  <a:gd name="connsiteX10" fmla="*/ 441823 w 565541"/>
                  <a:gd name="connsiteY10" fmla="*/ 1463873 h 1976576"/>
                  <a:gd name="connsiteX11" fmla="*/ 441823 w 565541"/>
                  <a:gd name="connsiteY11" fmla="*/ 1409581 h 1976576"/>
                  <a:gd name="connsiteX12" fmla="*/ 123718 w 565541"/>
                  <a:gd name="connsiteY12" fmla="*/ 1404887 h 1976576"/>
                  <a:gd name="connsiteX13" fmla="*/ 123718 w 565541"/>
                  <a:gd name="connsiteY13" fmla="*/ 1459180 h 1976576"/>
                  <a:gd name="connsiteX14" fmla="*/ 229745 w 565541"/>
                  <a:gd name="connsiteY14" fmla="*/ 1459180 h 1976576"/>
                  <a:gd name="connsiteX15" fmla="*/ 229745 w 565541"/>
                  <a:gd name="connsiteY15" fmla="*/ 1404887 h 1976576"/>
                  <a:gd name="connsiteX16" fmla="*/ 335796 w 565541"/>
                  <a:gd name="connsiteY16" fmla="*/ 1287599 h 1976576"/>
                  <a:gd name="connsiteX17" fmla="*/ 335796 w 565541"/>
                  <a:gd name="connsiteY17" fmla="*/ 1341892 h 1976576"/>
                  <a:gd name="connsiteX18" fmla="*/ 441823 w 565541"/>
                  <a:gd name="connsiteY18" fmla="*/ 1341892 h 1976576"/>
                  <a:gd name="connsiteX19" fmla="*/ 441823 w 565541"/>
                  <a:gd name="connsiteY19" fmla="*/ 1287599 h 1976576"/>
                  <a:gd name="connsiteX20" fmla="*/ 123718 w 565541"/>
                  <a:gd name="connsiteY20" fmla="*/ 1282905 h 1976576"/>
                  <a:gd name="connsiteX21" fmla="*/ 123718 w 565541"/>
                  <a:gd name="connsiteY21" fmla="*/ 1337198 h 1976576"/>
                  <a:gd name="connsiteX22" fmla="*/ 229745 w 565541"/>
                  <a:gd name="connsiteY22" fmla="*/ 1337198 h 1976576"/>
                  <a:gd name="connsiteX23" fmla="*/ 229745 w 565541"/>
                  <a:gd name="connsiteY23" fmla="*/ 1282905 h 1976576"/>
                  <a:gd name="connsiteX24" fmla="*/ 335796 w 565541"/>
                  <a:gd name="connsiteY24" fmla="*/ 1165617 h 1976576"/>
                  <a:gd name="connsiteX25" fmla="*/ 335796 w 565541"/>
                  <a:gd name="connsiteY25" fmla="*/ 1219910 h 1976576"/>
                  <a:gd name="connsiteX26" fmla="*/ 441823 w 565541"/>
                  <a:gd name="connsiteY26" fmla="*/ 1219910 h 1976576"/>
                  <a:gd name="connsiteX27" fmla="*/ 441823 w 565541"/>
                  <a:gd name="connsiteY27" fmla="*/ 1165617 h 1976576"/>
                  <a:gd name="connsiteX28" fmla="*/ 123718 w 565541"/>
                  <a:gd name="connsiteY28" fmla="*/ 1160924 h 1976576"/>
                  <a:gd name="connsiteX29" fmla="*/ 123718 w 565541"/>
                  <a:gd name="connsiteY29" fmla="*/ 1215216 h 1976576"/>
                  <a:gd name="connsiteX30" fmla="*/ 229745 w 565541"/>
                  <a:gd name="connsiteY30" fmla="*/ 1215216 h 1976576"/>
                  <a:gd name="connsiteX31" fmla="*/ 229745 w 565541"/>
                  <a:gd name="connsiteY31" fmla="*/ 1160924 h 1976576"/>
                  <a:gd name="connsiteX32" fmla="*/ 335796 w 565541"/>
                  <a:gd name="connsiteY32" fmla="*/ 1043636 h 1976576"/>
                  <a:gd name="connsiteX33" fmla="*/ 335796 w 565541"/>
                  <a:gd name="connsiteY33" fmla="*/ 1097928 h 1976576"/>
                  <a:gd name="connsiteX34" fmla="*/ 441823 w 565541"/>
                  <a:gd name="connsiteY34" fmla="*/ 1097928 h 1976576"/>
                  <a:gd name="connsiteX35" fmla="*/ 441823 w 565541"/>
                  <a:gd name="connsiteY35" fmla="*/ 1043636 h 1976576"/>
                  <a:gd name="connsiteX36" fmla="*/ 123718 w 565541"/>
                  <a:gd name="connsiteY36" fmla="*/ 1038942 h 1976576"/>
                  <a:gd name="connsiteX37" fmla="*/ 123718 w 565541"/>
                  <a:gd name="connsiteY37" fmla="*/ 1093234 h 1976576"/>
                  <a:gd name="connsiteX38" fmla="*/ 229745 w 565541"/>
                  <a:gd name="connsiteY38" fmla="*/ 1093234 h 1976576"/>
                  <a:gd name="connsiteX39" fmla="*/ 229745 w 565541"/>
                  <a:gd name="connsiteY39" fmla="*/ 1038942 h 1976576"/>
                  <a:gd name="connsiteX40" fmla="*/ 335796 w 565541"/>
                  <a:gd name="connsiteY40" fmla="*/ 921654 h 1976576"/>
                  <a:gd name="connsiteX41" fmla="*/ 335796 w 565541"/>
                  <a:gd name="connsiteY41" fmla="*/ 975946 h 1976576"/>
                  <a:gd name="connsiteX42" fmla="*/ 441823 w 565541"/>
                  <a:gd name="connsiteY42" fmla="*/ 975946 h 1976576"/>
                  <a:gd name="connsiteX43" fmla="*/ 441823 w 565541"/>
                  <a:gd name="connsiteY43" fmla="*/ 921654 h 1976576"/>
                  <a:gd name="connsiteX44" fmla="*/ 123718 w 565541"/>
                  <a:gd name="connsiteY44" fmla="*/ 916960 h 1976576"/>
                  <a:gd name="connsiteX45" fmla="*/ 123718 w 565541"/>
                  <a:gd name="connsiteY45" fmla="*/ 971252 h 1976576"/>
                  <a:gd name="connsiteX46" fmla="*/ 229745 w 565541"/>
                  <a:gd name="connsiteY46" fmla="*/ 971252 h 1976576"/>
                  <a:gd name="connsiteX47" fmla="*/ 229745 w 565541"/>
                  <a:gd name="connsiteY47" fmla="*/ 916960 h 1976576"/>
                  <a:gd name="connsiteX48" fmla="*/ 335796 w 565541"/>
                  <a:gd name="connsiteY48" fmla="*/ 799672 h 1976576"/>
                  <a:gd name="connsiteX49" fmla="*/ 335796 w 565541"/>
                  <a:gd name="connsiteY49" fmla="*/ 853964 h 1976576"/>
                  <a:gd name="connsiteX50" fmla="*/ 441823 w 565541"/>
                  <a:gd name="connsiteY50" fmla="*/ 853964 h 1976576"/>
                  <a:gd name="connsiteX51" fmla="*/ 441823 w 565541"/>
                  <a:gd name="connsiteY51" fmla="*/ 799672 h 1976576"/>
                  <a:gd name="connsiteX52" fmla="*/ 123718 w 565541"/>
                  <a:gd name="connsiteY52" fmla="*/ 794978 h 1976576"/>
                  <a:gd name="connsiteX53" fmla="*/ 123718 w 565541"/>
                  <a:gd name="connsiteY53" fmla="*/ 849270 h 1976576"/>
                  <a:gd name="connsiteX54" fmla="*/ 229745 w 565541"/>
                  <a:gd name="connsiteY54" fmla="*/ 849270 h 1976576"/>
                  <a:gd name="connsiteX55" fmla="*/ 229745 w 565541"/>
                  <a:gd name="connsiteY55" fmla="*/ 794978 h 1976576"/>
                  <a:gd name="connsiteX56" fmla="*/ 335796 w 565541"/>
                  <a:gd name="connsiteY56" fmla="*/ 677690 h 1976576"/>
                  <a:gd name="connsiteX57" fmla="*/ 335796 w 565541"/>
                  <a:gd name="connsiteY57" fmla="*/ 731982 h 1976576"/>
                  <a:gd name="connsiteX58" fmla="*/ 441823 w 565541"/>
                  <a:gd name="connsiteY58" fmla="*/ 731982 h 1976576"/>
                  <a:gd name="connsiteX59" fmla="*/ 441823 w 565541"/>
                  <a:gd name="connsiteY59" fmla="*/ 677690 h 1976576"/>
                  <a:gd name="connsiteX60" fmla="*/ 123718 w 565541"/>
                  <a:gd name="connsiteY60" fmla="*/ 672996 h 1976576"/>
                  <a:gd name="connsiteX61" fmla="*/ 123718 w 565541"/>
                  <a:gd name="connsiteY61" fmla="*/ 727289 h 1976576"/>
                  <a:gd name="connsiteX62" fmla="*/ 229745 w 565541"/>
                  <a:gd name="connsiteY62" fmla="*/ 727289 h 1976576"/>
                  <a:gd name="connsiteX63" fmla="*/ 229745 w 565541"/>
                  <a:gd name="connsiteY63" fmla="*/ 672996 h 1976576"/>
                  <a:gd name="connsiteX64" fmla="*/ 335796 w 565541"/>
                  <a:gd name="connsiteY64" fmla="*/ 555708 h 1976576"/>
                  <a:gd name="connsiteX65" fmla="*/ 335796 w 565541"/>
                  <a:gd name="connsiteY65" fmla="*/ 610000 h 1976576"/>
                  <a:gd name="connsiteX66" fmla="*/ 441823 w 565541"/>
                  <a:gd name="connsiteY66" fmla="*/ 610000 h 1976576"/>
                  <a:gd name="connsiteX67" fmla="*/ 441823 w 565541"/>
                  <a:gd name="connsiteY67" fmla="*/ 555708 h 1976576"/>
                  <a:gd name="connsiteX68" fmla="*/ 123718 w 565541"/>
                  <a:gd name="connsiteY68" fmla="*/ 551014 h 1976576"/>
                  <a:gd name="connsiteX69" fmla="*/ 123718 w 565541"/>
                  <a:gd name="connsiteY69" fmla="*/ 605307 h 1976576"/>
                  <a:gd name="connsiteX70" fmla="*/ 229745 w 565541"/>
                  <a:gd name="connsiteY70" fmla="*/ 605307 h 1976576"/>
                  <a:gd name="connsiteX71" fmla="*/ 229745 w 565541"/>
                  <a:gd name="connsiteY71" fmla="*/ 551014 h 1976576"/>
                  <a:gd name="connsiteX72" fmla="*/ 335796 w 565541"/>
                  <a:gd name="connsiteY72" fmla="*/ 433726 h 1976576"/>
                  <a:gd name="connsiteX73" fmla="*/ 335796 w 565541"/>
                  <a:gd name="connsiteY73" fmla="*/ 488019 h 1976576"/>
                  <a:gd name="connsiteX74" fmla="*/ 441823 w 565541"/>
                  <a:gd name="connsiteY74" fmla="*/ 488019 h 1976576"/>
                  <a:gd name="connsiteX75" fmla="*/ 441823 w 565541"/>
                  <a:gd name="connsiteY75" fmla="*/ 433726 h 1976576"/>
                  <a:gd name="connsiteX76" fmla="*/ 123718 w 565541"/>
                  <a:gd name="connsiteY76" fmla="*/ 429032 h 1976576"/>
                  <a:gd name="connsiteX77" fmla="*/ 123718 w 565541"/>
                  <a:gd name="connsiteY77" fmla="*/ 483325 h 1976576"/>
                  <a:gd name="connsiteX78" fmla="*/ 229745 w 565541"/>
                  <a:gd name="connsiteY78" fmla="*/ 483325 h 1976576"/>
                  <a:gd name="connsiteX79" fmla="*/ 229745 w 565541"/>
                  <a:gd name="connsiteY79" fmla="*/ 429032 h 1976576"/>
                  <a:gd name="connsiteX80" fmla="*/ 244058 w 565541"/>
                  <a:gd name="connsiteY80" fmla="*/ 0 h 1976576"/>
                  <a:gd name="connsiteX81" fmla="*/ 321484 w 565541"/>
                  <a:gd name="connsiteY81" fmla="*/ 0 h 1976576"/>
                  <a:gd name="connsiteX82" fmla="*/ 321484 w 565541"/>
                  <a:gd name="connsiteY82" fmla="*/ 178763 h 1976576"/>
                  <a:gd name="connsiteX83" fmla="*/ 388810 w 565541"/>
                  <a:gd name="connsiteY83" fmla="*/ 178763 h 1976576"/>
                  <a:gd name="connsiteX84" fmla="*/ 388810 w 565541"/>
                  <a:gd name="connsiteY84" fmla="*/ 299617 h 1976576"/>
                  <a:gd name="connsiteX85" fmla="*/ 565541 w 565541"/>
                  <a:gd name="connsiteY85" fmla="*/ 299617 h 1976576"/>
                  <a:gd name="connsiteX86" fmla="*/ 565541 w 565541"/>
                  <a:gd name="connsiteY86" fmla="*/ 1976576 h 1976576"/>
                  <a:gd name="connsiteX87" fmla="*/ 448247 w 565541"/>
                  <a:gd name="connsiteY87" fmla="*/ 1976576 h 1976576"/>
                  <a:gd name="connsiteX88" fmla="*/ 371127 w 565541"/>
                  <a:gd name="connsiteY88" fmla="*/ 1976576 h 1976576"/>
                  <a:gd name="connsiteX89" fmla="*/ 194414 w 565541"/>
                  <a:gd name="connsiteY89" fmla="*/ 1976576 h 1976576"/>
                  <a:gd name="connsiteX90" fmla="*/ 88332 w 565541"/>
                  <a:gd name="connsiteY90" fmla="*/ 1976576 h 1976576"/>
                  <a:gd name="connsiteX91" fmla="*/ 0 w 565541"/>
                  <a:gd name="connsiteY91" fmla="*/ 1976576 h 1976576"/>
                  <a:gd name="connsiteX92" fmla="*/ 0 w 565541"/>
                  <a:gd name="connsiteY92" fmla="*/ 299617 h 1976576"/>
                  <a:gd name="connsiteX93" fmla="*/ 176731 w 565541"/>
                  <a:gd name="connsiteY93" fmla="*/ 299617 h 1976576"/>
                  <a:gd name="connsiteX94" fmla="*/ 176731 w 565541"/>
                  <a:gd name="connsiteY94" fmla="*/ 178763 h 1976576"/>
                  <a:gd name="connsiteX95" fmla="*/ 244058 w 565541"/>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65541" h="1976576">
                    <a:moveTo>
                      <a:pt x="335796" y="1531565"/>
                    </a:moveTo>
                    <a:lnTo>
                      <a:pt x="335796" y="1585857"/>
                    </a:lnTo>
                    <a:lnTo>
                      <a:pt x="441823" y="1585857"/>
                    </a:lnTo>
                    <a:lnTo>
                      <a:pt x="441823" y="1531565"/>
                    </a:lnTo>
                    <a:close/>
                    <a:moveTo>
                      <a:pt x="123718" y="1526871"/>
                    </a:moveTo>
                    <a:lnTo>
                      <a:pt x="123718" y="1581163"/>
                    </a:lnTo>
                    <a:lnTo>
                      <a:pt x="229745" y="1581163"/>
                    </a:lnTo>
                    <a:lnTo>
                      <a:pt x="229745" y="1526871"/>
                    </a:lnTo>
                    <a:close/>
                    <a:moveTo>
                      <a:pt x="335796" y="1409581"/>
                    </a:moveTo>
                    <a:lnTo>
                      <a:pt x="335796" y="1463873"/>
                    </a:lnTo>
                    <a:lnTo>
                      <a:pt x="441823" y="1463873"/>
                    </a:lnTo>
                    <a:lnTo>
                      <a:pt x="441823" y="1409581"/>
                    </a:lnTo>
                    <a:close/>
                    <a:moveTo>
                      <a:pt x="123718" y="1404887"/>
                    </a:moveTo>
                    <a:lnTo>
                      <a:pt x="123718" y="1459180"/>
                    </a:lnTo>
                    <a:lnTo>
                      <a:pt x="229745" y="1459180"/>
                    </a:lnTo>
                    <a:lnTo>
                      <a:pt x="229745" y="1404887"/>
                    </a:lnTo>
                    <a:close/>
                    <a:moveTo>
                      <a:pt x="335796" y="1287599"/>
                    </a:moveTo>
                    <a:lnTo>
                      <a:pt x="335796" y="1341892"/>
                    </a:lnTo>
                    <a:lnTo>
                      <a:pt x="441823" y="1341892"/>
                    </a:lnTo>
                    <a:lnTo>
                      <a:pt x="441823" y="1287599"/>
                    </a:lnTo>
                    <a:close/>
                    <a:moveTo>
                      <a:pt x="123718" y="1282905"/>
                    </a:moveTo>
                    <a:lnTo>
                      <a:pt x="123718" y="1337198"/>
                    </a:lnTo>
                    <a:lnTo>
                      <a:pt x="229745" y="1337198"/>
                    </a:lnTo>
                    <a:lnTo>
                      <a:pt x="229745" y="1282905"/>
                    </a:lnTo>
                    <a:close/>
                    <a:moveTo>
                      <a:pt x="335796" y="1165617"/>
                    </a:moveTo>
                    <a:lnTo>
                      <a:pt x="335796" y="1219910"/>
                    </a:lnTo>
                    <a:lnTo>
                      <a:pt x="441823" y="1219910"/>
                    </a:lnTo>
                    <a:lnTo>
                      <a:pt x="441823" y="1165617"/>
                    </a:lnTo>
                    <a:close/>
                    <a:moveTo>
                      <a:pt x="123718" y="1160924"/>
                    </a:moveTo>
                    <a:lnTo>
                      <a:pt x="123718" y="1215216"/>
                    </a:lnTo>
                    <a:lnTo>
                      <a:pt x="229745" y="1215216"/>
                    </a:lnTo>
                    <a:lnTo>
                      <a:pt x="229745" y="1160924"/>
                    </a:lnTo>
                    <a:close/>
                    <a:moveTo>
                      <a:pt x="335796" y="1043636"/>
                    </a:moveTo>
                    <a:lnTo>
                      <a:pt x="335796" y="1097928"/>
                    </a:lnTo>
                    <a:lnTo>
                      <a:pt x="441823" y="1097928"/>
                    </a:lnTo>
                    <a:lnTo>
                      <a:pt x="441823" y="1043636"/>
                    </a:lnTo>
                    <a:close/>
                    <a:moveTo>
                      <a:pt x="123718" y="1038942"/>
                    </a:moveTo>
                    <a:lnTo>
                      <a:pt x="123718" y="1093234"/>
                    </a:lnTo>
                    <a:lnTo>
                      <a:pt x="229745" y="1093234"/>
                    </a:lnTo>
                    <a:lnTo>
                      <a:pt x="229745" y="1038942"/>
                    </a:lnTo>
                    <a:close/>
                    <a:moveTo>
                      <a:pt x="335796" y="921654"/>
                    </a:moveTo>
                    <a:lnTo>
                      <a:pt x="335796" y="975946"/>
                    </a:lnTo>
                    <a:lnTo>
                      <a:pt x="441823" y="975946"/>
                    </a:lnTo>
                    <a:lnTo>
                      <a:pt x="441823" y="921654"/>
                    </a:lnTo>
                    <a:close/>
                    <a:moveTo>
                      <a:pt x="123718" y="916960"/>
                    </a:moveTo>
                    <a:lnTo>
                      <a:pt x="123718" y="971252"/>
                    </a:lnTo>
                    <a:lnTo>
                      <a:pt x="229745" y="971252"/>
                    </a:lnTo>
                    <a:lnTo>
                      <a:pt x="229745" y="916960"/>
                    </a:lnTo>
                    <a:close/>
                    <a:moveTo>
                      <a:pt x="335796" y="799672"/>
                    </a:moveTo>
                    <a:lnTo>
                      <a:pt x="335796" y="853964"/>
                    </a:lnTo>
                    <a:lnTo>
                      <a:pt x="441823" y="853964"/>
                    </a:lnTo>
                    <a:lnTo>
                      <a:pt x="441823" y="799672"/>
                    </a:lnTo>
                    <a:close/>
                    <a:moveTo>
                      <a:pt x="123718" y="794978"/>
                    </a:moveTo>
                    <a:lnTo>
                      <a:pt x="123718" y="849270"/>
                    </a:lnTo>
                    <a:lnTo>
                      <a:pt x="229745" y="849270"/>
                    </a:lnTo>
                    <a:lnTo>
                      <a:pt x="229745" y="794978"/>
                    </a:lnTo>
                    <a:close/>
                    <a:moveTo>
                      <a:pt x="335796" y="677690"/>
                    </a:moveTo>
                    <a:lnTo>
                      <a:pt x="335796" y="731982"/>
                    </a:lnTo>
                    <a:lnTo>
                      <a:pt x="441823" y="731982"/>
                    </a:lnTo>
                    <a:lnTo>
                      <a:pt x="441823" y="677690"/>
                    </a:lnTo>
                    <a:close/>
                    <a:moveTo>
                      <a:pt x="123718" y="672996"/>
                    </a:moveTo>
                    <a:lnTo>
                      <a:pt x="123718" y="727289"/>
                    </a:lnTo>
                    <a:lnTo>
                      <a:pt x="229745" y="727289"/>
                    </a:lnTo>
                    <a:lnTo>
                      <a:pt x="229745" y="672996"/>
                    </a:lnTo>
                    <a:close/>
                    <a:moveTo>
                      <a:pt x="335796" y="555708"/>
                    </a:moveTo>
                    <a:lnTo>
                      <a:pt x="335796" y="610000"/>
                    </a:lnTo>
                    <a:lnTo>
                      <a:pt x="441823" y="610000"/>
                    </a:lnTo>
                    <a:lnTo>
                      <a:pt x="441823" y="555708"/>
                    </a:lnTo>
                    <a:close/>
                    <a:moveTo>
                      <a:pt x="123718" y="551014"/>
                    </a:moveTo>
                    <a:lnTo>
                      <a:pt x="123718" y="605307"/>
                    </a:lnTo>
                    <a:lnTo>
                      <a:pt x="229745" y="605307"/>
                    </a:lnTo>
                    <a:lnTo>
                      <a:pt x="229745" y="551014"/>
                    </a:lnTo>
                    <a:close/>
                    <a:moveTo>
                      <a:pt x="335796" y="433726"/>
                    </a:moveTo>
                    <a:lnTo>
                      <a:pt x="335796" y="488019"/>
                    </a:lnTo>
                    <a:lnTo>
                      <a:pt x="441823" y="488019"/>
                    </a:lnTo>
                    <a:lnTo>
                      <a:pt x="441823" y="433726"/>
                    </a:lnTo>
                    <a:close/>
                    <a:moveTo>
                      <a:pt x="123718" y="429032"/>
                    </a:moveTo>
                    <a:lnTo>
                      <a:pt x="123718" y="483325"/>
                    </a:lnTo>
                    <a:lnTo>
                      <a:pt x="229745" y="483325"/>
                    </a:lnTo>
                    <a:lnTo>
                      <a:pt x="229745" y="429032"/>
                    </a:lnTo>
                    <a:close/>
                    <a:moveTo>
                      <a:pt x="244058" y="0"/>
                    </a:moveTo>
                    <a:lnTo>
                      <a:pt x="321484" y="0"/>
                    </a:lnTo>
                    <a:lnTo>
                      <a:pt x="321484" y="178763"/>
                    </a:lnTo>
                    <a:lnTo>
                      <a:pt x="388810" y="178763"/>
                    </a:lnTo>
                    <a:lnTo>
                      <a:pt x="388810" y="299617"/>
                    </a:lnTo>
                    <a:lnTo>
                      <a:pt x="565541" y="299617"/>
                    </a:lnTo>
                    <a:lnTo>
                      <a:pt x="565541" y="1976576"/>
                    </a:lnTo>
                    <a:lnTo>
                      <a:pt x="448247" y="1976576"/>
                    </a:lnTo>
                    <a:lnTo>
                      <a:pt x="371127" y="1976576"/>
                    </a:lnTo>
                    <a:lnTo>
                      <a:pt x="194414" y="1976576"/>
                    </a:lnTo>
                    <a:lnTo>
                      <a:pt x="88332" y="1976576"/>
                    </a:lnTo>
                    <a:lnTo>
                      <a:pt x="0" y="1976576"/>
                    </a:lnTo>
                    <a:lnTo>
                      <a:pt x="0" y="299617"/>
                    </a:lnTo>
                    <a:lnTo>
                      <a:pt x="176731" y="299617"/>
                    </a:lnTo>
                    <a:lnTo>
                      <a:pt x="176731" y="178763"/>
                    </a:lnTo>
                    <a:lnTo>
                      <a:pt x="244058" y="178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dirty="0"/>
              </a:p>
            </p:txBody>
          </p:sp>
          <p:sp>
            <p:nvSpPr>
              <p:cNvPr id="16" name="Freeform: Shape 15">
                <a:extLst>
                  <a:ext uri="{FF2B5EF4-FFF2-40B4-BE49-F238E27FC236}">
                    <a16:creationId xmlns:a16="http://schemas.microsoft.com/office/drawing/2014/main" id="{B6447CA1-2D32-4DA1-A223-78EF87674843}"/>
                  </a:ext>
                </a:extLst>
              </p:cNvPr>
              <p:cNvSpPr/>
              <p:nvPr/>
            </p:nvSpPr>
            <p:spPr>
              <a:xfrm>
                <a:off x="5147338" y="1925597"/>
                <a:ext cx="477157" cy="2330989"/>
              </a:xfrm>
              <a:custGeom>
                <a:avLst/>
                <a:gdLst>
                  <a:gd name="connsiteX0" fmla="*/ 285608 w 487386"/>
                  <a:gd name="connsiteY0" fmla="*/ 1339706 h 2330989"/>
                  <a:gd name="connsiteX1" fmla="*/ 285608 w 487386"/>
                  <a:gd name="connsiteY1" fmla="*/ 1414297 h 2330989"/>
                  <a:gd name="connsiteX2" fmla="*/ 356272 w 487386"/>
                  <a:gd name="connsiteY2" fmla="*/ 1414297 h 2330989"/>
                  <a:gd name="connsiteX3" fmla="*/ 356272 w 487386"/>
                  <a:gd name="connsiteY3" fmla="*/ 1339706 h 2330989"/>
                  <a:gd name="connsiteX4" fmla="*/ 285608 w 487386"/>
                  <a:gd name="connsiteY4" fmla="*/ 1339706 h 2330989"/>
                  <a:gd name="connsiteX5" fmla="*/ 31407 w 487386"/>
                  <a:gd name="connsiteY5" fmla="*/ 1338724 h 2330989"/>
                  <a:gd name="connsiteX6" fmla="*/ 31407 w 487386"/>
                  <a:gd name="connsiteY6" fmla="*/ 1414297 h 2330989"/>
                  <a:gd name="connsiteX7" fmla="*/ 258126 w 487386"/>
                  <a:gd name="connsiteY7" fmla="*/ 1414297 h 2330989"/>
                  <a:gd name="connsiteX8" fmla="*/ 258126 w 487386"/>
                  <a:gd name="connsiteY8" fmla="*/ 1338724 h 2330989"/>
                  <a:gd name="connsiteX9" fmla="*/ 31407 w 487386"/>
                  <a:gd name="connsiteY9" fmla="*/ 1338724 h 2330989"/>
                  <a:gd name="connsiteX10" fmla="*/ 385716 w 487386"/>
                  <a:gd name="connsiteY10" fmla="*/ 1245485 h 2330989"/>
                  <a:gd name="connsiteX11" fmla="*/ 385716 w 487386"/>
                  <a:gd name="connsiteY11" fmla="*/ 1318113 h 2330989"/>
                  <a:gd name="connsiteX12" fmla="*/ 453438 w 487386"/>
                  <a:gd name="connsiteY12" fmla="*/ 1318113 h 2330989"/>
                  <a:gd name="connsiteX13" fmla="*/ 453438 w 487386"/>
                  <a:gd name="connsiteY13" fmla="*/ 1245485 h 2330989"/>
                  <a:gd name="connsiteX14" fmla="*/ 385716 w 487386"/>
                  <a:gd name="connsiteY14" fmla="*/ 1245485 h 2330989"/>
                  <a:gd name="connsiteX15" fmla="*/ 32388 w 487386"/>
                  <a:gd name="connsiteY15" fmla="*/ 1243522 h 2330989"/>
                  <a:gd name="connsiteX16" fmla="*/ 32388 w 487386"/>
                  <a:gd name="connsiteY16" fmla="*/ 1318113 h 2330989"/>
                  <a:gd name="connsiteX17" fmla="*/ 102073 w 487386"/>
                  <a:gd name="connsiteY17" fmla="*/ 1318113 h 2330989"/>
                  <a:gd name="connsiteX18" fmla="*/ 102073 w 487386"/>
                  <a:gd name="connsiteY18" fmla="*/ 1243522 h 2330989"/>
                  <a:gd name="connsiteX19" fmla="*/ 32388 w 487386"/>
                  <a:gd name="connsiteY19" fmla="*/ 1243522 h 2330989"/>
                  <a:gd name="connsiteX20" fmla="*/ 130535 w 487386"/>
                  <a:gd name="connsiteY20" fmla="*/ 1242540 h 2330989"/>
                  <a:gd name="connsiteX21" fmla="*/ 130535 w 487386"/>
                  <a:gd name="connsiteY21" fmla="*/ 1317131 h 2330989"/>
                  <a:gd name="connsiteX22" fmla="*/ 356272 w 487386"/>
                  <a:gd name="connsiteY22" fmla="*/ 1317131 h 2330989"/>
                  <a:gd name="connsiteX23" fmla="*/ 356272 w 487386"/>
                  <a:gd name="connsiteY23" fmla="*/ 1242540 h 2330989"/>
                  <a:gd name="connsiteX24" fmla="*/ 130535 w 487386"/>
                  <a:gd name="connsiteY24" fmla="*/ 1242540 h 2330989"/>
                  <a:gd name="connsiteX25" fmla="*/ 128572 w 487386"/>
                  <a:gd name="connsiteY25" fmla="*/ 1149301 h 2330989"/>
                  <a:gd name="connsiteX26" fmla="*/ 128572 w 487386"/>
                  <a:gd name="connsiteY26" fmla="*/ 1220947 h 2330989"/>
                  <a:gd name="connsiteX27" fmla="*/ 199237 w 487386"/>
                  <a:gd name="connsiteY27" fmla="*/ 1220947 h 2330989"/>
                  <a:gd name="connsiteX28" fmla="*/ 199237 w 487386"/>
                  <a:gd name="connsiteY28" fmla="*/ 1149301 h 2330989"/>
                  <a:gd name="connsiteX29" fmla="*/ 128572 w 487386"/>
                  <a:gd name="connsiteY29" fmla="*/ 1149301 h 2330989"/>
                  <a:gd name="connsiteX30" fmla="*/ 226720 w 487386"/>
                  <a:gd name="connsiteY30" fmla="*/ 1148319 h 2330989"/>
                  <a:gd name="connsiteX31" fmla="*/ 226720 w 487386"/>
                  <a:gd name="connsiteY31" fmla="*/ 1219966 h 2330989"/>
                  <a:gd name="connsiteX32" fmla="*/ 453438 w 487386"/>
                  <a:gd name="connsiteY32" fmla="*/ 1219966 h 2330989"/>
                  <a:gd name="connsiteX33" fmla="*/ 453438 w 487386"/>
                  <a:gd name="connsiteY33" fmla="*/ 1148319 h 2330989"/>
                  <a:gd name="connsiteX34" fmla="*/ 226720 w 487386"/>
                  <a:gd name="connsiteY34" fmla="*/ 1148319 h 2330989"/>
                  <a:gd name="connsiteX35" fmla="*/ 128572 w 487386"/>
                  <a:gd name="connsiteY35" fmla="*/ 1050172 h 2330989"/>
                  <a:gd name="connsiteX36" fmla="*/ 128572 w 487386"/>
                  <a:gd name="connsiteY36" fmla="*/ 1121820 h 2330989"/>
                  <a:gd name="connsiteX37" fmla="*/ 357254 w 487386"/>
                  <a:gd name="connsiteY37" fmla="*/ 1121820 h 2330989"/>
                  <a:gd name="connsiteX38" fmla="*/ 357254 w 487386"/>
                  <a:gd name="connsiteY38" fmla="*/ 1050172 h 2330989"/>
                  <a:gd name="connsiteX39" fmla="*/ 128572 w 487386"/>
                  <a:gd name="connsiteY39" fmla="*/ 1050172 h 2330989"/>
                  <a:gd name="connsiteX40" fmla="*/ 32388 w 487386"/>
                  <a:gd name="connsiteY40" fmla="*/ 1050172 h 2330989"/>
                  <a:gd name="connsiteX41" fmla="*/ 32388 w 487386"/>
                  <a:gd name="connsiteY41" fmla="*/ 1122800 h 2330989"/>
                  <a:gd name="connsiteX42" fmla="*/ 103055 w 487386"/>
                  <a:gd name="connsiteY42" fmla="*/ 1122800 h 2330989"/>
                  <a:gd name="connsiteX43" fmla="*/ 103055 w 487386"/>
                  <a:gd name="connsiteY43" fmla="*/ 1050172 h 2330989"/>
                  <a:gd name="connsiteX44" fmla="*/ 32388 w 487386"/>
                  <a:gd name="connsiteY44" fmla="*/ 1050172 h 2330989"/>
                  <a:gd name="connsiteX45" fmla="*/ 383754 w 487386"/>
                  <a:gd name="connsiteY45" fmla="*/ 953007 h 2330989"/>
                  <a:gd name="connsiteX46" fmla="*/ 383754 w 487386"/>
                  <a:gd name="connsiteY46" fmla="*/ 1024654 h 2330989"/>
                  <a:gd name="connsiteX47" fmla="*/ 452457 w 487386"/>
                  <a:gd name="connsiteY47" fmla="*/ 1024654 h 2330989"/>
                  <a:gd name="connsiteX48" fmla="*/ 452457 w 487386"/>
                  <a:gd name="connsiteY48" fmla="*/ 953007 h 2330989"/>
                  <a:gd name="connsiteX49" fmla="*/ 383754 w 487386"/>
                  <a:gd name="connsiteY49" fmla="*/ 953007 h 2330989"/>
                  <a:gd name="connsiteX50" fmla="*/ 30425 w 487386"/>
                  <a:gd name="connsiteY50" fmla="*/ 953007 h 2330989"/>
                  <a:gd name="connsiteX51" fmla="*/ 30425 w 487386"/>
                  <a:gd name="connsiteY51" fmla="*/ 1023673 h 2330989"/>
                  <a:gd name="connsiteX52" fmla="*/ 259108 w 487386"/>
                  <a:gd name="connsiteY52" fmla="*/ 1023673 h 2330989"/>
                  <a:gd name="connsiteX53" fmla="*/ 259108 w 487386"/>
                  <a:gd name="connsiteY53" fmla="*/ 953007 h 2330989"/>
                  <a:gd name="connsiteX54" fmla="*/ 30425 w 487386"/>
                  <a:gd name="connsiteY54" fmla="*/ 953007 h 2330989"/>
                  <a:gd name="connsiteX55" fmla="*/ 286589 w 487386"/>
                  <a:gd name="connsiteY55" fmla="*/ 952025 h 2330989"/>
                  <a:gd name="connsiteX56" fmla="*/ 286589 w 487386"/>
                  <a:gd name="connsiteY56" fmla="*/ 1023673 h 2330989"/>
                  <a:gd name="connsiteX57" fmla="*/ 357254 w 487386"/>
                  <a:gd name="connsiteY57" fmla="*/ 1023673 h 2330989"/>
                  <a:gd name="connsiteX58" fmla="*/ 357254 w 487386"/>
                  <a:gd name="connsiteY58" fmla="*/ 952025 h 2330989"/>
                  <a:gd name="connsiteX59" fmla="*/ 286589 w 487386"/>
                  <a:gd name="connsiteY59" fmla="*/ 952025 h 2330989"/>
                  <a:gd name="connsiteX60" fmla="*/ 382772 w 487386"/>
                  <a:gd name="connsiteY60" fmla="*/ 854860 h 2330989"/>
                  <a:gd name="connsiteX61" fmla="*/ 382772 w 487386"/>
                  <a:gd name="connsiteY61" fmla="*/ 927489 h 2330989"/>
                  <a:gd name="connsiteX62" fmla="*/ 452457 w 487386"/>
                  <a:gd name="connsiteY62" fmla="*/ 927489 h 2330989"/>
                  <a:gd name="connsiteX63" fmla="*/ 452457 w 487386"/>
                  <a:gd name="connsiteY63" fmla="*/ 854860 h 2330989"/>
                  <a:gd name="connsiteX64" fmla="*/ 382772 w 487386"/>
                  <a:gd name="connsiteY64" fmla="*/ 854860 h 2330989"/>
                  <a:gd name="connsiteX65" fmla="*/ 286589 w 487386"/>
                  <a:gd name="connsiteY65" fmla="*/ 853878 h 2330989"/>
                  <a:gd name="connsiteX66" fmla="*/ 286589 w 487386"/>
                  <a:gd name="connsiteY66" fmla="*/ 927489 h 2330989"/>
                  <a:gd name="connsiteX67" fmla="*/ 355291 w 487386"/>
                  <a:gd name="connsiteY67" fmla="*/ 927489 h 2330989"/>
                  <a:gd name="connsiteX68" fmla="*/ 355291 w 487386"/>
                  <a:gd name="connsiteY68" fmla="*/ 853878 h 2330989"/>
                  <a:gd name="connsiteX69" fmla="*/ 286589 w 487386"/>
                  <a:gd name="connsiteY69" fmla="*/ 853878 h 2330989"/>
                  <a:gd name="connsiteX70" fmla="*/ 384735 w 487386"/>
                  <a:gd name="connsiteY70" fmla="*/ 756713 h 2330989"/>
                  <a:gd name="connsiteX71" fmla="*/ 384735 w 487386"/>
                  <a:gd name="connsiteY71" fmla="*/ 829342 h 2330989"/>
                  <a:gd name="connsiteX72" fmla="*/ 453438 w 487386"/>
                  <a:gd name="connsiteY72" fmla="*/ 829342 h 2330989"/>
                  <a:gd name="connsiteX73" fmla="*/ 453438 w 487386"/>
                  <a:gd name="connsiteY73" fmla="*/ 756713 h 2330989"/>
                  <a:gd name="connsiteX74" fmla="*/ 384735 w 487386"/>
                  <a:gd name="connsiteY74" fmla="*/ 756713 h 2330989"/>
                  <a:gd name="connsiteX75" fmla="*/ 130535 w 487386"/>
                  <a:gd name="connsiteY75" fmla="*/ 756713 h 2330989"/>
                  <a:gd name="connsiteX76" fmla="*/ 130535 w 487386"/>
                  <a:gd name="connsiteY76" fmla="*/ 829342 h 2330989"/>
                  <a:gd name="connsiteX77" fmla="*/ 357254 w 487386"/>
                  <a:gd name="connsiteY77" fmla="*/ 829342 h 2330989"/>
                  <a:gd name="connsiteX78" fmla="*/ 357254 w 487386"/>
                  <a:gd name="connsiteY78" fmla="*/ 756713 h 2330989"/>
                  <a:gd name="connsiteX79" fmla="*/ 130535 w 487386"/>
                  <a:gd name="connsiteY79" fmla="*/ 756713 h 2330989"/>
                  <a:gd name="connsiteX80" fmla="*/ 32388 w 487386"/>
                  <a:gd name="connsiteY80" fmla="*/ 755731 h 2330989"/>
                  <a:gd name="connsiteX81" fmla="*/ 32388 w 487386"/>
                  <a:gd name="connsiteY81" fmla="*/ 830323 h 2330989"/>
                  <a:gd name="connsiteX82" fmla="*/ 102073 w 487386"/>
                  <a:gd name="connsiteY82" fmla="*/ 830323 h 2330989"/>
                  <a:gd name="connsiteX83" fmla="*/ 102073 w 487386"/>
                  <a:gd name="connsiteY83" fmla="*/ 755731 h 2330989"/>
                  <a:gd name="connsiteX84" fmla="*/ 32388 w 487386"/>
                  <a:gd name="connsiteY84" fmla="*/ 755731 h 2330989"/>
                  <a:gd name="connsiteX85" fmla="*/ 382772 w 487386"/>
                  <a:gd name="connsiteY85" fmla="*/ 658566 h 2330989"/>
                  <a:gd name="connsiteX86" fmla="*/ 382772 w 487386"/>
                  <a:gd name="connsiteY86" fmla="*/ 733158 h 2330989"/>
                  <a:gd name="connsiteX87" fmla="*/ 452457 w 487386"/>
                  <a:gd name="connsiteY87" fmla="*/ 733158 h 2330989"/>
                  <a:gd name="connsiteX88" fmla="*/ 452457 w 487386"/>
                  <a:gd name="connsiteY88" fmla="*/ 658566 h 2330989"/>
                  <a:gd name="connsiteX89" fmla="*/ 382772 w 487386"/>
                  <a:gd name="connsiteY89" fmla="*/ 658566 h 2330989"/>
                  <a:gd name="connsiteX90" fmla="*/ 31407 w 487386"/>
                  <a:gd name="connsiteY90" fmla="*/ 658566 h 2330989"/>
                  <a:gd name="connsiteX91" fmla="*/ 31407 w 487386"/>
                  <a:gd name="connsiteY91" fmla="*/ 735121 h 2330989"/>
                  <a:gd name="connsiteX92" fmla="*/ 259108 w 487386"/>
                  <a:gd name="connsiteY92" fmla="*/ 735121 h 2330989"/>
                  <a:gd name="connsiteX93" fmla="*/ 259108 w 487386"/>
                  <a:gd name="connsiteY93" fmla="*/ 658566 h 2330989"/>
                  <a:gd name="connsiteX94" fmla="*/ 31407 w 487386"/>
                  <a:gd name="connsiteY94" fmla="*/ 658566 h 2330989"/>
                  <a:gd name="connsiteX95" fmla="*/ 226720 w 487386"/>
                  <a:gd name="connsiteY95" fmla="*/ 561400 h 2330989"/>
                  <a:gd name="connsiteX96" fmla="*/ 226720 w 487386"/>
                  <a:gd name="connsiteY96" fmla="*/ 638937 h 2330989"/>
                  <a:gd name="connsiteX97" fmla="*/ 451475 w 487386"/>
                  <a:gd name="connsiteY97" fmla="*/ 638937 h 2330989"/>
                  <a:gd name="connsiteX98" fmla="*/ 451475 w 487386"/>
                  <a:gd name="connsiteY98" fmla="*/ 561400 h 2330989"/>
                  <a:gd name="connsiteX99" fmla="*/ 226720 w 487386"/>
                  <a:gd name="connsiteY99" fmla="*/ 561400 h 2330989"/>
                  <a:gd name="connsiteX100" fmla="*/ 128572 w 487386"/>
                  <a:gd name="connsiteY100" fmla="*/ 561400 h 2330989"/>
                  <a:gd name="connsiteX101" fmla="*/ 128572 w 487386"/>
                  <a:gd name="connsiteY101" fmla="*/ 636974 h 2330989"/>
                  <a:gd name="connsiteX102" fmla="*/ 198257 w 487386"/>
                  <a:gd name="connsiteY102" fmla="*/ 636974 h 2330989"/>
                  <a:gd name="connsiteX103" fmla="*/ 198257 w 487386"/>
                  <a:gd name="connsiteY103" fmla="*/ 561400 h 2330989"/>
                  <a:gd name="connsiteX104" fmla="*/ 128572 w 487386"/>
                  <a:gd name="connsiteY104" fmla="*/ 561400 h 2330989"/>
                  <a:gd name="connsiteX105" fmla="*/ 129554 w 487386"/>
                  <a:gd name="connsiteY105" fmla="*/ 464235 h 2330989"/>
                  <a:gd name="connsiteX106" fmla="*/ 129554 w 487386"/>
                  <a:gd name="connsiteY106" fmla="*/ 540790 h 2330989"/>
                  <a:gd name="connsiteX107" fmla="*/ 356272 w 487386"/>
                  <a:gd name="connsiteY107" fmla="*/ 540790 h 2330989"/>
                  <a:gd name="connsiteX108" fmla="*/ 356272 w 487386"/>
                  <a:gd name="connsiteY108" fmla="*/ 464235 h 2330989"/>
                  <a:gd name="connsiteX109" fmla="*/ 129554 w 487386"/>
                  <a:gd name="connsiteY109" fmla="*/ 464235 h 2330989"/>
                  <a:gd name="connsiteX110" fmla="*/ 34352 w 487386"/>
                  <a:gd name="connsiteY110" fmla="*/ 463253 h 2330989"/>
                  <a:gd name="connsiteX111" fmla="*/ 34352 w 487386"/>
                  <a:gd name="connsiteY111" fmla="*/ 539808 h 2330989"/>
                  <a:gd name="connsiteX112" fmla="*/ 102073 w 487386"/>
                  <a:gd name="connsiteY112" fmla="*/ 539808 h 2330989"/>
                  <a:gd name="connsiteX113" fmla="*/ 102073 w 487386"/>
                  <a:gd name="connsiteY113" fmla="*/ 463253 h 2330989"/>
                  <a:gd name="connsiteX114" fmla="*/ 34352 w 487386"/>
                  <a:gd name="connsiteY114" fmla="*/ 463253 h 2330989"/>
                  <a:gd name="connsiteX115" fmla="*/ 384735 w 487386"/>
                  <a:gd name="connsiteY115" fmla="*/ 462272 h 2330989"/>
                  <a:gd name="connsiteX116" fmla="*/ 384735 w 487386"/>
                  <a:gd name="connsiteY116" fmla="*/ 540790 h 2330989"/>
                  <a:gd name="connsiteX117" fmla="*/ 451475 w 487386"/>
                  <a:gd name="connsiteY117" fmla="*/ 540790 h 2330989"/>
                  <a:gd name="connsiteX118" fmla="*/ 451475 w 487386"/>
                  <a:gd name="connsiteY118" fmla="*/ 462272 h 2330989"/>
                  <a:gd name="connsiteX119" fmla="*/ 384735 w 487386"/>
                  <a:gd name="connsiteY119" fmla="*/ 462272 h 2330989"/>
                  <a:gd name="connsiteX120" fmla="*/ 52999 w 487386"/>
                  <a:gd name="connsiteY120" fmla="*/ 286589 h 2330989"/>
                  <a:gd name="connsiteX121" fmla="*/ 52999 w 487386"/>
                  <a:gd name="connsiteY121" fmla="*/ 364126 h 2330989"/>
                  <a:gd name="connsiteX122" fmla="*/ 192368 w 487386"/>
                  <a:gd name="connsiteY122" fmla="*/ 364126 h 2330989"/>
                  <a:gd name="connsiteX123" fmla="*/ 192368 w 487386"/>
                  <a:gd name="connsiteY123" fmla="*/ 286589 h 2330989"/>
                  <a:gd name="connsiteX124" fmla="*/ 52999 w 487386"/>
                  <a:gd name="connsiteY124" fmla="*/ 286589 h 2330989"/>
                  <a:gd name="connsiteX125" fmla="*/ 295422 w 487386"/>
                  <a:gd name="connsiteY125" fmla="*/ 285608 h 2330989"/>
                  <a:gd name="connsiteX126" fmla="*/ 295422 w 487386"/>
                  <a:gd name="connsiteY126" fmla="*/ 364126 h 2330989"/>
                  <a:gd name="connsiteX127" fmla="*/ 434790 w 487386"/>
                  <a:gd name="connsiteY127" fmla="*/ 364126 h 2330989"/>
                  <a:gd name="connsiteX128" fmla="*/ 434790 w 487386"/>
                  <a:gd name="connsiteY128" fmla="*/ 285608 h 2330989"/>
                  <a:gd name="connsiteX129" fmla="*/ 295422 w 487386"/>
                  <a:gd name="connsiteY129" fmla="*/ 285608 h 2330989"/>
                  <a:gd name="connsiteX130" fmla="*/ 51036 w 487386"/>
                  <a:gd name="connsiteY130" fmla="*/ 186479 h 2330989"/>
                  <a:gd name="connsiteX131" fmla="*/ 51036 w 487386"/>
                  <a:gd name="connsiteY131" fmla="*/ 259108 h 2330989"/>
                  <a:gd name="connsiteX132" fmla="*/ 190405 w 487386"/>
                  <a:gd name="connsiteY132" fmla="*/ 259108 h 2330989"/>
                  <a:gd name="connsiteX133" fmla="*/ 190405 w 487386"/>
                  <a:gd name="connsiteY133" fmla="*/ 186479 h 2330989"/>
                  <a:gd name="connsiteX134" fmla="*/ 51036 w 487386"/>
                  <a:gd name="connsiteY134" fmla="*/ 186479 h 2330989"/>
                  <a:gd name="connsiteX135" fmla="*/ 294440 w 487386"/>
                  <a:gd name="connsiteY135" fmla="*/ 185498 h 2330989"/>
                  <a:gd name="connsiteX136" fmla="*/ 294440 w 487386"/>
                  <a:gd name="connsiteY136" fmla="*/ 260090 h 2330989"/>
                  <a:gd name="connsiteX137" fmla="*/ 432828 w 487386"/>
                  <a:gd name="connsiteY137" fmla="*/ 260090 h 2330989"/>
                  <a:gd name="connsiteX138" fmla="*/ 432828 w 487386"/>
                  <a:gd name="connsiteY138" fmla="*/ 185498 h 2330989"/>
                  <a:gd name="connsiteX139" fmla="*/ 294440 w 487386"/>
                  <a:gd name="connsiteY139" fmla="*/ 185498 h 2330989"/>
                  <a:gd name="connsiteX140" fmla="*/ 52999 w 487386"/>
                  <a:gd name="connsiteY140" fmla="*/ 89314 h 2330989"/>
                  <a:gd name="connsiteX141" fmla="*/ 52999 w 487386"/>
                  <a:gd name="connsiteY141" fmla="*/ 158017 h 2330989"/>
                  <a:gd name="connsiteX142" fmla="*/ 191387 w 487386"/>
                  <a:gd name="connsiteY142" fmla="*/ 158017 h 2330989"/>
                  <a:gd name="connsiteX143" fmla="*/ 191387 w 487386"/>
                  <a:gd name="connsiteY143" fmla="*/ 89314 h 2330989"/>
                  <a:gd name="connsiteX144" fmla="*/ 52999 w 487386"/>
                  <a:gd name="connsiteY144" fmla="*/ 89314 h 2330989"/>
                  <a:gd name="connsiteX145" fmla="*/ 296403 w 487386"/>
                  <a:gd name="connsiteY145" fmla="*/ 87351 h 2330989"/>
                  <a:gd name="connsiteX146" fmla="*/ 296403 w 487386"/>
                  <a:gd name="connsiteY146" fmla="*/ 158998 h 2330989"/>
                  <a:gd name="connsiteX147" fmla="*/ 432828 w 487386"/>
                  <a:gd name="connsiteY147" fmla="*/ 158998 h 2330989"/>
                  <a:gd name="connsiteX148" fmla="*/ 432828 w 487386"/>
                  <a:gd name="connsiteY148" fmla="*/ 87351 h 2330989"/>
                  <a:gd name="connsiteX149" fmla="*/ 296403 w 487386"/>
                  <a:gd name="connsiteY149" fmla="*/ 87351 h 2330989"/>
                  <a:gd name="connsiteX150" fmla="*/ 26499 w 487386"/>
                  <a:gd name="connsiteY150" fmla="*/ 0 h 2330989"/>
                  <a:gd name="connsiteX151" fmla="*/ 219849 w 487386"/>
                  <a:gd name="connsiteY151" fmla="*/ 0 h 2330989"/>
                  <a:gd name="connsiteX152" fmla="*/ 219849 w 487386"/>
                  <a:gd name="connsiteY152" fmla="*/ 111888 h 2330989"/>
                  <a:gd name="connsiteX153" fmla="*/ 219849 w 487386"/>
                  <a:gd name="connsiteY153" fmla="*/ 337625 h 2330989"/>
                  <a:gd name="connsiteX154" fmla="*/ 263033 w 487386"/>
                  <a:gd name="connsiteY154" fmla="*/ 366088 h 2330989"/>
                  <a:gd name="connsiteX155" fmla="*/ 263033 w 487386"/>
                  <a:gd name="connsiteY155" fmla="*/ 2945 h 2330989"/>
                  <a:gd name="connsiteX156" fmla="*/ 461290 w 487386"/>
                  <a:gd name="connsiteY156" fmla="*/ 2945 h 2330989"/>
                  <a:gd name="connsiteX157" fmla="*/ 463253 w 487386"/>
                  <a:gd name="connsiteY157" fmla="*/ 330756 h 2330989"/>
                  <a:gd name="connsiteX158" fmla="*/ 481901 w 487386"/>
                  <a:gd name="connsiteY158" fmla="*/ 1297502 h 2330989"/>
                  <a:gd name="connsiteX159" fmla="*/ 483863 w 487386"/>
                  <a:gd name="connsiteY159" fmla="*/ 2269156 h 2330989"/>
                  <a:gd name="connsiteX160" fmla="*/ 483863 w 487386"/>
                  <a:gd name="connsiteY160" fmla="*/ 2330989 h 2330989"/>
                  <a:gd name="connsiteX161" fmla="*/ 0 w 487386"/>
                  <a:gd name="connsiteY161" fmla="*/ 2330989 h 2330989"/>
                  <a:gd name="connsiteX162" fmla="*/ 0 w 487386"/>
                  <a:gd name="connsiteY162" fmla="*/ 2284859 h 2330989"/>
                  <a:gd name="connsiteX163" fmla="*/ 0 w 487386"/>
                  <a:gd name="connsiteY163" fmla="*/ 421051 h 2330989"/>
                  <a:gd name="connsiteX164" fmla="*/ 26499 w 487386"/>
                  <a:gd name="connsiteY164" fmla="*/ 0 h 23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87386" h="2330989">
                    <a:moveTo>
                      <a:pt x="285608" y="1339706"/>
                    </a:moveTo>
                    <a:cubicBezTo>
                      <a:pt x="285608" y="1366205"/>
                      <a:pt x="285608" y="1388779"/>
                      <a:pt x="285608" y="1414297"/>
                    </a:cubicBezTo>
                    <a:cubicBezTo>
                      <a:pt x="312107" y="1414297"/>
                      <a:pt x="333699" y="1414297"/>
                      <a:pt x="356272" y="1414297"/>
                    </a:cubicBezTo>
                    <a:cubicBezTo>
                      <a:pt x="356272" y="1387797"/>
                      <a:pt x="356272" y="1364242"/>
                      <a:pt x="356272" y="1339706"/>
                    </a:cubicBezTo>
                    <a:cubicBezTo>
                      <a:pt x="331736" y="1339706"/>
                      <a:pt x="309163" y="1339706"/>
                      <a:pt x="285608" y="1339706"/>
                    </a:cubicBezTo>
                    <a:close/>
                    <a:moveTo>
                      <a:pt x="31407" y="1338724"/>
                    </a:moveTo>
                    <a:cubicBezTo>
                      <a:pt x="31407" y="1366205"/>
                      <a:pt x="31407" y="1389760"/>
                      <a:pt x="31407" y="1414297"/>
                    </a:cubicBezTo>
                    <a:cubicBezTo>
                      <a:pt x="108942" y="1414297"/>
                      <a:pt x="183534" y="1414297"/>
                      <a:pt x="258126" y="1414297"/>
                    </a:cubicBezTo>
                    <a:cubicBezTo>
                      <a:pt x="258126" y="1386816"/>
                      <a:pt x="258126" y="1363261"/>
                      <a:pt x="258126" y="1338724"/>
                    </a:cubicBezTo>
                    <a:cubicBezTo>
                      <a:pt x="180590" y="1338724"/>
                      <a:pt x="106980" y="1338724"/>
                      <a:pt x="31407" y="1338724"/>
                    </a:cubicBezTo>
                    <a:close/>
                    <a:moveTo>
                      <a:pt x="385716" y="1245485"/>
                    </a:moveTo>
                    <a:cubicBezTo>
                      <a:pt x="385716" y="1271984"/>
                      <a:pt x="385716" y="1295539"/>
                      <a:pt x="385716" y="1318113"/>
                    </a:cubicBezTo>
                    <a:cubicBezTo>
                      <a:pt x="410253" y="1318113"/>
                      <a:pt x="430864" y="1318113"/>
                      <a:pt x="453438" y="1318113"/>
                    </a:cubicBezTo>
                    <a:cubicBezTo>
                      <a:pt x="453438" y="1293576"/>
                      <a:pt x="453438" y="1271003"/>
                      <a:pt x="453438" y="1245485"/>
                    </a:cubicBezTo>
                    <a:cubicBezTo>
                      <a:pt x="427920" y="1245485"/>
                      <a:pt x="406328" y="1245485"/>
                      <a:pt x="385716" y="1245485"/>
                    </a:cubicBezTo>
                    <a:close/>
                    <a:moveTo>
                      <a:pt x="32388" y="1243522"/>
                    </a:moveTo>
                    <a:cubicBezTo>
                      <a:pt x="32388" y="1270021"/>
                      <a:pt x="32388" y="1292595"/>
                      <a:pt x="32388" y="1318113"/>
                    </a:cubicBezTo>
                    <a:cubicBezTo>
                      <a:pt x="55943" y="1318113"/>
                      <a:pt x="78518" y="1318113"/>
                      <a:pt x="102073" y="1318113"/>
                    </a:cubicBezTo>
                    <a:cubicBezTo>
                      <a:pt x="102073" y="1292595"/>
                      <a:pt x="102073" y="1269040"/>
                      <a:pt x="102073" y="1243522"/>
                    </a:cubicBezTo>
                    <a:cubicBezTo>
                      <a:pt x="77536" y="1243522"/>
                      <a:pt x="55943" y="1243522"/>
                      <a:pt x="32388" y="1243522"/>
                    </a:cubicBezTo>
                    <a:close/>
                    <a:moveTo>
                      <a:pt x="130535" y="1242540"/>
                    </a:moveTo>
                    <a:cubicBezTo>
                      <a:pt x="130535" y="1271003"/>
                      <a:pt x="130535" y="1294558"/>
                      <a:pt x="130535" y="1317131"/>
                    </a:cubicBezTo>
                    <a:cubicBezTo>
                      <a:pt x="208071" y="1317131"/>
                      <a:pt x="281681" y="1317131"/>
                      <a:pt x="356272" y="1317131"/>
                    </a:cubicBezTo>
                    <a:cubicBezTo>
                      <a:pt x="356272" y="1290632"/>
                      <a:pt x="356272" y="1267077"/>
                      <a:pt x="356272" y="1242540"/>
                    </a:cubicBezTo>
                    <a:cubicBezTo>
                      <a:pt x="278737" y="1242540"/>
                      <a:pt x="206108" y="1242540"/>
                      <a:pt x="130535" y="1242540"/>
                    </a:cubicBezTo>
                    <a:close/>
                    <a:moveTo>
                      <a:pt x="128572" y="1149301"/>
                    </a:moveTo>
                    <a:cubicBezTo>
                      <a:pt x="128572" y="1174819"/>
                      <a:pt x="128572" y="1197392"/>
                      <a:pt x="128572" y="1220947"/>
                    </a:cubicBezTo>
                    <a:cubicBezTo>
                      <a:pt x="153109" y="1220947"/>
                      <a:pt x="174701" y="1220947"/>
                      <a:pt x="199237" y="1220947"/>
                    </a:cubicBezTo>
                    <a:cubicBezTo>
                      <a:pt x="199237" y="1193466"/>
                      <a:pt x="199237" y="1171874"/>
                      <a:pt x="199237" y="1149301"/>
                    </a:cubicBezTo>
                    <a:cubicBezTo>
                      <a:pt x="173719" y="1149301"/>
                      <a:pt x="151146" y="1149301"/>
                      <a:pt x="128572" y="1149301"/>
                    </a:cubicBezTo>
                    <a:close/>
                    <a:moveTo>
                      <a:pt x="226720" y="1148319"/>
                    </a:moveTo>
                    <a:cubicBezTo>
                      <a:pt x="226720" y="1174819"/>
                      <a:pt x="226720" y="1196411"/>
                      <a:pt x="226720" y="1219966"/>
                    </a:cubicBezTo>
                    <a:cubicBezTo>
                      <a:pt x="303273" y="1219966"/>
                      <a:pt x="377866" y="1219966"/>
                      <a:pt x="453438" y="1219966"/>
                    </a:cubicBezTo>
                    <a:cubicBezTo>
                      <a:pt x="453438" y="1195429"/>
                      <a:pt x="453438" y="1172856"/>
                      <a:pt x="453438" y="1148319"/>
                    </a:cubicBezTo>
                    <a:cubicBezTo>
                      <a:pt x="373940" y="1148319"/>
                      <a:pt x="300329" y="1148319"/>
                      <a:pt x="226720" y="1148319"/>
                    </a:cubicBezTo>
                    <a:close/>
                    <a:moveTo>
                      <a:pt x="128572" y="1050172"/>
                    </a:moveTo>
                    <a:cubicBezTo>
                      <a:pt x="128572" y="1075690"/>
                      <a:pt x="128572" y="1098264"/>
                      <a:pt x="128572" y="1121820"/>
                    </a:cubicBezTo>
                    <a:cubicBezTo>
                      <a:pt x="206108" y="1121820"/>
                      <a:pt x="280700" y="1121820"/>
                      <a:pt x="357254" y="1121820"/>
                    </a:cubicBezTo>
                    <a:cubicBezTo>
                      <a:pt x="357254" y="1096301"/>
                      <a:pt x="357254" y="1074709"/>
                      <a:pt x="357254" y="1050172"/>
                    </a:cubicBezTo>
                    <a:cubicBezTo>
                      <a:pt x="279719" y="1050172"/>
                      <a:pt x="204145" y="1050172"/>
                      <a:pt x="128572" y="1050172"/>
                    </a:cubicBezTo>
                    <a:close/>
                    <a:moveTo>
                      <a:pt x="32388" y="1050172"/>
                    </a:moveTo>
                    <a:cubicBezTo>
                      <a:pt x="32388" y="1076672"/>
                      <a:pt x="32388" y="1100227"/>
                      <a:pt x="32388" y="1122800"/>
                    </a:cubicBezTo>
                    <a:cubicBezTo>
                      <a:pt x="57906" y="1122800"/>
                      <a:pt x="79498" y="1122800"/>
                      <a:pt x="103055" y="1122800"/>
                    </a:cubicBezTo>
                    <a:cubicBezTo>
                      <a:pt x="103055" y="1097282"/>
                      <a:pt x="103055" y="1074709"/>
                      <a:pt x="103055" y="1050172"/>
                    </a:cubicBezTo>
                    <a:cubicBezTo>
                      <a:pt x="76555" y="1050172"/>
                      <a:pt x="53981" y="1050172"/>
                      <a:pt x="32388" y="1050172"/>
                    </a:cubicBezTo>
                    <a:close/>
                    <a:moveTo>
                      <a:pt x="383754" y="953007"/>
                    </a:moveTo>
                    <a:cubicBezTo>
                      <a:pt x="383754" y="978525"/>
                      <a:pt x="383754" y="1001098"/>
                      <a:pt x="383754" y="1024654"/>
                    </a:cubicBezTo>
                    <a:cubicBezTo>
                      <a:pt x="408291" y="1024654"/>
                      <a:pt x="429883" y="1024654"/>
                      <a:pt x="452457" y="1024654"/>
                    </a:cubicBezTo>
                    <a:cubicBezTo>
                      <a:pt x="452457" y="998154"/>
                      <a:pt x="452457" y="974599"/>
                      <a:pt x="452457" y="953007"/>
                    </a:cubicBezTo>
                    <a:cubicBezTo>
                      <a:pt x="426939" y="953007"/>
                      <a:pt x="405346" y="953007"/>
                      <a:pt x="383754" y="953007"/>
                    </a:cubicBezTo>
                    <a:close/>
                    <a:moveTo>
                      <a:pt x="30425" y="953007"/>
                    </a:moveTo>
                    <a:cubicBezTo>
                      <a:pt x="30425" y="977543"/>
                      <a:pt x="30425" y="998154"/>
                      <a:pt x="30425" y="1023673"/>
                    </a:cubicBezTo>
                    <a:cubicBezTo>
                      <a:pt x="109924" y="1023673"/>
                      <a:pt x="185497" y="1023673"/>
                      <a:pt x="259108" y="1023673"/>
                    </a:cubicBezTo>
                    <a:cubicBezTo>
                      <a:pt x="259108" y="997172"/>
                      <a:pt x="259108" y="975580"/>
                      <a:pt x="259108" y="953007"/>
                    </a:cubicBezTo>
                    <a:cubicBezTo>
                      <a:pt x="181572" y="953007"/>
                      <a:pt x="105999" y="953007"/>
                      <a:pt x="30425" y="953007"/>
                    </a:cubicBezTo>
                    <a:close/>
                    <a:moveTo>
                      <a:pt x="286589" y="952025"/>
                    </a:moveTo>
                    <a:cubicBezTo>
                      <a:pt x="286589" y="977543"/>
                      <a:pt x="286589" y="1001098"/>
                      <a:pt x="286589" y="1023673"/>
                    </a:cubicBezTo>
                    <a:cubicBezTo>
                      <a:pt x="312107" y="1023673"/>
                      <a:pt x="333699" y="1023673"/>
                      <a:pt x="357254" y="1023673"/>
                    </a:cubicBezTo>
                    <a:cubicBezTo>
                      <a:pt x="357254" y="999135"/>
                      <a:pt x="357254" y="977543"/>
                      <a:pt x="357254" y="952025"/>
                    </a:cubicBezTo>
                    <a:cubicBezTo>
                      <a:pt x="330754" y="952025"/>
                      <a:pt x="309163" y="952025"/>
                      <a:pt x="286589" y="952025"/>
                    </a:cubicBezTo>
                    <a:close/>
                    <a:moveTo>
                      <a:pt x="382772" y="854860"/>
                    </a:moveTo>
                    <a:cubicBezTo>
                      <a:pt x="382772" y="879396"/>
                      <a:pt x="382772" y="901970"/>
                      <a:pt x="382772" y="927489"/>
                    </a:cubicBezTo>
                    <a:cubicBezTo>
                      <a:pt x="409272" y="927489"/>
                      <a:pt x="429883" y="927489"/>
                      <a:pt x="452457" y="927489"/>
                    </a:cubicBezTo>
                    <a:cubicBezTo>
                      <a:pt x="452457" y="901970"/>
                      <a:pt x="452457" y="878415"/>
                      <a:pt x="452457" y="854860"/>
                    </a:cubicBezTo>
                    <a:cubicBezTo>
                      <a:pt x="426939" y="854860"/>
                      <a:pt x="405346" y="854860"/>
                      <a:pt x="382772" y="854860"/>
                    </a:cubicBezTo>
                    <a:close/>
                    <a:moveTo>
                      <a:pt x="286589" y="853878"/>
                    </a:moveTo>
                    <a:cubicBezTo>
                      <a:pt x="286589" y="880378"/>
                      <a:pt x="286589" y="902951"/>
                      <a:pt x="286589" y="927489"/>
                    </a:cubicBezTo>
                    <a:cubicBezTo>
                      <a:pt x="311125" y="927489"/>
                      <a:pt x="331736" y="927489"/>
                      <a:pt x="355291" y="927489"/>
                    </a:cubicBezTo>
                    <a:cubicBezTo>
                      <a:pt x="355291" y="901970"/>
                      <a:pt x="355291" y="878415"/>
                      <a:pt x="355291" y="853878"/>
                    </a:cubicBezTo>
                    <a:cubicBezTo>
                      <a:pt x="330754" y="853878"/>
                      <a:pt x="308181" y="853878"/>
                      <a:pt x="286589" y="853878"/>
                    </a:cubicBezTo>
                    <a:close/>
                    <a:moveTo>
                      <a:pt x="384735" y="756713"/>
                    </a:moveTo>
                    <a:cubicBezTo>
                      <a:pt x="384735" y="783212"/>
                      <a:pt x="384735" y="806767"/>
                      <a:pt x="384735" y="829342"/>
                    </a:cubicBezTo>
                    <a:cubicBezTo>
                      <a:pt x="409272" y="829342"/>
                      <a:pt x="429883" y="829342"/>
                      <a:pt x="453438" y="829342"/>
                    </a:cubicBezTo>
                    <a:cubicBezTo>
                      <a:pt x="453438" y="804805"/>
                      <a:pt x="453438" y="783212"/>
                      <a:pt x="453438" y="756713"/>
                    </a:cubicBezTo>
                    <a:cubicBezTo>
                      <a:pt x="427920" y="756713"/>
                      <a:pt x="406328" y="756713"/>
                      <a:pt x="384735" y="756713"/>
                    </a:cubicBezTo>
                    <a:close/>
                    <a:moveTo>
                      <a:pt x="130535" y="756713"/>
                    </a:moveTo>
                    <a:cubicBezTo>
                      <a:pt x="130535" y="784194"/>
                      <a:pt x="130535" y="807749"/>
                      <a:pt x="130535" y="829342"/>
                    </a:cubicBezTo>
                    <a:cubicBezTo>
                      <a:pt x="208071" y="829342"/>
                      <a:pt x="282663" y="829342"/>
                      <a:pt x="357254" y="829342"/>
                    </a:cubicBezTo>
                    <a:cubicBezTo>
                      <a:pt x="357254" y="802842"/>
                      <a:pt x="357254" y="781249"/>
                      <a:pt x="357254" y="756713"/>
                    </a:cubicBezTo>
                    <a:cubicBezTo>
                      <a:pt x="277755" y="756713"/>
                      <a:pt x="203163" y="756713"/>
                      <a:pt x="130535" y="756713"/>
                    </a:cubicBezTo>
                    <a:close/>
                    <a:moveTo>
                      <a:pt x="32388" y="755731"/>
                    </a:moveTo>
                    <a:cubicBezTo>
                      <a:pt x="32388" y="781249"/>
                      <a:pt x="32388" y="804805"/>
                      <a:pt x="32388" y="830323"/>
                    </a:cubicBezTo>
                    <a:cubicBezTo>
                      <a:pt x="56925" y="830323"/>
                      <a:pt x="78518" y="830323"/>
                      <a:pt x="102073" y="830323"/>
                    </a:cubicBezTo>
                    <a:cubicBezTo>
                      <a:pt x="102073" y="803824"/>
                      <a:pt x="102073" y="781249"/>
                      <a:pt x="102073" y="755731"/>
                    </a:cubicBezTo>
                    <a:cubicBezTo>
                      <a:pt x="77536" y="755731"/>
                      <a:pt x="55943" y="755731"/>
                      <a:pt x="32388" y="755731"/>
                    </a:cubicBezTo>
                    <a:close/>
                    <a:moveTo>
                      <a:pt x="382772" y="658566"/>
                    </a:moveTo>
                    <a:cubicBezTo>
                      <a:pt x="382772" y="685065"/>
                      <a:pt x="382772" y="707640"/>
                      <a:pt x="382772" y="733158"/>
                    </a:cubicBezTo>
                    <a:cubicBezTo>
                      <a:pt x="408291" y="733158"/>
                      <a:pt x="429883" y="733158"/>
                      <a:pt x="452457" y="733158"/>
                    </a:cubicBezTo>
                    <a:cubicBezTo>
                      <a:pt x="452457" y="706658"/>
                      <a:pt x="452457" y="683102"/>
                      <a:pt x="452457" y="658566"/>
                    </a:cubicBezTo>
                    <a:cubicBezTo>
                      <a:pt x="427920" y="658566"/>
                      <a:pt x="405346" y="658566"/>
                      <a:pt x="382772" y="658566"/>
                    </a:cubicBezTo>
                    <a:close/>
                    <a:moveTo>
                      <a:pt x="31407" y="658566"/>
                    </a:moveTo>
                    <a:cubicBezTo>
                      <a:pt x="31407" y="684084"/>
                      <a:pt x="31407" y="707640"/>
                      <a:pt x="31407" y="735121"/>
                    </a:cubicBezTo>
                    <a:cubicBezTo>
                      <a:pt x="107962" y="735121"/>
                      <a:pt x="182553" y="735121"/>
                      <a:pt x="259108" y="735121"/>
                    </a:cubicBezTo>
                    <a:cubicBezTo>
                      <a:pt x="259108" y="706658"/>
                      <a:pt x="259108" y="684084"/>
                      <a:pt x="259108" y="658566"/>
                    </a:cubicBezTo>
                    <a:cubicBezTo>
                      <a:pt x="182553" y="658566"/>
                      <a:pt x="107962" y="658566"/>
                      <a:pt x="31407" y="658566"/>
                    </a:cubicBezTo>
                    <a:close/>
                    <a:moveTo>
                      <a:pt x="226720" y="561400"/>
                    </a:moveTo>
                    <a:cubicBezTo>
                      <a:pt x="226720" y="586918"/>
                      <a:pt x="226720" y="610474"/>
                      <a:pt x="226720" y="638937"/>
                    </a:cubicBezTo>
                    <a:cubicBezTo>
                      <a:pt x="304255" y="638937"/>
                      <a:pt x="376884" y="638937"/>
                      <a:pt x="451475" y="638937"/>
                    </a:cubicBezTo>
                    <a:cubicBezTo>
                      <a:pt x="451475" y="611456"/>
                      <a:pt x="451475" y="586918"/>
                      <a:pt x="451475" y="561400"/>
                    </a:cubicBezTo>
                    <a:cubicBezTo>
                      <a:pt x="374921" y="561400"/>
                      <a:pt x="302292" y="561400"/>
                      <a:pt x="226720" y="561400"/>
                    </a:cubicBezTo>
                    <a:close/>
                    <a:moveTo>
                      <a:pt x="128572" y="561400"/>
                    </a:moveTo>
                    <a:cubicBezTo>
                      <a:pt x="128572" y="587900"/>
                      <a:pt x="128572" y="611456"/>
                      <a:pt x="128572" y="636974"/>
                    </a:cubicBezTo>
                    <a:cubicBezTo>
                      <a:pt x="156053" y="636974"/>
                      <a:pt x="177645" y="636974"/>
                      <a:pt x="198257" y="636974"/>
                    </a:cubicBezTo>
                    <a:cubicBezTo>
                      <a:pt x="198257" y="609493"/>
                      <a:pt x="198257" y="585938"/>
                      <a:pt x="198257" y="561400"/>
                    </a:cubicBezTo>
                    <a:cubicBezTo>
                      <a:pt x="173719" y="561400"/>
                      <a:pt x="152128" y="561400"/>
                      <a:pt x="128572" y="561400"/>
                    </a:cubicBezTo>
                    <a:close/>
                    <a:moveTo>
                      <a:pt x="129554" y="464235"/>
                    </a:moveTo>
                    <a:cubicBezTo>
                      <a:pt x="129554" y="489754"/>
                      <a:pt x="129554" y="513309"/>
                      <a:pt x="129554" y="540790"/>
                    </a:cubicBezTo>
                    <a:cubicBezTo>
                      <a:pt x="208071" y="540790"/>
                      <a:pt x="282663" y="540790"/>
                      <a:pt x="356272" y="540790"/>
                    </a:cubicBezTo>
                    <a:cubicBezTo>
                      <a:pt x="356272" y="513309"/>
                      <a:pt x="356272" y="489754"/>
                      <a:pt x="356272" y="464235"/>
                    </a:cubicBezTo>
                    <a:cubicBezTo>
                      <a:pt x="279719" y="464235"/>
                      <a:pt x="205126" y="464235"/>
                      <a:pt x="129554" y="464235"/>
                    </a:cubicBezTo>
                    <a:close/>
                    <a:moveTo>
                      <a:pt x="34352" y="463253"/>
                    </a:moveTo>
                    <a:cubicBezTo>
                      <a:pt x="34352" y="488772"/>
                      <a:pt x="34352" y="514290"/>
                      <a:pt x="34352" y="539808"/>
                    </a:cubicBezTo>
                    <a:cubicBezTo>
                      <a:pt x="58888" y="539808"/>
                      <a:pt x="80480" y="539808"/>
                      <a:pt x="102073" y="539808"/>
                    </a:cubicBezTo>
                    <a:cubicBezTo>
                      <a:pt x="102073" y="512327"/>
                      <a:pt x="102073" y="488772"/>
                      <a:pt x="102073" y="463253"/>
                    </a:cubicBezTo>
                    <a:cubicBezTo>
                      <a:pt x="79498" y="463253"/>
                      <a:pt x="58888" y="463253"/>
                      <a:pt x="34352" y="463253"/>
                    </a:cubicBezTo>
                    <a:close/>
                    <a:moveTo>
                      <a:pt x="384735" y="462272"/>
                    </a:moveTo>
                    <a:cubicBezTo>
                      <a:pt x="384735" y="490734"/>
                      <a:pt x="384735" y="516253"/>
                      <a:pt x="384735" y="540790"/>
                    </a:cubicBezTo>
                    <a:cubicBezTo>
                      <a:pt x="409272" y="540790"/>
                      <a:pt x="430864" y="540790"/>
                      <a:pt x="451475" y="540790"/>
                    </a:cubicBezTo>
                    <a:cubicBezTo>
                      <a:pt x="451475" y="512327"/>
                      <a:pt x="451475" y="487791"/>
                      <a:pt x="451475" y="462272"/>
                    </a:cubicBezTo>
                    <a:cubicBezTo>
                      <a:pt x="427920" y="462272"/>
                      <a:pt x="408291" y="462272"/>
                      <a:pt x="384735" y="462272"/>
                    </a:cubicBezTo>
                    <a:close/>
                    <a:moveTo>
                      <a:pt x="52999" y="286589"/>
                    </a:moveTo>
                    <a:cubicBezTo>
                      <a:pt x="52999" y="316033"/>
                      <a:pt x="52999" y="340570"/>
                      <a:pt x="52999" y="364126"/>
                    </a:cubicBezTo>
                    <a:cubicBezTo>
                      <a:pt x="101091" y="364126"/>
                      <a:pt x="146238" y="364126"/>
                      <a:pt x="192368" y="364126"/>
                    </a:cubicBezTo>
                    <a:cubicBezTo>
                      <a:pt x="192368" y="337625"/>
                      <a:pt x="192368" y="314070"/>
                      <a:pt x="192368" y="286589"/>
                    </a:cubicBezTo>
                    <a:cubicBezTo>
                      <a:pt x="142313" y="286589"/>
                      <a:pt x="97165" y="286589"/>
                      <a:pt x="52999" y="286589"/>
                    </a:cubicBezTo>
                    <a:close/>
                    <a:moveTo>
                      <a:pt x="295422" y="285608"/>
                    </a:moveTo>
                    <a:cubicBezTo>
                      <a:pt x="295422" y="314070"/>
                      <a:pt x="295422" y="339588"/>
                      <a:pt x="295422" y="364126"/>
                    </a:cubicBezTo>
                    <a:cubicBezTo>
                      <a:pt x="343514" y="364126"/>
                      <a:pt x="388661" y="364126"/>
                      <a:pt x="434790" y="364126"/>
                    </a:cubicBezTo>
                    <a:cubicBezTo>
                      <a:pt x="434790" y="337625"/>
                      <a:pt x="434790" y="313089"/>
                      <a:pt x="434790" y="285608"/>
                    </a:cubicBezTo>
                    <a:cubicBezTo>
                      <a:pt x="384735" y="285608"/>
                      <a:pt x="340569" y="285608"/>
                      <a:pt x="295422" y="285608"/>
                    </a:cubicBezTo>
                    <a:close/>
                    <a:moveTo>
                      <a:pt x="51036" y="186479"/>
                    </a:moveTo>
                    <a:cubicBezTo>
                      <a:pt x="51036" y="211997"/>
                      <a:pt x="51036" y="232609"/>
                      <a:pt x="51036" y="259108"/>
                    </a:cubicBezTo>
                    <a:cubicBezTo>
                      <a:pt x="100110" y="259108"/>
                      <a:pt x="144275" y="259108"/>
                      <a:pt x="190405" y="259108"/>
                    </a:cubicBezTo>
                    <a:cubicBezTo>
                      <a:pt x="190405" y="232609"/>
                      <a:pt x="190405" y="209053"/>
                      <a:pt x="190405" y="186479"/>
                    </a:cubicBezTo>
                    <a:cubicBezTo>
                      <a:pt x="142313" y="186479"/>
                      <a:pt x="97165" y="186479"/>
                      <a:pt x="51036" y="186479"/>
                    </a:cubicBezTo>
                    <a:close/>
                    <a:moveTo>
                      <a:pt x="294440" y="185498"/>
                    </a:moveTo>
                    <a:cubicBezTo>
                      <a:pt x="294440" y="211016"/>
                      <a:pt x="294440" y="232609"/>
                      <a:pt x="294440" y="260090"/>
                    </a:cubicBezTo>
                    <a:cubicBezTo>
                      <a:pt x="343514" y="260090"/>
                      <a:pt x="387680" y="260090"/>
                      <a:pt x="432828" y="260090"/>
                    </a:cubicBezTo>
                    <a:cubicBezTo>
                      <a:pt x="432828" y="233590"/>
                      <a:pt x="432828" y="210034"/>
                      <a:pt x="432828" y="185498"/>
                    </a:cubicBezTo>
                    <a:cubicBezTo>
                      <a:pt x="385716" y="185498"/>
                      <a:pt x="340569" y="185498"/>
                      <a:pt x="294440" y="185498"/>
                    </a:cubicBezTo>
                    <a:close/>
                    <a:moveTo>
                      <a:pt x="52999" y="89314"/>
                    </a:moveTo>
                    <a:cubicBezTo>
                      <a:pt x="52999" y="114832"/>
                      <a:pt x="52999" y="136425"/>
                      <a:pt x="52999" y="158017"/>
                    </a:cubicBezTo>
                    <a:cubicBezTo>
                      <a:pt x="101091" y="158017"/>
                      <a:pt x="145257" y="158017"/>
                      <a:pt x="191387" y="158017"/>
                    </a:cubicBezTo>
                    <a:cubicBezTo>
                      <a:pt x="191387" y="134462"/>
                      <a:pt x="191387" y="113850"/>
                      <a:pt x="191387" y="89314"/>
                    </a:cubicBezTo>
                    <a:cubicBezTo>
                      <a:pt x="142313" y="89314"/>
                      <a:pt x="97165" y="89314"/>
                      <a:pt x="52999" y="89314"/>
                    </a:cubicBezTo>
                    <a:close/>
                    <a:moveTo>
                      <a:pt x="296403" y="87351"/>
                    </a:moveTo>
                    <a:cubicBezTo>
                      <a:pt x="296403" y="114832"/>
                      <a:pt x="296403" y="137406"/>
                      <a:pt x="296403" y="158998"/>
                    </a:cubicBezTo>
                    <a:cubicBezTo>
                      <a:pt x="344496" y="158998"/>
                      <a:pt x="388661" y="158998"/>
                      <a:pt x="432828" y="158998"/>
                    </a:cubicBezTo>
                    <a:cubicBezTo>
                      <a:pt x="432828" y="133480"/>
                      <a:pt x="432828" y="110907"/>
                      <a:pt x="432828" y="87351"/>
                    </a:cubicBezTo>
                    <a:cubicBezTo>
                      <a:pt x="386698" y="87351"/>
                      <a:pt x="342532" y="87351"/>
                      <a:pt x="296403" y="87351"/>
                    </a:cubicBezTo>
                    <a:close/>
                    <a:moveTo>
                      <a:pt x="26499" y="0"/>
                    </a:moveTo>
                    <a:cubicBezTo>
                      <a:pt x="91276" y="0"/>
                      <a:pt x="151146" y="0"/>
                      <a:pt x="219849" y="0"/>
                    </a:cubicBezTo>
                    <a:cubicBezTo>
                      <a:pt x="219849" y="38278"/>
                      <a:pt x="219849" y="74592"/>
                      <a:pt x="219849" y="111888"/>
                    </a:cubicBezTo>
                    <a:cubicBezTo>
                      <a:pt x="219849" y="187461"/>
                      <a:pt x="220831" y="262053"/>
                      <a:pt x="219849" y="337625"/>
                    </a:cubicBezTo>
                    <a:cubicBezTo>
                      <a:pt x="218867" y="368051"/>
                      <a:pt x="231626" y="375903"/>
                      <a:pt x="263033" y="366088"/>
                    </a:cubicBezTo>
                    <a:cubicBezTo>
                      <a:pt x="263033" y="247330"/>
                      <a:pt x="263033" y="126610"/>
                      <a:pt x="263033" y="2945"/>
                    </a:cubicBezTo>
                    <a:cubicBezTo>
                      <a:pt x="329773" y="2945"/>
                      <a:pt x="392587" y="2945"/>
                      <a:pt x="461290" y="2945"/>
                    </a:cubicBezTo>
                    <a:cubicBezTo>
                      <a:pt x="461290" y="112869"/>
                      <a:pt x="448530" y="223775"/>
                      <a:pt x="463253" y="330756"/>
                    </a:cubicBezTo>
                    <a:cubicBezTo>
                      <a:pt x="508400" y="652677"/>
                      <a:pt x="475030" y="975580"/>
                      <a:pt x="481901" y="1297502"/>
                    </a:cubicBezTo>
                    <a:cubicBezTo>
                      <a:pt x="488771" y="1621387"/>
                      <a:pt x="483863" y="1945271"/>
                      <a:pt x="483863" y="2269156"/>
                    </a:cubicBezTo>
                    <a:cubicBezTo>
                      <a:pt x="483863" y="2288785"/>
                      <a:pt x="483863" y="2308415"/>
                      <a:pt x="483863" y="2330989"/>
                    </a:cubicBezTo>
                    <a:cubicBezTo>
                      <a:pt x="322902" y="2330989"/>
                      <a:pt x="164887" y="2330989"/>
                      <a:pt x="0" y="2330989"/>
                    </a:cubicBezTo>
                    <a:cubicBezTo>
                      <a:pt x="0" y="2315285"/>
                      <a:pt x="0" y="2299582"/>
                      <a:pt x="0" y="2284859"/>
                    </a:cubicBezTo>
                    <a:cubicBezTo>
                      <a:pt x="0" y="1663590"/>
                      <a:pt x="0" y="1042320"/>
                      <a:pt x="0" y="421051"/>
                    </a:cubicBezTo>
                    <a:cubicBezTo>
                      <a:pt x="45148" y="282663"/>
                      <a:pt x="12759" y="142314"/>
                      <a:pt x="26499" y="0"/>
                    </a:cubicBezTo>
                    <a:close/>
                  </a:path>
                </a:pathLst>
              </a:custGeom>
              <a:solidFill>
                <a:schemeClr val="bg1"/>
              </a:solidFill>
              <a:ln w="9525" cap="flat">
                <a:noFill/>
                <a:prstDash val="solid"/>
                <a:miter/>
              </a:ln>
            </p:spPr>
            <p:txBody>
              <a:bodyPr wrap="square" rtlCol="0" anchor="ctr">
                <a:noAutofit/>
              </a:bodyPr>
              <a:lstStyle/>
              <a:p>
                <a:endParaRPr lang="en-US" sz="1350" dirty="0"/>
              </a:p>
            </p:txBody>
          </p:sp>
          <p:sp>
            <p:nvSpPr>
              <p:cNvPr id="17" name="Freeform: Shape 16">
                <a:extLst>
                  <a:ext uri="{FF2B5EF4-FFF2-40B4-BE49-F238E27FC236}">
                    <a16:creationId xmlns:a16="http://schemas.microsoft.com/office/drawing/2014/main" id="{2495D095-40B3-408D-92AE-BA75CA471A95}"/>
                  </a:ext>
                </a:extLst>
              </p:cNvPr>
              <p:cNvSpPr/>
              <p:nvPr/>
            </p:nvSpPr>
            <p:spPr>
              <a:xfrm>
                <a:off x="6782219" y="2659087"/>
                <a:ext cx="252773" cy="1597499"/>
              </a:xfrm>
              <a:custGeom>
                <a:avLst/>
                <a:gdLst>
                  <a:gd name="connsiteX0" fmla="*/ 94664 w 252773"/>
                  <a:gd name="connsiteY0" fmla="*/ 1169580 h 1597499"/>
                  <a:gd name="connsiteX1" fmla="*/ 94664 w 252773"/>
                  <a:gd name="connsiteY1" fmla="*/ 1232327 h 1597499"/>
                  <a:gd name="connsiteX2" fmla="*/ 158109 w 252773"/>
                  <a:gd name="connsiteY2" fmla="*/ 1232327 h 1597499"/>
                  <a:gd name="connsiteX3" fmla="*/ 158109 w 252773"/>
                  <a:gd name="connsiteY3" fmla="*/ 1169580 h 1597499"/>
                  <a:gd name="connsiteX4" fmla="*/ 94664 w 252773"/>
                  <a:gd name="connsiteY4" fmla="*/ 1169580 h 1597499"/>
                  <a:gd name="connsiteX5" fmla="*/ 175733 w 252773"/>
                  <a:gd name="connsiteY5" fmla="*/ 1168551 h 1597499"/>
                  <a:gd name="connsiteX6" fmla="*/ 175733 w 252773"/>
                  <a:gd name="connsiteY6" fmla="*/ 1231813 h 1597499"/>
                  <a:gd name="connsiteX7" fmla="*/ 237667 w 252773"/>
                  <a:gd name="connsiteY7" fmla="*/ 1231813 h 1597499"/>
                  <a:gd name="connsiteX8" fmla="*/ 237667 w 252773"/>
                  <a:gd name="connsiteY8" fmla="*/ 1168551 h 1597499"/>
                  <a:gd name="connsiteX9" fmla="*/ 175733 w 252773"/>
                  <a:gd name="connsiteY9" fmla="*/ 1168551 h 1597499"/>
                  <a:gd name="connsiteX10" fmla="*/ 95168 w 252773"/>
                  <a:gd name="connsiteY10" fmla="*/ 1090888 h 1597499"/>
                  <a:gd name="connsiteX11" fmla="*/ 95168 w 252773"/>
                  <a:gd name="connsiteY11" fmla="*/ 1153636 h 1597499"/>
                  <a:gd name="connsiteX12" fmla="*/ 157605 w 252773"/>
                  <a:gd name="connsiteY12" fmla="*/ 1153636 h 1597499"/>
                  <a:gd name="connsiteX13" fmla="*/ 157605 w 252773"/>
                  <a:gd name="connsiteY13" fmla="*/ 1090888 h 1597499"/>
                  <a:gd name="connsiteX14" fmla="*/ 95168 w 252773"/>
                  <a:gd name="connsiteY14" fmla="*/ 1090888 h 1597499"/>
                  <a:gd name="connsiteX15" fmla="*/ 15106 w 252773"/>
                  <a:gd name="connsiteY15" fmla="*/ 1090888 h 1597499"/>
                  <a:gd name="connsiteX16" fmla="*/ 15106 w 252773"/>
                  <a:gd name="connsiteY16" fmla="*/ 1153636 h 1597499"/>
                  <a:gd name="connsiteX17" fmla="*/ 77544 w 252773"/>
                  <a:gd name="connsiteY17" fmla="*/ 1153636 h 1597499"/>
                  <a:gd name="connsiteX18" fmla="*/ 77544 w 252773"/>
                  <a:gd name="connsiteY18" fmla="*/ 1090888 h 1597499"/>
                  <a:gd name="connsiteX19" fmla="*/ 15106 w 252773"/>
                  <a:gd name="connsiteY19" fmla="*/ 1090888 h 1597499"/>
                  <a:gd name="connsiteX20" fmla="*/ 95671 w 252773"/>
                  <a:gd name="connsiteY20" fmla="*/ 1009110 h 1597499"/>
                  <a:gd name="connsiteX21" fmla="*/ 95671 w 252773"/>
                  <a:gd name="connsiteY21" fmla="*/ 1072886 h 1597499"/>
                  <a:gd name="connsiteX22" fmla="*/ 157605 w 252773"/>
                  <a:gd name="connsiteY22" fmla="*/ 1072886 h 1597499"/>
                  <a:gd name="connsiteX23" fmla="*/ 157605 w 252773"/>
                  <a:gd name="connsiteY23" fmla="*/ 1009110 h 1597499"/>
                  <a:gd name="connsiteX24" fmla="*/ 95671 w 252773"/>
                  <a:gd name="connsiteY24" fmla="*/ 1009110 h 1597499"/>
                  <a:gd name="connsiteX25" fmla="*/ 175733 w 252773"/>
                  <a:gd name="connsiteY25" fmla="*/ 1008595 h 1597499"/>
                  <a:gd name="connsiteX26" fmla="*/ 175733 w 252773"/>
                  <a:gd name="connsiteY26" fmla="*/ 1072371 h 1597499"/>
                  <a:gd name="connsiteX27" fmla="*/ 238674 w 252773"/>
                  <a:gd name="connsiteY27" fmla="*/ 1072371 h 1597499"/>
                  <a:gd name="connsiteX28" fmla="*/ 238674 w 252773"/>
                  <a:gd name="connsiteY28" fmla="*/ 1008595 h 1597499"/>
                  <a:gd name="connsiteX29" fmla="*/ 175733 w 252773"/>
                  <a:gd name="connsiteY29" fmla="*/ 1008595 h 1597499"/>
                  <a:gd name="connsiteX30" fmla="*/ 175733 w 252773"/>
                  <a:gd name="connsiteY30" fmla="*/ 929389 h 1597499"/>
                  <a:gd name="connsiteX31" fmla="*/ 175733 w 252773"/>
                  <a:gd name="connsiteY31" fmla="*/ 992651 h 1597499"/>
                  <a:gd name="connsiteX32" fmla="*/ 239178 w 252773"/>
                  <a:gd name="connsiteY32" fmla="*/ 992651 h 1597499"/>
                  <a:gd name="connsiteX33" fmla="*/ 239178 w 252773"/>
                  <a:gd name="connsiteY33" fmla="*/ 929389 h 1597499"/>
                  <a:gd name="connsiteX34" fmla="*/ 175733 w 252773"/>
                  <a:gd name="connsiteY34" fmla="*/ 929389 h 1597499"/>
                  <a:gd name="connsiteX35" fmla="*/ 95671 w 252773"/>
                  <a:gd name="connsiteY35" fmla="*/ 928875 h 1597499"/>
                  <a:gd name="connsiteX36" fmla="*/ 95671 w 252773"/>
                  <a:gd name="connsiteY36" fmla="*/ 993680 h 1597499"/>
                  <a:gd name="connsiteX37" fmla="*/ 157605 w 252773"/>
                  <a:gd name="connsiteY37" fmla="*/ 993680 h 1597499"/>
                  <a:gd name="connsiteX38" fmla="*/ 157605 w 252773"/>
                  <a:gd name="connsiteY38" fmla="*/ 928875 h 1597499"/>
                  <a:gd name="connsiteX39" fmla="*/ 95671 w 252773"/>
                  <a:gd name="connsiteY39" fmla="*/ 928875 h 1597499"/>
                  <a:gd name="connsiteX40" fmla="*/ 14602 w 252773"/>
                  <a:gd name="connsiteY40" fmla="*/ 928875 h 1597499"/>
                  <a:gd name="connsiteX41" fmla="*/ 14602 w 252773"/>
                  <a:gd name="connsiteY41" fmla="*/ 992651 h 1597499"/>
                  <a:gd name="connsiteX42" fmla="*/ 77544 w 252773"/>
                  <a:gd name="connsiteY42" fmla="*/ 992651 h 1597499"/>
                  <a:gd name="connsiteX43" fmla="*/ 77544 w 252773"/>
                  <a:gd name="connsiteY43" fmla="*/ 928875 h 1597499"/>
                  <a:gd name="connsiteX44" fmla="*/ 14602 w 252773"/>
                  <a:gd name="connsiteY44" fmla="*/ 928875 h 1597499"/>
                  <a:gd name="connsiteX45" fmla="*/ 175229 w 252773"/>
                  <a:gd name="connsiteY45" fmla="*/ 849668 h 1597499"/>
                  <a:gd name="connsiteX46" fmla="*/ 175229 w 252773"/>
                  <a:gd name="connsiteY46" fmla="*/ 912930 h 1597499"/>
                  <a:gd name="connsiteX47" fmla="*/ 238171 w 252773"/>
                  <a:gd name="connsiteY47" fmla="*/ 912930 h 1597499"/>
                  <a:gd name="connsiteX48" fmla="*/ 238171 w 252773"/>
                  <a:gd name="connsiteY48" fmla="*/ 849668 h 1597499"/>
                  <a:gd name="connsiteX49" fmla="*/ 175229 w 252773"/>
                  <a:gd name="connsiteY49" fmla="*/ 849668 h 1597499"/>
                  <a:gd name="connsiteX50" fmla="*/ 94664 w 252773"/>
                  <a:gd name="connsiteY50" fmla="*/ 767890 h 1597499"/>
                  <a:gd name="connsiteX51" fmla="*/ 94664 w 252773"/>
                  <a:gd name="connsiteY51" fmla="*/ 831152 h 1597499"/>
                  <a:gd name="connsiteX52" fmla="*/ 157605 w 252773"/>
                  <a:gd name="connsiteY52" fmla="*/ 831152 h 1597499"/>
                  <a:gd name="connsiteX53" fmla="*/ 157605 w 252773"/>
                  <a:gd name="connsiteY53" fmla="*/ 767890 h 1597499"/>
                  <a:gd name="connsiteX54" fmla="*/ 94664 w 252773"/>
                  <a:gd name="connsiteY54" fmla="*/ 767890 h 1597499"/>
                  <a:gd name="connsiteX55" fmla="*/ 15106 w 252773"/>
                  <a:gd name="connsiteY55" fmla="*/ 767890 h 1597499"/>
                  <a:gd name="connsiteX56" fmla="*/ 15106 w 252773"/>
                  <a:gd name="connsiteY56" fmla="*/ 831152 h 1597499"/>
                  <a:gd name="connsiteX57" fmla="*/ 77040 w 252773"/>
                  <a:gd name="connsiteY57" fmla="*/ 831152 h 1597499"/>
                  <a:gd name="connsiteX58" fmla="*/ 77040 w 252773"/>
                  <a:gd name="connsiteY58" fmla="*/ 767890 h 1597499"/>
                  <a:gd name="connsiteX59" fmla="*/ 15106 w 252773"/>
                  <a:gd name="connsiteY59" fmla="*/ 767890 h 1597499"/>
                  <a:gd name="connsiteX60" fmla="*/ 175229 w 252773"/>
                  <a:gd name="connsiteY60" fmla="*/ 767376 h 1597499"/>
                  <a:gd name="connsiteX61" fmla="*/ 175229 w 252773"/>
                  <a:gd name="connsiteY61" fmla="*/ 831667 h 1597499"/>
                  <a:gd name="connsiteX62" fmla="*/ 238171 w 252773"/>
                  <a:gd name="connsiteY62" fmla="*/ 831667 h 1597499"/>
                  <a:gd name="connsiteX63" fmla="*/ 238171 w 252773"/>
                  <a:gd name="connsiteY63" fmla="*/ 767376 h 1597499"/>
                  <a:gd name="connsiteX64" fmla="*/ 175229 w 252773"/>
                  <a:gd name="connsiteY64" fmla="*/ 767376 h 1597499"/>
                  <a:gd name="connsiteX65" fmla="*/ 175229 w 252773"/>
                  <a:gd name="connsiteY65" fmla="*/ 689712 h 1597499"/>
                  <a:gd name="connsiteX66" fmla="*/ 175229 w 252773"/>
                  <a:gd name="connsiteY66" fmla="*/ 752975 h 1597499"/>
                  <a:gd name="connsiteX67" fmla="*/ 238171 w 252773"/>
                  <a:gd name="connsiteY67" fmla="*/ 752975 h 1597499"/>
                  <a:gd name="connsiteX68" fmla="*/ 238171 w 252773"/>
                  <a:gd name="connsiteY68" fmla="*/ 689712 h 1597499"/>
                  <a:gd name="connsiteX69" fmla="*/ 175229 w 252773"/>
                  <a:gd name="connsiteY69" fmla="*/ 689712 h 1597499"/>
                  <a:gd name="connsiteX70" fmla="*/ 14602 w 252773"/>
                  <a:gd name="connsiteY70" fmla="*/ 689198 h 1597499"/>
                  <a:gd name="connsiteX71" fmla="*/ 14602 w 252773"/>
                  <a:gd name="connsiteY71" fmla="*/ 752460 h 1597499"/>
                  <a:gd name="connsiteX72" fmla="*/ 78048 w 252773"/>
                  <a:gd name="connsiteY72" fmla="*/ 752460 h 1597499"/>
                  <a:gd name="connsiteX73" fmla="*/ 78048 w 252773"/>
                  <a:gd name="connsiteY73" fmla="*/ 689198 h 1597499"/>
                  <a:gd name="connsiteX74" fmla="*/ 14602 w 252773"/>
                  <a:gd name="connsiteY74" fmla="*/ 689198 h 1597499"/>
                  <a:gd name="connsiteX75" fmla="*/ 14099 w 252773"/>
                  <a:gd name="connsiteY75" fmla="*/ 608449 h 1597499"/>
                  <a:gd name="connsiteX76" fmla="*/ 14099 w 252773"/>
                  <a:gd name="connsiteY76" fmla="*/ 671711 h 1597499"/>
                  <a:gd name="connsiteX77" fmla="*/ 78048 w 252773"/>
                  <a:gd name="connsiteY77" fmla="*/ 671711 h 1597499"/>
                  <a:gd name="connsiteX78" fmla="*/ 78048 w 252773"/>
                  <a:gd name="connsiteY78" fmla="*/ 608449 h 1597499"/>
                  <a:gd name="connsiteX79" fmla="*/ 14099 w 252773"/>
                  <a:gd name="connsiteY79" fmla="*/ 608449 h 1597499"/>
                  <a:gd name="connsiteX80" fmla="*/ 95168 w 252773"/>
                  <a:gd name="connsiteY80" fmla="*/ 607935 h 1597499"/>
                  <a:gd name="connsiteX81" fmla="*/ 95168 w 252773"/>
                  <a:gd name="connsiteY81" fmla="*/ 672226 h 1597499"/>
                  <a:gd name="connsiteX82" fmla="*/ 158109 w 252773"/>
                  <a:gd name="connsiteY82" fmla="*/ 672226 h 1597499"/>
                  <a:gd name="connsiteX83" fmla="*/ 158109 w 252773"/>
                  <a:gd name="connsiteY83" fmla="*/ 607935 h 1597499"/>
                  <a:gd name="connsiteX84" fmla="*/ 95168 w 252773"/>
                  <a:gd name="connsiteY84" fmla="*/ 607935 h 1597499"/>
                  <a:gd name="connsiteX85" fmla="*/ 175229 w 252773"/>
                  <a:gd name="connsiteY85" fmla="*/ 528728 h 1597499"/>
                  <a:gd name="connsiteX86" fmla="*/ 175229 w 252773"/>
                  <a:gd name="connsiteY86" fmla="*/ 592505 h 1597499"/>
                  <a:gd name="connsiteX87" fmla="*/ 239178 w 252773"/>
                  <a:gd name="connsiteY87" fmla="*/ 592505 h 1597499"/>
                  <a:gd name="connsiteX88" fmla="*/ 239178 w 252773"/>
                  <a:gd name="connsiteY88" fmla="*/ 528728 h 1597499"/>
                  <a:gd name="connsiteX89" fmla="*/ 175229 w 252773"/>
                  <a:gd name="connsiteY89" fmla="*/ 528728 h 1597499"/>
                  <a:gd name="connsiteX90" fmla="*/ 95168 w 252773"/>
                  <a:gd name="connsiteY90" fmla="*/ 528214 h 1597499"/>
                  <a:gd name="connsiteX91" fmla="*/ 95168 w 252773"/>
                  <a:gd name="connsiteY91" fmla="*/ 593019 h 1597499"/>
                  <a:gd name="connsiteX92" fmla="*/ 158613 w 252773"/>
                  <a:gd name="connsiteY92" fmla="*/ 593019 h 1597499"/>
                  <a:gd name="connsiteX93" fmla="*/ 158613 w 252773"/>
                  <a:gd name="connsiteY93" fmla="*/ 528214 h 1597499"/>
                  <a:gd name="connsiteX94" fmla="*/ 95168 w 252773"/>
                  <a:gd name="connsiteY94" fmla="*/ 528214 h 1597499"/>
                  <a:gd name="connsiteX95" fmla="*/ 15106 w 252773"/>
                  <a:gd name="connsiteY95" fmla="*/ 528214 h 1597499"/>
                  <a:gd name="connsiteX96" fmla="*/ 15106 w 252773"/>
                  <a:gd name="connsiteY96" fmla="*/ 593019 h 1597499"/>
                  <a:gd name="connsiteX97" fmla="*/ 78048 w 252773"/>
                  <a:gd name="connsiteY97" fmla="*/ 593019 h 1597499"/>
                  <a:gd name="connsiteX98" fmla="*/ 78048 w 252773"/>
                  <a:gd name="connsiteY98" fmla="*/ 528214 h 1597499"/>
                  <a:gd name="connsiteX99" fmla="*/ 15106 w 252773"/>
                  <a:gd name="connsiteY99" fmla="*/ 528214 h 1597499"/>
                  <a:gd name="connsiteX100" fmla="*/ 14602 w 252773"/>
                  <a:gd name="connsiteY100" fmla="*/ 449007 h 1597499"/>
                  <a:gd name="connsiteX101" fmla="*/ 14602 w 252773"/>
                  <a:gd name="connsiteY101" fmla="*/ 512270 h 1597499"/>
                  <a:gd name="connsiteX102" fmla="*/ 77544 w 252773"/>
                  <a:gd name="connsiteY102" fmla="*/ 512270 h 1597499"/>
                  <a:gd name="connsiteX103" fmla="*/ 77544 w 252773"/>
                  <a:gd name="connsiteY103" fmla="*/ 449007 h 1597499"/>
                  <a:gd name="connsiteX104" fmla="*/ 14602 w 252773"/>
                  <a:gd name="connsiteY104" fmla="*/ 449007 h 1597499"/>
                  <a:gd name="connsiteX105" fmla="*/ 94664 w 252773"/>
                  <a:gd name="connsiteY105" fmla="*/ 447979 h 1597499"/>
                  <a:gd name="connsiteX106" fmla="*/ 94664 w 252773"/>
                  <a:gd name="connsiteY106" fmla="*/ 512270 h 1597499"/>
                  <a:gd name="connsiteX107" fmla="*/ 158613 w 252773"/>
                  <a:gd name="connsiteY107" fmla="*/ 512270 h 1597499"/>
                  <a:gd name="connsiteX108" fmla="*/ 158613 w 252773"/>
                  <a:gd name="connsiteY108" fmla="*/ 447979 h 1597499"/>
                  <a:gd name="connsiteX109" fmla="*/ 94664 w 252773"/>
                  <a:gd name="connsiteY109" fmla="*/ 447979 h 1597499"/>
                  <a:gd name="connsiteX110" fmla="*/ 174726 w 252773"/>
                  <a:gd name="connsiteY110" fmla="*/ 368258 h 1597499"/>
                  <a:gd name="connsiteX111" fmla="*/ 174726 w 252773"/>
                  <a:gd name="connsiteY111" fmla="*/ 431006 h 1597499"/>
                  <a:gd name="connsiteX112" fmla="*/ 239178 w 252773"/>
                  <a:gd name="connsiteY112" fmla="*/ 431006 h 1597499"/>
                  <a:gd name="connsiteX113" fmla="*/ 239178 w 252773"/>
                  <a:gd name="connsiteY113" fmla="*/ 368258 h 1597499"/>
                  <a:gd name="connsiteX114" fmla="*/ 174726 w 252773"/>
                  <a:gd name="connsiteY114" fmla="*/ 368258 h 1597499"/>
                  <a:gd name="connsiteX115" fmla="*/ 95168 w 252773"/>
                  <a:gd name="connsiteY115" fmla="*/ 367744 h 1597499"/>
                  <a:gd name="connsiteX116" fmla="*/ 95168 w 252773"/>
                  <a:gd name="connsiteY116" fmla="*/ 431520 h 1597499"/>
                  <a:gd name="connsiteX117" fmla="*/ 158613 w 252773"/>
                  <a:gd name="connsiteY117" fmla="*/ 431520 h 1597499"/>
                  <a:gd name="connsiteX118" fmla="*/ 158613 w 252773"/>
                  <a:gd name="connsiteY118" fmla="*/ 367744 h 1597499"/>
                  <a:gd name="connsiteX119" fmla="*/ 95168 w 252773"/>
                  <a:gd name="connsiteY119" fmla="*/ 367744 h 1597499"/>
                  <a:gd name="connsiteX120" fmla="*/ 0 w 252773"/>
                  <a:gd name="connsiteY120" fmla="*/ 350771 h 1597499"/>
                  <a:gd name="connsiteX121" fmla="*/ 252270 w 252773"/>
                  <a:gd name="connsiteY121" fmla="*/ 350771 h 1597499"/>
                  <a:gd name="connsiteX122" fmla="*/ 252270 w 252773"/>
                  <a:gd name="connsiteY122" fmla="*/ 1597499 h 1597499"/>
                  <a:gd name="connsiteX123" fmla="*/ 0 w 252773"/>
                  <a:gd name="connsiteY123" fmla="*/ 1597499 h 1597499"/>
                  <a:gd name="connsiteX124" fmla="*/ 0 w 252773"/>
                  <a:gd name="connsiteY124" fmla="*/ 350771 h 1597499"/>
                  <a:gd name="connsiteX125" fmla="*/ 134947 w 252773"/>
                  <a:gd name="connsiteY125" fmla="*/ 273107 h 1597499"/>
                  <a:gd name="connsiteX126" fmla="*/ 134947 w 252773"/>
                  <a:gd name="connsiteY126" fmla="*/ 321969 h 1597499"/>
                  <a:gd name="connsiteX127" fmla="*/ 238674 w 252773"/>
                  <a:gd name="connsiteY127" fmla="*/ 321969 h 1597499"/>
                  <a:gd name="connsiteX128" fmla="*/ 238674 w 252773"/>
                  <a:gd name="connsiteY128" fmla="*/ 273107 h 1597499"/>
                  <a:gd name="connsiteX129" fmla="*/ 134947 w 252773"/>
                  <a:gd name="connsiteY129" fmla="*/ 273107 h 1597499"/>
                  <a:gd name="connsiteX130" fmla="*/ 14099 w 252773"/>
                  <a:gd name="connsiteY130" fmla="*/ 271564 h 1597499"/>
                  <a:gd name="connsiteX131" fmla="*/ 14099 w 252773"/>
                  <a:gd name="connsiteY131" fmla="*/ 321969 h 1597499"/>
                  <a:gd name="connsiteX132" fmla="*/ 117827 w 252773"/>
                  <a:gd name="connsiteY132" fmla="*/ 321969 h 1597499"/>
                  <a:gd name="connsiteX133" fmla="*/ 117827 w 252773"/>
                  <a:gd name="connsiteY133" fmla="*/ 271564 h 1597499"/>
                  <a:gd name="connsiteX134" fmla="*/ 66466 w 252773"/>
                  <a:gd name="connsiteY134" fmla="*/ 271564 h 1597499"/>
                  <a:gd name="connsiteX135" fmla="*/ 14099 w 252773"/>
                  <a:gd name="connsiteY135" fmla="*/ 271564 h 1597499"/>
                  <a:gd name="connsiteX136" fmla="*/ 49346 w 252773"/>
                  <a:gd name="connsiteY136" fmla="*/ 209331 h 1597499"/>
                  <a:gd name="connsiteX137" fmla="*/ 17120 w 252773"/>
                  <a:gd name="connsiteY137" fmla="*/ 255106 h 1597499"/>
                  <a:gd name="connsiteX138" fmla="*/ 237164 w 252773"/>
                  <a:gd name="connsiteY138" fmla="*/ 255106 h 1597499"/>
                  <a:gd name="connsiteX139" fmla="*/ 202923 w 252773"/>
                  <a:gd name="connsiteY139" fmla="*/ 209331 h 1597499"/>
                  <a:gd name="connsiteX140" fmla="*/ 49346 w 252773"/>
                  <a:gd name="connsiteY140" fmla="*/ 209331 h 1597499"/>
                  <a:gd name="connsiteX141" fmla="*/ 0 w 252773"/>
                  <a:gd name="connsiteY141" fmla="*/ 190815 h 1597499"/>
                  <a:gd name="connsiteX142" fmla="*/ 252773 w 252773"/>
                  <a:gd name="connsiteY142" fmla="*/ 190815 h 1597499"/>
                  <a:gd name="connsiteX143" fmla="*/ 252773 w 252773"/>
                  <a:gd name="connsiteY143" fmla="*/ 340484 h 1597499"/>
                  <a:gd name="connsiteX144" fmla="*/ 0 w 252773"/>
                  <a:gd name="connsiteY144" fmla="*/ 340484 h 1597499"/>
                  <a:gd name="connsiteX145" fmla="*/ 0 w 252773"/>
                  <a:gd name="connsiteY145" fmla="*/ 190815 h 1597499"/>
                  <a:gd name="connsiteX146" fmla="*/ 31723 w 252773"/>
                  <a:gd name="connsiteY146" fmla="*/ 0 h 1597499"/>
                  <a:gd name="connsiteX147" fmla="*/ 31723 w 252773"/>
                  <a:gd name="connsiteY147" fmla="*/ 120867 h 1597499"/>
                  <a:gd name="connsiteX148" fmla="*/ 95168 w 252773"/>
                  <a:gd name="connsiteY148" fmla="*/ 120867 h 1597499"/>
                  <a:gd name="connsiteX149" fmla="*/ 95168 w 252773"/>
                  <a:gd name="connsiteY149" fmla="*/ 183100 h 1597499"/>
                  <a:gd name="connsiteX150" fmla="*/ 11078 w 252773"/>
                  <a:gd name="connsiteY150" fmla="*/ 183100 h 1597499"/>
                  <a:gd name="connsiteX151" fmla="*/ 24170 w 252773"/>
                  <a:gd name="connsiteY151" fmla="*/ 514 h 1597499"/>
                  <a:gd name="connsiteX152" fmla="*/ 31723 w 252773"/>
                  <a:gd name="connsiteY152" fmla="*/ 0 h 15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52773" h="1597499">
                    <a:moveTo>
                      <a:pt x="94664" y="1169580"/>
                    </a:moveTo>
                    <a:cubicBezTo>
                      <a:pt x="94664" y="1191696"/>
                      <a:pt x="94664" y="1211754"/>
                      <a:pt x="94664" y="1232327"/>
                    </a:cubicBezTo>
                    <a:cubicBezTo>
                      <a:pt x="115813" y="1232327"/>
                      <a:pt x="135450" y="1232327"/>
                      <a:pt x="158109" y="1232327"/>
                    </a:cubicBezTo>
                    <a:cubicBezTo>
                      <a:pt x="158109" y="1209697"/>
                      <a:pt x="158109" y="1189639"/>
                      <a:pt x="158109" y="1169580"/>
                    </a:cubicBezTo>
                    <a:cubicBezTo>
                      <a:pt x="136457" y="1169580"/>
                      <a:pt x="115813" y="1169580"/>
                      <a:pt x="94664" y="1169580"/>
                    </a:cubicBezTo>
                    <a:close/>
                    <a:moveTo>
                      <a:pt x="175733" y="1168551"/>
                    </a:moveTo>
                    <a:cubicBezTo>
                      <a:pt x="175733" y="1190153"/>
                      <a:pt x="175733" y="1210726"/>
                      <a:pt x="175733" y="1231813"/>
                    </a:cubicBezTo>
                    <a:cubicBezTo>
                      <a:pt x="197385" y="1231813"/>
                      <a:pt x="217022" y="1231813"/>
                      <a:pt x="237667" y="1231813"/>
                    </a:cubicBezTo>
                    <a:cubicBezTo>
                      <a:pt x="237667" y="1210212"/>
                      <a:pt x="237667" y="1189639"/>
                      <a:pt x="237667" y="1168551"/>
                    </a:cubicBezTo>
                    <a:cubicBezTo>
                      <a:pt x="216519" y="1168551"/>
                      <a:pt x="196881" y="1168551"/>
                      <a:pt x="175733" y="1168551"/>
                    </a:cubicBezTo>
                    <a:close/>
                    <a:moveTo>
                      <a:pt x="95168" y="1090888"/>
                    </a:moveTo>
                    <a:cubicBezTo>
                      <a:pt x="95168" y="1112490"/>
                      <a:pt x="95168" y="1132548"/>
                      <a:pt x="95168" y="1153636"/>
                    </a:cubicBezTo>
                    <a:cubicBezTo>
                      <a:pt x="116820" y="1153636"/>
                      <a:pt x="135954" y="1153636"/>
                      <a:pt x="157605" y="1153636"/>
                    </a:cubicBezTo>
                    <a:cubicBezTo>
                      <a:pt x="157605" y="1132548"/>
                      <a:pt x="157605" y="1113004"/>
                      <a:pt x="157605" y="1090888"/>
                    </a:cubicBezTo>
                    <a:cubicBezTo>
                      <a:pt x="135954" y="1090888"/>
                      <a:pt x="115309" y="1090888"/>
                      <a:pt x="95168" y="1090888"/>
                    </a:cubicBezTo>
                    <a:close/>
                    <a:moveTo>
                      <a:pt x="15106" y="1090888"/>
                    </a:moveTo>
                    <a:cubicBezTo>
                      <a:pt x="15106" y="1112490"/>
                      <a:pt x="15106" y="1132548"/>
                      <a:pt x="15106" y="1153636"/>
                    </a:cubicBezTo>
                    <a:cubicBezTo>
                      <a:pt x="36758" y="1153636"/>
                      <a:pt x="56396" y="1153636"/>
                      <a:pt x="77544" y="1153636"/>
                    </a:cubicBezTo>
                    <a:cubicBezTo>
                      <a:pt x="77544" y="1132548"/>
                      <a:pt x="77544" y="1112490"/>
                      <a:pt x="77544" y="1090888"/>
                    </a:cubicBezTo>
                    <a:cubicBezTo>
                      <a:pt x="55389" y="1090888"/>
                      <a:pt x="34744" y="1090888"/>
                      <a:pt x="15106" y="1090888"/>
                    </a:cubicBezTo>
                    <a:close/>
                    <a:moveTo>
                      <a:pt x="95671" y="1009110"/>
                    </a:moveTo>
                    <a:cubicBezTo>
                      <a:pt x="95671" y="1031225"/>
                      <a:pt x="95671" y="1051798"/>
                      <a:pt x="95671" y="1072886"/>
                    </a:cubicBezTo>
                    <a:cubicBezTo>
                      <a:pt x="116820" y="1072886"/>
                      <a:pt x="135954" y="1072886"/>
                      <a:pt x="157605" y="1072886"/>
                    </a:cubicBezTo>
                    <a:cubicBezTo>
                      <a:pt x="157605" y="1050256"/>
                      <a:pt x="157605" y="1029683"/>
                      <a:pt x="157605" y="1009110"/>
                    </a:cubicBezTo>
                    <a:cubicBezTo>
                      <a:pt x="135450" y="1009110"/>
                      <a:pt x="115813" y="1009110"/>
                      <a:pt x="95671" y="1009110"/>
                    </a:cubicBezTo>
                    <a:close/>
                    <a:moveTo>
                      <a:pt x="175733" y="1008595"/>
                    </a:moveTo>
                    <a:cubicBezTo>
                      <a:pt x="175733" y="1030197"/>
                      <a:pt x="175733" y="1050770"/>
                      <a:pt x="175733" y="1072371"/>
                    </a:cubicBezTo>
                    <a:cubicBezTo>
                      <a:pt x="197385" y="1072371"/>
                      <a:pt x="217022" y="1072371"/>
                      <a:pt x="238674" y="1072371"/>
                    </a:cubicBezTo>
                    <a:cubicBezTo>
                      <a:pt x="238674" y="1050770"/>
                      <a:pt x="238674" y="1029683"/>
                      <a:pt x="238674" y="1008595"/>
                    </a:cubicBezTo>
                    <a:cubicBezTo>
                      <a:pt x="216519" y="1008595"/>
                      <a:pt x="196881" y="1008595"/>
                      <a:pt x="175733" y="1008595"/>
                    </a:cubicBezTo>
                    <a:close/>
                    <a:moveTo>
                      <a:pt x="175733" y="929389"/>
                    </a:moveTo>
                    <a:cubicBezTo>
                      <a:pt x="175733" y="951505"/>
                      <a:pt x="175733" y="972078"/>
                      <a:pt x="175733" y="992651"/>
                    </a:cubicBezTo>
                    <a:cubicBezTo>
                      <a:pt x="197888" y="992651"/>
                      <a:pt x="218029" y="992651"/>
                      <a:pt x="239178" y="992651"/>
                    </a:cubicBezTo>
                    <a:cubicBezTo>
                      <a:pt x="239178" y="970535"/>
                      <a:pt x="239178" y="950990"/>
                      <a:pt x="239178" y="929389"/>
                    </a:cubicBezTo>
                    <a:cubicBezTo>
                      <a:pt x="218029" y="929389"/>
                      <a:pt x="196881" y="929389"/>
                      <a:pt x="175733" y="929389"/>
                    </a:cubicBezTo>
                    <a:close/>
                    <a:moveTo>
                      <a:pt x="95671" y="928875"/>
                    </a:moveTo>
                    <a:cubicBezTo>
                      <a:pt x="95671" y="951505"/>
                      <a:pt x="95671" y="972593"/>
                      <a:pt x="95671" y="993680"/>
                    </a:cubicBezTo>
                    <a:cubicBezTo>
                      <a:pt x="116820" y="993680"/>
                      <a:pt x="135954" y="993680"/>
                      <a:pt x="157605" y="993680"/>
                    </a:cubicBezTo>
                    <a:cubicBezTo>
                      <a:pt x="157605" y="970535"/>
                      <a:pt x="157605" y="949448"/>
                      <a:pt x="157605" y="928875"/>
                    </a:cubicBezTo>
                    <a:cubicBezTo>
                      <a:pt x="135450" y="928875"/>
                      <a:pt x="115309" y="928875"/>
                      <a:pt x="95671" y="928875"/>
                    </a:cubicBezTo>
                    <a:close/>
                    <a:moveTo>
                      <a:pt x="14602" y="928875"/>
                    </a:moveTo>
                    <a:cubicBezTo>
                      <a:pt x="14602" y="951505"/>
                      <a:pt x="14602" y="971563"/>
                      <a:pt x="14602" y="992651"/>
                    </a:cubicBezTo>
                    <a:cubicBezTo>
                      <a:pt x="36255" y="992651"/>
                      <a:pt x="56396" y="992651"/>
                      <a:pt x="77544" y="992651"/>
                    </a:cubicBezTo>
                    <a:cubicBezTo>
                      <a:pt x="77544" y="970021"/>
                      <a:pt x="77544" y="949448"/>
                      <a:pt x="77544" y="928875"/>
                    </a:cubicBezTo>
                    <a:cubicBezTo>
                      <a:pt x="55389" y="928875"/>
                      <a:pt x="35247" y="928875"/>
                      <a:pt x="14602" y="928875"/>
                    </a:cubicBezTo>
                    <a:close/>
                    <a:moveTo>
                      <a:pt x="175229" y="849668"/>
                    </a:moveTo>
                    <a:cubicBezTo>
                      <a:pt x="175229" y="871784"/>
                      <a:pt x="175229" y="891843"/>
                      <a:pt x="175229" y="912930"/>
                    </a:cubicBezTo>
                    <a:cubicBezTo>
                      <a:pt x="196881" y="912930"/>
                      <a:pt x="217022" y="912930"/>
                      <a:pt x="238171" y="912930"/>
                    </a:cubicBezTo>
                    <a:cubicBezTo>
                      <a:pt x="238171" y="891328"/>
                      <a:pt x="238171" y="870241"/>
                      <a:pt x="238171" y="849668"/>
                    </a:cubicBezTo>
                    <a:cubicBezTo>
                      <a:pt x="216015" y="849668"/>
                      <a:pt x="195874" y="849668"/>
                      <a:pt x="175229" y="849668"/>
                    </a:cubicBezTo>
                    <a:close/>
                    <a:moveTo>
                      <a:pt x="94664" y="767890"/>
                    </a:moveTo>
                    <a:cubicBezTo>
                      <a:pt x="94664" y="789492"/>
                      <a:pt x="94664" y="809551"/>
                      <a:pt x="94664" y="831152"/>
                    </a:cubicBezTo>
                    <a:cubicBezTo>
                      <a:pt x="116316" y="831152"/>
                      <a:pt x="136457" y="831152"/>
                      <a:pt x="157605" y="831152"/>
                    </a:cubicBezTo>
                    <a:cubicBezTo>
                      <a:pt x="157605" y="809036"/>
                      <a:pt x="157605" y="788463"/>
                      <a:pt x="157605" y="767890"/>
                    </a:cubicBezTo>
                    <a:cubicBezTo>
                      <a:pt x="135450" y="767890"/>
                      <a:pt x="115813" y="767890"/>
                      <a:pt x="94664" y="767890"/>
                    </a:cubicBezTo>
                    <a:close/>
                    <a:moveTo>
                      <a:pt x="15106" y="767890"/>
                    </a:moveTo>
                    <a:cubicBezTo>
                      <a:pt x="15106" y="790006"/>
                      <a:pt x="15106" y="810579"/>
                      <a:pt x="15106" y="831152"/>
                    </a:cubicBezTo>
                    <a:cubicBezTo>
                      <a:pt x="37262" y="831152"/>
                      <a:pt x="56899" y="831152"/>
                      <a:pt x="77040" y="831152"/>
                    </a:cubicBezTo>
                    <a:cubicBezTo>
                      <a:pt x="77040" y="809036"/>
                      <a:pt x="77040" y="788463"/>
                      <a:pt x="77040" y="767890"/>
                    </a:cubicBezTo>
                    <a:cubicBezTo>
                      <a:pt x="54885" y="767890"/>
                      <a:pt x="35247" y="767890"/>
                      <a:pt x="15106" y="767890"/>
                    </a:cubicBezTo>
                    <a:close/>
                    <a:moveTo>
                      <a:pt x="175229" y="767376"/>
                    </a:moveTo>
                    <a:cubicBezTo>
                      <a:pt x="175229" y="788978"/>
                      <a:pt x="175229" y="810065"/>
                      <a:pt x="175229" y="831667"/>
                    </a:cubicBezTo>
                    <a:cubicBezTo>
                      <a:pt x="196881" y="831667"/>
                      <a:pt x="217022" y="831667"/>
                      <a:pt x="238171" y="831667"/>
                    </a:cubicBezTo>
                    <a:cubicBezTo>
                      <a:pt x="238171" y="809551"/>
                      <a:pt x="238171" y="788978"/>
                      <a:pt x="238171" y="767376"/>
                    </a:cubicBezTo>
                    <a:cubicBezTo>
                      <a:pt x="216519" y="767376"/>
                      <a:pt x="196881" y="767376"/>
                      <a:pt x="175229" y="767376"/>
                    </a:cubicBezTo>
                    <a:close/>
                    <a:moveTo>
                      <a:pt x="175229" y="689712"/>
                    </a:moveTo>
                    <a:cubicBezTo>
                      <a:pt x="175229" y="711829"/>
                      <a:pt x="175229" y="731887"/>
                      <a:pt x="175229" y="752975"/>
                    </a:cubicBezTo>
                    <a:cubicBezTo>
                      <a:pt x="196378" y="752975"/>
                      <a:pt x="216519" y="752975"/>
                      <a:pt x="238171" y="752975"/>
                    </a:cubicBezTo>
                    <a:cubicBezTo>
                      <a:pt x="238171" y="730344"/>
                      <a:pt x="238171" y="709771"/>
                      <a:pt x="238171" y="689712"/>
                    </a:cubicBezTo>
                    <a:cubicBezTo>
                      <a:pt x="216015" y="689712"/>
                      <a:pt x="195371" y="689712"/>
                      <a:pt x="175229" y="689712"/>
                    </a:cubicBezTo>
                    <a:close/>
                    <a:moveTo>
                      <a:pt x="14602" y="689198"/>
                    </a:moveTo>
                    <a:cubicBezTo>
                      <a:pt x="14602" y="711314"/>
                      <a:pt x="14602" y="732402"/>
                      <a:pt x="14602" y="752460"/>
                    </a:cubicBezTo>
                    <a:cubicBezTo>
                      <a:pt x="36758" y="752460"/>
                      <a:pt x="56899" y="752460"/>
                      <a:pt x="78048" y="752460"/>
                    </a:cubicBezTo>
                    <a:cubicBezTo>
                      <a:pt x="78048" y="730344"/>
                      <a:pt x="78048" y="710285"/>
                      <a:pt x="78048" y="689198"/>
                    </a:cubicBezTo>
                    <a:cubicBezTo>
                      <a:pt x="56396" y="689198"/>
                      <a:pt x="35751" y="689198"/>
                      <a:pt x="14602" y="689198"/>
                    </a:cubicBezTo>
                    <a:close/>
                    <a:moveTo>
                      <a:pt x="14099" y="608449"/>
                    </a:moveTo>
                    <a:cubicBezTo>
                      <a:pt x="14099" y="630050"/>
                      <a:pt x="14099" y="650109"/>
                      <a:pt x="14099" y="671711"/>
                    </a:cubicBezTo>
                    <a:cubicBezTo>
                      <a:pt x="35751" y="671711"/>
                      <a:pt x="56396" y="671711"/>
                      <a:pt x="78048" y="671711"/>
                    </a:cubicBezTo>
                    <a:cubicBezTo>
                      <a:pt x="78048" y="650109"/>
                      <a:pt x="78048" y="630050"/>
                      <a:pt x="78048" y="608449"/>
                    </a:cubicBezTo>
                    <a:cubicBezTo>
                      <a:pt x="55389" y="608449"/>
                      <a:pt x="35247" y="608449"/>
                      <a:pt x="14099" y="608449"/>
                    </a:cubicBezTo>
                    <a:close/>
                    <a:moveTo>
                      <a:pt x="95168" y="607935"/>
                    </a:moveTo>
                    <a:cubicBezTo>
                      <a:pt x="95168" y="630565"/>
                      <a:pt x="95168" y="651138"/>
                      <a:pt x="95168" y="672226"/>
                    </a:cubicBezTo>
                    <a:cubicBezTo>
                      <a:pt x="116820" y="672226"/>
                      <a:pt x="136961" y="672226"/>
                      <a:pt x="158109" y="672226"/>
                    </a:cubicBezTo>
                    <a:cubicBezTo>
                      <a:pt x="158109" y="650109"/>
                      <a:pt x="158109" y="629536"/>
                      <a:pt x="158109" y="607935"/>
                    </a:cubicBezTo>
                    <a:cubicBezTo>
                      <a:pt x="136961" y="607935"/>
                      <a:pt x="116820" y="607935"/>
                      <a:pt x="95168" y="607935"/>
                    </a:cubicBezTo>
                    <a:close/>
                    <a:moveTo>
                      <a:pt x="175229" y="528728"/>
                    </a:moveTo>
                    <a:cubicBezTo>
                      <a:pt x="175229" y="550844"/>
                      <a:pt x="175229" y="571417"/>
                      <a:pt x="175229" y="592505"/>
                    </a:cubicBezTo>
                    <a:cubicBezTo>
                      <a:pt x="196378" y="592505"/>
                      <a:pt x="216519" y="592505"/>
                      <a:pt x="239178" y="592505"/>
                    </a:cubicBezTo>
                    <a:cubicBezTo>
                      <a:pt x="239178" y="570388"/>
                      <a:pt x="239178" y="550330"/>
                      <a:pt x="239178" y="528728"/>
                    </a:cubicBezTo>
                    <a:cubicBezTo>
                      <a:pt x="217526" y="528728"/>
                      <a:pt x="196378" y="528728"/>
                      <a:pt x="175229" y="528728"/>
                    </a:cubicBezTo>
                    <a:close/>
                    <a:moveTo>
                      <a:pt x="95168" y="528214"/>
                    </a:moveTo>
                    <a:cubicBezTo>
                      <a:pt x="95168" y="550844"/>
                      <a:pt x="95168" y="571417"/>
                      <a:pt x="95168" y="593019"/>
                    </a:cubicBezTo>
                    <a:cubicBezTo>
                      <a:pt x="116820" y="593019"/>
                      <a:pt x="136457" y="593019"/>
                      <a:pt x="158613" y="593019"/>
                    </a:cubicBezTo>
                    <a:cubicBezTo>
                      <a:pt x="158613" y="569874"/>
                      <a:pt x="158613" y="549815"/>
                      <a:pt x="158613" y="528214"/>
                    </a:cubicBezTo>
                    <a:cubicBezTo>
                      <a:pt x="136457" y="528214"/>
                      <a:pt x="115813" y="528214"/>
                      <a:pt x="95168" y="528214"/>
                    </a:cubicBezTo>
                    <a:close/>
                    <a:moveTo>
                      <a:pt x="15106" y="528214"/>
                    </a:moveTo>
                    <a:cubicBezTo>
                      <a:pt x="15106" y="551873"/>
                      <a:pt x="15106" y="572446"/>
                      <a:pt x="15106" y="593019"/>
                    </a:cubicBezTo>
                    <a:cubicBezTo>
                      <a:pt x="37262" y="593019"/>
                      <a:pt x="56899" y="593019"/>
                      <a:pt x="78048" y="593019"/>
                    </a:cubicBezTo>
                    <a:cubicBezTo>
                      <a:pt x="78048" y="570903"/>
                      <a:pt x="78048" y="550330"/>
                      <a:pt x="78048" y="528214"/>
                    </a:cubicBezTo>
                    <a:cubicBezTo>
                      <a:pt x="56396" y="528214"/>
                      <a:pt x="36255" y="528214"/>
                      <a:pt x="15106" y="528214"/>
                    </a:cubicBezTo>
                    <a:close/>
                    <a:moveTo>
                      <a:pt x="14602" y="449007"/>
                    </a:moveTo>
                    <a:cubicBezTo>
                      <a:pt x="14602" y="471124"/>
                      <a:pt x="14602" y="491182"/>
                      <a:pt x="14602" y="512270"/>
                    </a:cubicBezTo>
                    <a:cubicBezTo>
                      <a:pt x="35751" y="512270"/>
                      <a:pt x="55389" y="512270"/>
                      <a:pt x="77544" y="512270"/>
                    </a:cubicBezTo>
                    <a:cubicBezTo>
                      <a:pt x="77544" y="489125"/>
                      <a:pt x="77544" y="468552"/>
                      <a:pt x="77544" y="449007"/>
                    </a:cubicBezTo>
                    <a:cubicBezTo>
                      <a:pt x="54885" y="449007"/>
                      <a:pt x="34744" y="449007"/>
                      <a:pt x="14602" y="449007"/>
                    </a:cubicBezTo>
                    <a:close/>
                    <a:moveTo>
                      <a:pt x="94664" y="447979"/>
                    </a:moveTo>
                    <a:cubicBezTo>
                      <a:pt x="94664" y="469580"/>
                      <a:pt x="94664" y="490153"/>
                      <a:pt x="94664" y="512270"/>
                    </a:cubicBezTo>
                    <a:cubicBezTo>
                      <a:pt x="116316" y="512270"/>
                      <a:pt x="136457" y="512270"/>
                      <a:pt x="158613" y="512270"/>
                    </a:cubicBezTo>
                    <a:cubicBezTo>
                      <a:pt x="158613" y="489639"/>
                      <a:pt x="158613" y="469580"/>
                      <a:pt x="158613" y="447979"/>
                    </a:cubicBezTo>
                    <a:cubicBezTo>
                      <a:pt x="136961" y="447979"/>
                      <a:pt x="116316" y="447979"/>
                      <a:pt x="94664" y="447979"/>
                    </a:cubicBezTo>
                    <a:close/>
                    <a:moveTo>
                      <a:pt x="174726" y="368258"/>
                    </a:moveTo>
                    <a:cubicBezTo>
                      <a:pt x="174726" y="389346"/>
                      <a:pt x="174726" y="409404"/>
                      <a:pt x="174726" y="431006"/>
                    </a:cubicBezTo>
                    <a:cubicBezTo>
                      <a:pt x="196378" y="431006"/>
                      <a:pt x="217526" y="431006"/>
                      <a:pt x="239178" y="431006"/>
                    </a:cubicBezTo>
                    <a:cubicBezTo>
                      <a:pt x="239178" y="409919"/>
                      <a:pt x="239178" y="390374"/>
                      <a:pt x="239178" y="368258"/>
                    </a:cubicBezTo>
                    <a:cubicBezTo>
                      <a:pt x="217526" y="368258"/>
                      <a:pt x="196881" y="368258"/>
                      <a:pt x="174726" y="368258"/>
                    </a:cubicBezTo>
                    <a:close/>
                    <a:moveTo>
                      <a:pt x="95168" y="367744"/>
                    </a:moveTo>
                    <a:cubicBezTo>
                      <a:pt x="95168" y="389860"/>
                      <a:pt x="95168" y="410947"/>
                      <a:pt x="95168" y="431520"/>
                    </a:cubicBezTo>
                    <a:cubicBezTo>
                      <a:pt x="117323" y="431520"/>
                      <a:pt x="137968" y="431520"/>
                      <a:pt x="158613" y="431520"/>
                    </a:cubicBezTo>
                    <a:cubicBezTo>
                      <a:pt x="158613" y="409404"/>
                      <a:pt x="158613" y="389346"/>
                      <a:pt x="158613" y="367744"/>
                    </a:cubicBezTo>
                    <a:cubicBezTo>
                      <a:pt x="135954" y="367744"/>
                      <a:pt x="115813" y="367744"/>
                      <a:pt x="95168" y="367744"/>
                    </a:cubicBezTo>
                    <a:close/>
                    <a:moveTo>
                      <a:pt x="0" y="350771"/>
                    </a:moveTo>
                    <a:cubicBezTo>
                      <a:pt x="83083" y="350771"/>
                      <a:pt x="166669" y="350771"/>
                      <a:pt x="252270" y="350771"/>
                    </a:cubicBezTo>
                    <a:cubicBezTo>
                      <a:pt x="252270" y="765319"/>
                      <a:pt x="252270" y="1180380"/>
                      <a:pt x="252270" y="1597499"/>
                    </a:cubicBezTo>
                    <a:cubicBezTo>
                      <a:pt x="167173" y="1597499"/>
                      <a:pt x="84594" y="1597499"/>
                      <a:pt x="0" y="1597499"/>
                    </a:cubicBezTo>
                    <a:cubicBezTo>
                      <a:pt x="0" y="1181923"/>
                      <a:pt x="0" y="767376"/>
                      <a:pt x="0" y="350771"/>
                    </a:cubicBezTo>
                    <a:close/>
                    <a:moveTo>
                      <a:pt x="134947" y="273107"/>
                    </a:moveTo>
                    <a:cubicBezTo>
                      <a:pt x="134947" y="290080"/>
                      <a:pt x="134947" y="306024"/>
                      <a:pt x="134947" y="321969"/>
                    </a:cubicBezTo>
                    <a:cubicBezTo>
                      <a:pt x="170194" y="321969"/>
                      <a:pt x="203931" y="321969"/>
                      <a:pt x="238674" y="321969"/>
                    </a:cubicBezTo>
                    <a:cubicBezTo>
                      <a:pt x="238674" y="304482"/>
                      <a:pt x="238674" y="289566"/>
                      <a:pt x="238674" y="273107"/>
                    </a:cubicBezTo>
                    <a:cubicBezTo>
                      <a:pt x="202420" y="273107"/>
                      <a:pt x="169691" y="273107"/>
                      <a:pt x="134947" y="273107"/>
                    </a:cubicBezTo>
                    <a:close/>
                    <a:moveTo>
                      <a:pt x="14099" y="271564"/>
                    </a:moveTo>
                    <a:cubicBezTo>
                      <a:pt x="14099" y="290080"/>
                      <a:pt x="14099" y="304996"/>
                      <a:pt x="14099" y="321969"/>
                    </a:cubicBezTo>
                    <a:cubicBezTo>
                      <a:pt x="50353" y="321969"/>
                      <a:pt x="83587" y="321969"/>
                      <a:pt x="117827" y="321969"/>
                    </a:cubicBezTo>
                    <a:cubicBezTo>
                      <a:pt x="117827" y="304996"/>
                      <a:pt x="117827" y="289052"/>
                      <a:pt x="117827" y="271564"/>
                    </a:cubicBezTo>
                    <a:cubicBezTo>
                      <a:pt x="99700" y="271564"/>
                      <a:pt x="83083" y="271564"/>
                      <a:pt x="66466" y="271564"/>
                    </a:cubicBezTo>
                    <a:cubicBezTo>
                      <a:pt x="49346" y="271564"/>
                      <a:pt x="32226" y="271564"/>
                      <a:pt x="14099" y="271564"/>
                    </a:cubicBezTo>
                    <a:close/>
                    <a:moveTo>
                      <a:pt x="49346" y="209331"/>
                    </a:moveTo>
                    <a:cubicBezTo>
                      <a:pt x="11581" y="209331"/>
                      <a:pt x="6043" y="217045"/>
                      <a:pt x="17120" y="255106"/>
                    </a:cubicBezTo>
                    <a:cubicBezTo>
                      <a:pt x="90132" y="255106"/>
                      <a:pt x="163145" y="255106"/>
                      <a:pt x="237164" y="255106"/>
                    </a:cubicBezTo>
                    <a:cubicBezTo>
                      <a:pt x="243710" y="212417"/>
                      <a:pt x="241192" y="209331"/>
                      <a:pt x="202923" y="209331"/>
                    </a:cubicBezTo>
                    <a:cubicBezTo>
                      <a:pt x="151563" y="209331"/>
                      <a:pt x="100707" y="209331"/>
                      <a:pt x="49346" y="209331"/>
                    </a:cubicBezTo>
                    <a:close/>
                    <a:moveTo>
                      <a:pt x="0" y="190815"/>
                    </a:moveTo>
                    <a:cubicBezTo>
                      <a:pt x="84594" y="190815"/>
                      <a:pt x="167676" y="190815"/>
                      <a:pt x="252773" y="190815"/>
                    </a:cubicBezTo>
                    <a:cubicBezTo>
                      <a:pt x="252773" y="240704"/>
                      <a:pt x="252773" y="290080"/>
                      <a:pt x="252773" y="340484"/>
                    </a:cubicBezTo>
                    <a:cubicBezTo>
                      <a:pt x="168180" y="340484"/>
                      <a:pt x="84594" y="340484"/>
                      <a:pt x="0" y="340484"/>
                    </a:cubicBezTo>
                    <a:cubicBezTo>
                      <a:pt x="0" y="290594"/>
                      <a:pt x="0" y="241219"/>
                      <a:pt x="0" y="190815"/>
                    </a:cubicBezTo>
                    <a:close/>
                    <a:moveTo>
                      <a:pt x="31723" y="0"/>
                    </a:moveTo>
                    <a:cubicBezTo>
                      <a:pt x="31723" y="39603"/>
                      <a:pt x="31723" y="78691"/>
                      <a:pt x="31723" y="120867"/>
                    </a:cubicBezTo>
                    <a:cubicBezTo>
                      <a:pt x="55892" y="120867"/>
                      <a:pt x="74523" y="120867"/>
                      <a:pt x="95168" y="120867"/>
                    </a:cubicBezTo>
                    <a:cubicBezTo>
                      <a:pt x="95168" y="142468"/>
                      <a:pt x="95168" y="162013"/>
                      <a:pt x="95168" y="183100"/>
                    </a:cubicBezTo>
                    <a:cubicBezTo>
                      <a:pt x="66467" y="183100"/>
                      <a:pt x="40786" y="183100"/>
                      <a:pt x="11078" y="183100"/>
                    </a:cubicBezTo>
                    <a:cubicBezTo>
                      <a:pt x="15610" y="121381"/>
                      <a:pt x="20142" y="61205"/>
                      <a:pt x="24170" y="514"/>
                    </a:cubicBezTo>
                    <a:cubicBezTo>
                      <a:pt x="26688" y="514"/>
                      <a:pt x="29205" y="514"/>
                      <a:pt x="31723" y="0"/>
                    </a:cubicBezTo>
                    <a:close/>
                  </a:path>
                </a:pathLst>
              </a:custGeom>
              <a:solidFill>
                <a:schemeClr val="bg1"/>
              </a:solidFill>
              <a:ln w="9525" cap="flat">
                <a:noFill/>
                <a:prstDash val="solid"/>
                <a:miter/>
              </a:ln>
            </p:spPr>
            <p:txBody>
              <a:bodyPr wrap="square" rtlCol="0" anchor="ctr">
                <a:noAutofit/>
              </a:bodyPr>
              <a:lstStyle/>
              <a:p>
                <a:endParaRPr lang="en-US" sz="1350"/>
              </a:p>
            </p:txBody>
          </p:sp>
          <p:sp>
            <p:nvSpPr>
              <p:cNvPr id="18" name="Freeform: Shape 17">
                <a:extLst>
                  <a:ext uri="{FF2B5EF4-FFF2-40B4-BE49-F238E27FC236}">
                    <a16:creationId xmlns:a16="http://schemas.microsoft.com/office/drawing/2014/main" id="{CAA82FE2-E2DD-431D-8D46-7855EDEAA3AE}"/>
                  </a:ext>
                </a:extLst>
              </p:cNvPr>
              <p:cNvSpPr/>
              <p:nvPr/>
            </p:nvSpPr>
            <p:spPr>
              <a:xfrm>
                <a:off x="4797295" y="2666418"/>
                <a:ext cx="300411" cy="1590168"/>
              </a:xfrm>
              <a:custGeom>
                <a:avLst/>
                <a:gdLst>
                  <a:gd name="connsiteX0" fmla="*/ 99275 w 306851"/>
                  <a:gd name="connsiteY0" fmla="*/ 971161 h 1218693"/>
                  <a:gd name="connsiteX1" fmla="*/ 99275 w 306851"/>
                  <a:gd name="connsiteY1" fmla="*/ 1025454 h 1218693"/>
                  <a:gd name="connsiteX2" fmla="*/ 207576 w 306851"/>
                  <a:gd name="connsiteY2" fmla="*/ 1025454 h 1218693"/>
                  <a:gd name="connsiteX3" fmla="*/ 207576 w 306851"/>
                  <a:gd name="connsiteY3" fmla="*/ 971161 h 1218693"/>
                  <a:gd name="connsiteX4" fmla="*/ 99275 w 306851"/>
                  <a:gd name="connsiteY4" fmla="*/ 849179 h 1218693"/>
                  <a:gd name="connsiteX5" fmla="*/ 99275 w 306851"/>
                  <a:gd name="connsiteY5" fmla="*/ 903472 h 1218693"/>
                  <a:gd name="connsiteX6" fmla="*/ 207576 w 306851"/>
                  <a:gd name="connsiteY6" fmla="*/ 903472 h 1218693"/>
                  <a:gd name="connsiteX7" fmla="*/ 207576 w 306851"/>
                  <a:gd name="connsiteY7" fmla="*/ 849179 h 1218693"/>
                  <a:gd name="connsiteX8" fmla="*/ 99275 w 306851"/>
                  <a:gd name="connsiteY8" fmla="*/ 727198 h 1218693"/>
                  <a:gd name="connsiteX9" fmla="*/ 99275 w 306851"/>
                  <a:gd name="connsiteY9" fmla="*/ 781490 h 1218693"/>
                  <a:gd name="connsiteX10" fmla="*/ 207576 w 306851"/>
                  <a:gd name="connsiteY10" fmla="*/ 781490 h 1218693"/>
                  <a:gd name="connsiteX11" fmla="*/ 207576 w 306851"/>
                  <a:gd name="connsiteY11" fmla="*/ 727198 h 1218693"/>
                  <a:gd name="connsiteX12" fmla="*/ 99275 w 306851"/>
                  <a:gd name="connsiteY12" fmla="*/ 605216 h 1218693"/>
                  <a:gd name="connsiteX13" fmla="*/ 99275 w 306851"/>
                  <a:gd name="connsiteY13" fmla="*/ 659508 h 1218693"/>
                  <a:gd name="connsiteX14" fmla="*/ 207576 w 306851"/>
                  <a:gd name="connsiteY14" fmla="*/ 659508 h 1218693"/>
                  <a:gd name="connsiteX15" fmla="*/ 207576 w 306851"/>
                  <a:gd name="connsiteY15" fmla="*/ 605216 h 1218693"/>
                  <a:gd name="connsiteX16" fmla="*/ 99275 w 306851"/>
                  <a:gd name="connsiteY16" fmla="*/ 483234 h 1218693"/>
                  <a:gd name="connsiteX17" fmla="*/ 99275 w 306851"/>
                  <a:gd name="connsiteY17" fmla="*/ 537526 h 1218693"/>
                  <a:gd name="connsiteX18" fmla="*/ 207576 w 306851"/>
                  <a:gd name="connsiteY18" fmla="*/ 537526 h 1218693"/>
                  <a:gd name="connsiteX19" fmla="*/ 207576 w 306851"/>
                  <a:gd name="connsiteY19" fmla="*/ 483234 h 1218693"/>
                  <a:gd name="connsiteX20" fmla="*/ 99275 w 306851"/>
                  <a:gd name="connsiteY20" fmla="*/ 361252 h 1218693"/>
                  <a:gd name="connsiteX21" fmla="*/ 99275 w 306851"/>
                  <a:gd name="connsiteY21" fmla="*/ 415544 h 1218693"/>
                  <a:gd name="connsiteX22" fmla="*/ 207576 w 306851"/>
                  <a:gd name="connsiteY22" fmla="*/ 415544 h 1218693"/>
                  <a:gd name="connsiteX23" fmla="*/ 207576 w 306851"/>
                  <a:gd name="connsiteY23" fmla="*/ 361252 h 1218693"/>
                  <a:gd name="connsiteX24" fmla="*/ 99275 w 306851"/>
                  <a:gd name="connsiteY24" fmla="*/ 239270 h 1218693"/>
                  <a:gd name="connsiteX25" fmla="*/ 99275 w 306851"/>
                  <a:gd name="connsiteY25" fmla="*/ 293563 h 1218693"/>
                  <a:gd name="connsiteX26" fmla="*/ 207576 w 306851"/>
                  <a:gd name="connsiteY26" fmla="*/ 293563 h 1218693"/>
                  <a:gd name="connsiteX27" fmla="*/ 207576 w 306851"/>
                  <a:gd name="connsiteY27" fmla="*/ 239270 h 1218693"/>
                  <a:gd name="connsiteX28" fmla="*/ 99275 w 306851"/>
                  <a:gd name="connsiteY28" fmla="*/ 117288 h 1218693"/>
                  <a:gd name="connsiteX29" fmla="*/ 99275 w 306851"/>
                  <a:gd name="connsiteY29" fmla="*/ 171581 h 1218693"/>
                  <a:gd name="connsiteX30" fmla="*/ 207576 w 306851"/>
                  <a:gd name="connsiteY30" fmla="*/ 171581 h 1218693"/>
                  <a:gd name="connsiteX31" fmla="*/ 207576 w 306851"/>
                  <a:gd name="connsiteY31" fmla="*/ 117288 h 1218693"/>
                  <a:gd name="connsiteX32" fmla="*/ 0 w 306851"/>
                  <a:gd name="connsiteY32" fmla="*/ 0 h 1218693"/>
                  <a:gd name="connsiteX33" fmla="*/ 306851 w 306851"/>
                  <a:gd name="connsiteY33" fmla="*/ 0 h 1218693"/>
                  <a:gd name="connsiteX34" fmla="*/ 306851 w 306851"/>
                  <a:gd name="connsiteY34" fmla="*/ 1218693 h 1218693"/>
                  <a:gd name="connsiteX35" fmla="*/ 0 w 306851"/>
                  <a:gd name="connsiteY35" fmla="*/ 1218693 h 1218693"/>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9525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9525 w 306851"/>
                  <a:gd name="connsiteY44" fmla="*/ 0 h 1590168"/>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0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0 w 306851"/>
                  <a:gd name="connsiteY44" fmla="*/ 0 h 159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6851" h="1590168">
                    <a:moveTo>
                      <a:pt x="99275" y="1342636"/>
                    </a:moveTo>
                    <a:lnTo>
                      <a:pt x="99275" y="1396929"/>
                    </a:lnTo>
                    <a:lnTo>
                      <a:pt x="207576" y="1396929"/>
                    </a:lnTo>
                    <a:lnTo>
                      <a:pt x="207576" y="1342636"/>
                    </a:lnTo>
                    <a:lnTo>
                      <a:pt x="99275" y="1342636"/>
                    </a:lnTo>
                    <a:close/>
                    <a:moveTo>
                      <a:pt x="99275" y="1220654"/>
                    </a:moveTo>
                    <a:lnTo>
                      <a:pt x="99275" y="1274947"/>
                    </a:lnTo>
                    <a:lnTo>
                      <a:pt x="207576" y="1274947"/>
                    </a:lnTo>
                    <a:lnTo>
                      <a:pt x="207576" y="1220654"/>
                    </a:lnTo>
                    <a:lnTo>
                      <a:pt x="99275" y="1220654"/>
                    </a:lnTo>
                    <a:close/>
                    <a:moveTo>
                      <a:pt x="99275" y="1098673"/>
                    </a:moveTo>
                    <a:lnTo>
                      <a:pt x="99275" y="1152965"/>
                    </a:lnTo>
                    <a:lnTo>
                      <a:pt x="207576" y="1152965"/>
                    </a:lnTo>
                    <a:lnTo>
                      <a:pt x="207576" y="1098673"/>
                    </a:lnTo>
                    <a:lnTo>
                      <a:pt x="99275" y="1098673"/>
                    </a:lnTo>
                    <a:close/>
                    <a:moveTo>
                      <a:pt x="99275" y="976691"/>
                    </a:moveTo>
                    <a:lnTo>
                      <a:pt x="99275" y="1030983"/>
                    </a:lnTo>
                    <a:lnTo>
                      <a:pt x="207576" y="1030983"/>
                    </a:lnTo>
                    <a:lnTo>
                      <a:pt x="207576" y="976691"/>
                    </a:lnTo>
                    <a:lnTo>
                      <a:pt x="99275" y="976691"/>
                    </a:lnTo>
                    <a:close/>
                    <a:moveTo>
                      <a:pt x="99275" y="854709"/>
                    </a:moveTo>
                    <a:lnTo>
                      <a:pt x="99275" y="909001"/>
                    </a:lnTo>
                    <a:lnTo>
                      <a:pt x="207576" y="909001"/>
                    </a:lnTo>
                    <a:lnTo>
                      <a:pt x="207576" y="854709"/>
                    </a:lnTo>
                    <a:lnTo>
                      <a:pt x="99275" y="854709"/>
                    </a:lnTo>
                    <a:close/>
                    <a:moveTo>
                      <a:pt x="99275" y="732727"/>
                    </a:moveTo>
                    <a:lnTo>
                      <a:pt x="99275" y="787019"/>
                    </a:lnTo>
                    <a:lnTo>
                      <a:pt x="207576" y="787019"/>
                    </a:lnTo>
                    <a:lnTo>
                      <a:pt x="207576" y="732727"/>
                    </a:lnTo>
                    <a:lnTo>
                      <a:pt x="99275" y="732727"/>
                    </a:lnTo>
                    <a:close/>
                    <a:moveTo>
                      <a:pt x="99275" y="610745"/>
                    </a:moveTo>
                    <a:lnTo>
                      <a:pt x="99275" y="665038"/>
                    </a:lnTo>
                    <a:lnTo>
                      <a:pt x="207576" y="665038"/>
                    </a:lnTo>
                    <a:lnTo>
                      <a:pt x="207576" y="610745"/>
                    </a:lnTo>
                    <a:lnTo>
                      <a:pt x="99275" y="610745"/>
                    </a:lnTo>
                    <a:close/>
                    <a:moveTo>
                      <a:pt x="99275" y="488763"/>
                    </a:moveTo>
                    <a:lnTo>
                      <a:pt x="99275" y="543056"/>
                    </a:lnTo>
                    <a:lnTo>
                      <a:pt x="207576" y="543056"/>
                    </a:lnTo>
                    <a:lnTo>
                      <a:pt x="207576" y="488763"/>
                    </a:lnTo>
                    <a:lnTo>
                      <a:pt x="99275" y="488763"/>
                    </a:lnTo>
                    <a:close/>
                    <a:moveTo>
                      <a:pt x="0" y="0"/>
                    </a:moveTo>
                    <a:lnTo>
                      <a:pt x="306851" y="371475"/>
                    </a:lnTo>
                    <a:lnTo>
                      <a:pt x="306851" y="1590168"/>
                    </a:lnTo>
                    <a:lnTo>
                      <a:pt x="0" y="159016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sp>
            <p:nvSpPr>
              <p:cNvPr id="19" name="Freeform: Shape 18">
                <a:extLst>
                  <a:ext uri="{FF2B5EF4-FFF2-40B4-BE49-F238E27FC236}">
                    <a16:creationId xmlns:a16="http://schemas.microsoft.com/office/drawing/2014/main" id="{B2AD73A5-152E-4424-89CE-9BF6CBA0DB5D}"/>
                  </a:ext>
                </a:extLst>
              </p:cNvPr>
              <p:cNvSpPr/>
              <p:nvPr/>
            </p:nvSpPr>
            <p:spPr>
              <a:xfrm>
                <a:off x="4310739" y="3286263"/>
                <a:ext cx="532405" cy="970323"/>
              </a:xfrm>
              <a:custGeom>
                <a:avLst/>
                <a:gdLst>
                  <a:gd name="connsiteX0" fmla="*/ 475422 w 923439"/>
                  <a:gd name="connsiteY0" fmla="*/ 855427 h 1647670"/>
                  <a:gd name="connsiteX1" fmla="*/ 475422 w 923439"/>
                  <a:gd name="connsiteY1" fmla="*/ 969146 h 1647670"/>
                  <a:gd name="connsiteX2" fmla="*/ 589141 w 923439"/>
                  <a:gd name="connsiteY2" fmla="*/ 969146 h 1647670"/>
                  <a:gd name="connsiteX3" fmla="*/ 589141 w 923439"/>
                  <a:gd name="connsiteY3" fmla="*/ 855427 h 1647670"/>
                  <a:gd name="connsiteX4" fmla="*/ 334298 w 923439"/>
                  <a:gd name="connsiteY4" fmla="*/ 855427 h 1647670"/>
                  <a:gd name="connsiteX5" fmla="*/ 334298 w 923439"/>
                  <a:gd name="connsiteY5" fmla="*/ 969146 h 1647670"/>
                  <a:gd name="connsiteX6" fmla="*/ 448017 w 923439"/>
                  <a:gd name="connsiteY6" fmla="*/ 969146 h 1647670"/>
                  <a:gd name="connsiteX7" fmla="*/ 448017 w 923439"/>
                  <a:gd name="connsiteY7" fmla="*/ 855427 h 1647670"/>
                  <a:gd name="connsiteX8" fmla="*/ 475422 w 923439"/>
                  <a:gd name="connsiteY8" fmla="*/ 709876 h 1647670"/>
                  <a:gd name="connsiteX9" fmla="*/ 475422 w 923439"/>
                  <a:gd name="connsiteY9" fmla="*/ 823595 h 1647670"/>
                  <a:gd name="connsiteX10" fmla="*/ 589141 w 923439"/>
                  <a:gd name="connsiteY10" fmla="*/ 823595 h 1647670"/>
                  <a:gd name="connsiteX11" fmla="*/ 589141 w 923439"/>
                  <a:gd name="connsiteY11" fmla="*/ 709876 h 1647670"/>
                  <a:gd name="connsiteX12" fmla="*/ 334298 w 923439"/>
                  <a:gd name="connsiteY12" fmla="*/ 709876 h 1647670"/>
                  <a:gd name="connsiteX13" fmla="*/ 334298 w 923439"/>
                  <a:gd name="connsiteY13" fmla="*/ 823595 h 1647670"/>
                  <a:gd name="connsiteX14" fmla="*/ 448017 w 923439"/>
                  <a:gd name="connsiteY14" fmla="*/ 823595 h 1647670"/>
                  <a:gd name="connsiteX15" fmla="*/ 448017 w 923439"/>
                  <a:gd name="connsiteY15" fmla="*/ 709876 h 1647670"/>
                  <a:gd name="connsiteX16" fmla="*/ 475422 w 923439"/>
                  <a:gd name="connsiteY16" fmla="*/ 500489 h 1647670"/>
                  <a:gd name="connsiteX17" fmla="*/ 475422 w 923439"/>
                  <a:gd name="connsiteY17" fmla="*/ 614208 h 1647670"/>
                  <a:gd name="connsiteX18" fmla="*/ 589141 w 923439"/>
                  <a:gd name="connsiteY18" fmla="*/ 614208 h 1647670"/>
                  <a:gd name="connsiteX19" fmla="*/ 589141 w 923439"/>
                  <a:gd name="connsiteY19" fmla="*/ 500489 h 1647670"/>
                  <a:gd name="connsiteX20" fmla="*/ 334298 w 923439"/>
                  <a:gd name="connsiteY20" fmla="*/ 500489 h 1647670"/>
                  <a:gd name="connsiteX21" fmla="*/ 334298 w 923439"/>
                  <a:gd name="connsiteY21" fmla="*/ 614208 h 1647670"/>
                  <a:gd name="connsiteX22" fmla="*/ 448017 w 923439"/>
                  <a:gd name="connsiteY22" fmla="*/ 614208 h 1647670"/>
                  <a:gd name="connsiteX23" fmla="*/ 448017 w 923439"/>
                  <a:gd name="connsiteY23" fmla="*/ 500489 h 1647670"/>
                  <a:gd name="connsiteX24" fmla="*/ 475422 w 923439"/>
                  <a:gd name="connsiteY24" fmla="*/ 354938 h 1647670"/>
                  <a:gd name="connsiteX25" fmla="*/ 475422 w 923439"/>
                  <a:gd name="connsiteY25" fmla="*/ 468657 h 1647670"/>
                  <a:gd name="connsiteX26" fmla="*/ 589141 w 923439"/>
                  <a:gd name="connsiteY26" fmla="*/ 468657 h 1647670"/>
                  <a:gd name="connsiteX27" fmla="*/ 589141 w 923439"/>
                  <a:gd name="connsiteY27" fmla="*/ 354938 h 1647670"/>
                  <a:gd name="connsiteX28" fmla="*/ 334298 w 923439"/>
                  <a:gd name="connsiteY28" fmla="*/ 354938 h 1647670"/>
                  <a:gd name="connsiteX29" fmla="*/ 334298 w 923439"/>
                  <a:gd name="connsiteY29" fmla="*/ 468657 h 1647670"/>
                  <a:gd name="connsiteX30" fmla="*/ 448017 w 923439"/>
                  <a:gd name="connsiteY30" fmla="*/ 468657 h 1647670"/>
                  <a:gd name="connsiteX31" fmla="*/ 448017 w 923439"/>
                  <a:gd name="connsiteY31" fmla="*/ 354938 h 1647670"/>
                  <a:gd name="connsiteX32" fmla="*/ 461720 w 923439"/>
                  <a:gd name="connsiteY32" fmla="*/ 0 h 1647670"/>
                  <a:gd name="connsiteX33" fmla="*/ 923439 w 923439"/>
                  <a:gd name="connsiteY33" fmla="*/ 308459 h 1647670"/>
                  <a:gd name="connsiteX34" fmla="*/ 768082 w 923439"/>
                  <a:gd name="connsiteY34" fmla="*/ 308459 h 1647670"/>
                  <a:gd name="connsiteX35" fmla="*/ 768082 w 923439"/>
                  <a:gd name="connsiteY35" fmla="*/ 1647670 h 1647670"/>
                  <a:gd name="connsiteX36" fmla="*/ 155357 w 923439"/>
                  <a:gd name="connsiteY36" fmla="*/ 1647670 h 1647670"/>
                  <a:gd name="connsiteX37" fmla="*/ 155357 w 923439"/>
                  <a:gd name="connsiteY37" fmla="*/ 308459 h 1647670"/>
                  <a:gd name="connsiteX38" fmla="*/ 0 w 923439"/>
                  <a:gd name="connsiteY38" fmla="*/ 308459 h 164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23439" h="1647670">
                    <a:moveTo>
                      <a:pt x="475422" y="855427"/>
                    </a:moveTo>
                    <a:lnTo>
                      <a:pt x="475422" y="969146"/>
                    </a:lnTo>
                    <a:lnTo>
                      <a:pt x="589141" y="969146"/>
                    </a:lnTo>
                    <a:lnTo>
                      <a:pt x="589141" y="855427"/>
                    </a:lnTo>
                    <a:close/>
                    <a:moveTo>
                      <a:pt x="334298" y="855427"/>
                    </a:moveTo>
                    <a:lnTo>
                      <a:pt x="334298" y="969146"/>
                    </a:lnTo>
                    <a:lnTo>
                      <a:pt x="448017" y="969146"/>
                    </a:lnTo>
                    <a:lnTo>
                      <a:pt x="448017" y="855427"/>
                    </a:lnTo>
                    <a:close/>
                    <a:moveTo>
                      <a:pt x="475422" y="709876"/>
                    </a:moveTo>
                    <a:lnTo>
                      <a:pt x="475422" y="823595"/>
                    </a:lnTo>
                    <a:lnTo>
                      <a:pt x="589141" y="823595"/>
                    </a:lnTo>
                    <a:lnTo>
                      <a:pt x="589141" y="709876"/>
                    </a:lnTo>
                    <a:close/>
                    <a:moveTo>
                      <a:pt x="334298" y="709876"/>
                    </a:moveTo>
                    <a:lnTo>
                      <a:pt x="334298" y="823595"/>
                    </a:lnTo>
                    <a:lnTo>
                      <a:pt x="448017" y="823595"/>
                    </a:lnTo>
                    <a:lnTo>
                      <a:pt x="448017" y="709876"/>
                    </a:lnTo>
                    <a:close/>
                    <a:moveTo>
                      <a:pt x="475422" y="500489"/>
                    </a:moveTo>
                    <a:lnTo>
                      <a:pt x="475422" y="614208"/>
                    </a:lnTo>
                    <a:lnTo>
                      <a:pt x="589141" y="614208"/>
                    </a:lnTo>
                    <a:lnTo>
                      <a:pt x="589141" y="500489"/>
                    </a:lnTo>
                    <a:close/>
                    <a:moveTo>
                      <a:pt x="334298" y="500489"/>
                    </a:moveTo>
                    <a:lnTo>
                      <a:pt x="334298" y="614208"/>
                    </a:lnTo>
                    <a:lnTo>
                      <a:pt x="448017" y="614208"/>
                    </a:lnTo>
                    <a:lnTo>
                      <a:pt x="448017" y="500489"/>
                    </a:lnTo>
                    <a:close/>
                    <a:moveTo>
                      <a:pt x="475422" y="354938"/>
                    </a:moveTo>
                    <a:lnTo>
                      <a:pt x="475422" y="468657"/>
                    </a:lnTo>
                    <a:lnTo>
                      <a:pt x="589141" y="468657"/>
                    </a:lnTo>
                    <a:lnTo>
                      <a:pt x="589141" y="354938"/>
                    </a:lnTo>
                    <a:close/>
                    <a:moveTo>
                      <a:pt x="334298" y="354938"/>
                    </a:moveTo>
                    <a:lnTo>
                      <a:pt x="334298" y="468657"/>
                    </a:lnTo>
                    <a:lnTo>
                      <a:pt x="448017" y="468657"/>
                    </a:lnTo>
                    <a:lnTo>
                      <a:pt x="448017" y="354938"/>
                    </a:lnTo>
                    <a:close/>
                    <a:moveTo>
                      <a:pt x="461720" y="0"/>
                    </a:moveTo>
                    <a:lnTo>
                      <a:pt x="923439" y="308459"/>
                    </a:lnTo>
                    <a:lnTo>
                      <a:pt x="768082" y="308459"/>
                    </a:lnTo>
                    <a:lnTo>
                      <a:pt x="768082" y="1647670"/>
                    </a:lnTo>
                    <a:lnTo>
                      <a:pt x="155357" y="1647670"/>
                    </a:lnTo>
                    <a:lnTo>
                      <a:pt x="155357"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Freeform: Shape 19">
                <a:extLst>
                  <a:ext uri="{FF2B5EF4-FFF2-40B4-BE49-F238E27FC236}">
                    <a16:creationId xmlns:a16="http://schemas.microsoft.com/office/drawing/2014/main" id="{82097D85-AD29-468F-93DF-059351CB873C}"/>
                  </a:ext>
                </a:extLst>
              </p:cNvPr>
              <p:cNvSpPr/>
              <p:nvPr/>
            </p:nvSpPr>
            <p:spPr>
              <a:xfrm>
                <a:off x="7531101" y="3229418"/>
                <a:ext cx="202983" cy="1027168"/>
              </a:xfrm>
              <a:custGeom>
                <a:avLst/>
                <a:gdLst>
                  <a:gd name="connsiteX0" fmla="*/ 99275 w 306850"/>
                  <a:gd name="connsiteY0" fmla="*/ 1096373 h 1339211"/>
                  <a:gd name="connsiteX1" fmla="*/ 99275 w 306850"/>
                  <a:gd name="connsiteY1" fmla="*/ 1150665 h 1339211"/>
                  <a:gd name="connsiteX2" fmla="*/ 207575 w 306850"/>
                  <a:gd name="connsiteY2" fmla="*/ 1150665 h 1339211"/>
                  <a:gd name="connsiteX3" fmla="*/ 207575 w 306850"/>
                  <a:gd name="connsiteY3" fmla="*/ 1096373 h 1339211"/>
                  <a:gd name="connsiteX4" fmla="*/ 99275 w 306850"/>
                  <a:gd name="connsiteY4" fmla="*/ 974391 h 1339211"/>
                  <a:gd name="connsiteX5" fmla="*/ 99275 w 306850"/>
                  <a:gd name="connsiteY5" fmla="*/ 1028684 h 1339211"/>
                  <a:gd name="connsiteX6" fmla="*/ 207575 w 306850"/>
                  <a:gd name="connsiteY6" fmla="*/ 1028684 h 1339211"/>
                  <a:gd name="connsiteX7" fmla="*/ 207575 w 306850"/>
                  <a:gd name="connsiteY7" fmla="*/ 974391 h 1339211"/>
                  <a:gd name="connsiteX8" fmla="*/ 99275 w 306850"/>
                  <a:gd name="connsiteY8" fmla="*/ 852409 h 1339211"/>
                  <a:gd name="connsiteX9" fmla="*/ 99275 w 306850"/>
                  <a:gd name="connsiteY9" fmla="*/ 906702 h 1339211"/>
                  <a:gd name="connsiteX10" fmla="*/ 207575 w 306850"/>
                  <a:gd name="connsiteY10" fmla="*/ 906702 h 1339211"/>
                  <a:gd name="connsiteX11" fmla="*/ 207575 w 306850"/>
                  <a:gd name="connsiteY11" fmla="*/ 852409 h 1339211"/>
                  <a:gd name="connsiteX12" fmla="*/ 99275 w 306850"/>
                  <a:gd name="connsiteY12" fmla="*/ 730427 h 1339211"/>
                  <a:gd name="connsiteX13" fmla="*/ 99275 w 306850"/>
                  <a:gd name="connsiteY13" fmla="*/ 784720 h 1339211"/>
                  <a:gd name="connsiteX14" fmla="*/ 207575 w 306850"/>
                  <a:gd name="connsiteY14" fmla="*/ 784720 h 1339211"/>
                  <a:gd name="connsiteX15" fmla="*/ 207575 w 306850"/>
                  <a:gd name="connsiteY15" fmla="*/ 730427 h 1339211"/>
                  <a:gd name="connsiteX16" fmla="*/ 99275 w 306850"/>
                  <a:gd name="connsiteY16" fmla="*/ 608446 h 1339211"/>
                  <a:gd name="connsiteX17" fmla="*/ 99275 w 306850"/>
                  <a:gd name="connsiteY17" fmla="*/ 662738 h 1339211"/>
                  <a:gd name="connsiteX18" fmla="*/ 207575 w 306850"/>
                  <a:gd name="connsiteY18" fmla="*/ 662738 h 1339211"/>
                  <a:gd name="connsiteX19" fmla="*/ 207575 w 306850"/>
                  <a:gd name="connsiteY19" fmla="*/ 608446 h 1339211"/>
                  <a:gd name="connsiteX20" fmla="*/ 99275 w 306850"/>
                  <a:gd name="connsiteY20" fmla="*/ 486464 h 1339211"/>
                  <a:gd name="connsiteX21" fmla="*/ 99275 w 306850"/>
                  <a:gd name="connsiteY21" fmla="*/ 540756 h 1339211"/>
                  <a:gd name="connsiteX22" fmla="*/ 207575 w 306850"/>
                  <a:gd name="connsiteY22" fmla="*/ 540756 h 1339211"/>
                  <a:gd name="connsiteX23" fmla="*/ 207575 w 306850"/>
                  <a:gd name="connsiteY23" fmla="*/ 486464 h 1339211"/>
                  <a:gd name="connsiteX24" fmla="*/ 99275 w 306850"/>
                  <a:gd name="connsiteY24" fmla="*/ 364482 h 1339211"/>
                  <a:gd name="connsiteX25" fmla="*/ 99275 w 306850"/>
                  <a:gd name="connsiteY25" fmla="*/ 418774 h 1339211"/>
                  <a:gd name="connsiteX26" fmla="*/ 207575 w 306850"/>
                  <a:gd name="connsiteY26" fmla="*/ 418774 h 1339211"/>
                  <a:gd name="connsiteX27" fmla="*/ 207575 w 306850"/>
                  <a:gd name="connsiteY27" fmla="*/ 364482 h 1339211"/>
                  <a:gd name="connsiteX28" fmla="*/ 99275 w 306850"/>
                  <a:gd name="connsiteY28" fmla="*/ 242500 h 1339211"/>
                  <a:gd name="connsiteX29" fmla="*/ 99275 w 306850"/>
                  <a:gd name="connsiteY29" fmla="*/ 296792 h 1339211"/>
                  <a:gd name="connsiteX30" fmla="*/ 207575 w 306850"/>
                  <a:gd name="connsiteY30" fmla="*/ 296792 h 1339211"/>
                  <a:gd name="connsiteX31" fmla="*/ 207575 w 306850"/>
                  <a:gd name="connsiteY31" fmla="*/ 242500 h 1339211"/>
                  <a:gd name="connsiteX32" fmla="*/ 99275 w 306850"/>
                  <a:gd name="connsiteY32" fmla="*/ 120518 h 1339211"/>
                  <a:gd name="connsiteX33" fmla="*/ 99275 w 306850"/>
                  <a:gd name="connsiteY33" fmla="*/ 174811 h 1339211"/>
                  <a:gd name="connsiteX34" fmla="*/ 207575 w 306850"/>
                  <a:gd name="connsiteY34" fmla="*/ 174811 h 1339211"/>
                  <a:gd name="connsiteX35" fmla="*/ 207575 w 306850"/>
                  <a:gd name="connsiteY35" fmla="*/ 120518 h 1339211"/>
                  <a:gd name="connsiteX36" fmla="*/ 0 w 306850"/>
                  <a:gd name="connsiteY36" fmla="*/ 0 h 1339211"/>
                  <a:gd name="connsiteX37" fmla="*/ 306850 w 306850"/>
                  <a:gd name="connsiteY37" fmla="*/ 0 h 1339211"/>
                  <a:gd name="connsiteX38" fmla="*/ 306850 w 306850"/>
                  <a:gd name="connsiteY38" fmla="*/ 1339211 h 1339211"/>
                  <a:gd name="connsiteX39" fmla="*/ 0 w 306850"/>
                  <a:gd name="connsiteY39" fmla="*/ 1339211 h 1339211"/>
                  <a:gd name="connsiteX0" fmla="*/ 99275 w 306850"/>
                  <a:gd name="connsiteY0" fmla="*/ 1277348 h 1520186"/>
                  <a:gd name="connsiteX1" fmla="*/ 99275 w 306850"/>
                  <a:gd name="connsiteY1" fmla="*/ 1331640 h 1520186"/>
                  <a:gd name="connsiteX2" fmla="*/ 207575 w 306850"/>
                  <a:gd name="connsiteY2" fmla="*/ 1331640 h 1520186"/>
                  <a:gd name="connsiteX3" fmla="*/ 207575 w 306850"/>
                  <a:gd name="connsiteY3" fmla="*/ 1277348 h 1520186"/>
                  <a:gd name="connsiteX4" fmla="*/ 99275 w 306850"/>
                  <a:gd name="connsiteY4" fmla="*/ 1277348 h 1520186"/>
                  <a:gd name="connsiteX5" fmla="*/ 99275 w 306850"/>
                  <a:gd name="connsiteY5" fmla="*/ 1155366 h 1520186"/>
                  <a:gd name="connsiteX6" fmla="*/ 99275 w 306850"/>
                  <a:gd name="connsiteY6" fmla="*/ 1209659 h 1520186"/>
                  <a:gd name="connsiteX7" fmla="*/ 207575 w 306850"/>
                  <a:gd name="connsiteY7" fmla="*/ 1209659 h 1520186"/>
                  <a:gd name="connsiteX8" fmla="*/ 207575 w 306850"/>
                  <a:gd name="connsiteY8" fmla="*/ 1155366 h 1520186"/>
                  <a:gd name="connsiteX9" fmla="*/ 99275 w 306850"/>
                  <a:gd name="connsiteY9" fmla="*/ 1155366 h 1520186"/>
                  <a:gd name="connsiteX10" fmla="*/ 99275 w 306850"/>
                  <a:gd name="connsiteY10" fmla="*/ 1033384 h 1520186"/>
                  <a:gd name="connsiteX11" fmla="*/ 99275 w 306850"/>
                  <a:gd name="connsiteY11" fmla="*/ 1087677 h 1520186"/>
                  <a:gd name="connsiteX12" fmla="*/ 207575 w 306850"/>
                  <a:gd name="connsiteY12" fmla="*/ 1087677 h 1520186"/>
                  <a:gd name="connsiteX13" fmla="*/ 207575 w 306850"/>
                  <a:gd name="connsiteY13" fmla="*/ 1033384 h 1520186"/>
                  <a:gd name="connsiteX14" fmla="*/ 99275 w 306850"/>
                  <a:gd name="connsiteY14" fmla="*/ 1033384 h 1520186"/>
                  <a:gd name="connsiteX15" fmla="*/ 99275 w 306850"/>
                  <a:gd name="connsiteY15" fmla="*/ 911402 h 1520186"/>
                  <a:gd name="connsiteX16" fmla="*/ 99275 w 306850"/>
                  <a:gd name="connsiteY16" fmla="*/ 965695 h 1520186"/>
                  <a:gd name="connsiteX17" fmla="*/ 207575 w 306850"/>
                  <a:gd name="connsiteY17" fmla="*/ 965695 h 1520186"/>
                  <a:gd name="connsiteX18" fmla="*/ 207575 w 306850"/>
                  <a:gd name="connsiteY18" fmla="*/ 911402 h 1520186"/>
                  <a:gd name="connsiteX19" fmla="*/ 99275 w 306850"/>
                  <a:gd name="connsiteY19" fmla="*/ 911402 h 1520186"/>
                  <a:gd name="connsiteX20" fmla="*/ 99275 w 306850"/>
                  <a:gd name="connsiteY20" fmla="*/ 789421 h 1520186"/>
                  <a:gd name="connsiteX21" fmla="*/ 99275 w 306850"/>
                  <a:gd name="connsiteY21" fmla="*/ 843713 h 1520186"/>
                  <a:gd name="connsiteX22" fmla="*/ 207575 w 306850"/>
                  <a:gd name="connsiteY22" fmla="*/ 843713 h 1520186"/>
                  <a:gd name="connsiteX23" fmla="*/ 207575 w 306850"/>
                  <a:gd name="connsiteY23" fmla="*/ 789421 h 1520186"/>
                  <a:gd name="connsiteX24" fmla="*/ 99275 w 306850"/>
                  <a:gd name="connsiteY24" fmla="*/ 789421 h 1520186"/>
                  <a:gd name="connsiteX25" fmla="*/ 99275 w 306850"/>
                  <a:gd name="connsiteY25" fmla="*/ 667439 h 1520186"/>
                  <a:gd name="connsiteX26" fmla="*/ 99275 w 306850"/>
                  <a:gd name="connsiteY26" fmla="*/ 721731 h 1520186"/>
                  <a:gd name="connsiteX27" fmla="*/ 207575 w 306850"/>
                  <a:gd name="connsiteY27" fmla="*/ 721731 h 1520186"/>
                  <a:gd name="connsiteX28" fmla="*/ 207575 w 306850"/>
                  <a:gd name="connsiteY28" fmla="*/ 667439 h 1520186"/>
                  <a:gd name="connsiteX29" fmla="*/ 99275 w 306850"/>
                  <a:gd name="connsiteY29" fmla="*/ 667439 h 1520186"/>
                  <a:gd name="connsiteX30" fmla="*/ 99275 w 306850"/>
                  <a:gd name="connsiteY30" fmla="*/ 545457 h 1520186"/>
                  <a:gd name="connsiteX31" fmla="*/ 99275 w 306850"/>
                  <a:gd name="connsiteY31" fmla="*/ 599749 h 1520186"/>
                  <a:gd name="connsiteX32" fmla="*/ 207575 w 306850"/>
                  <a:gd name="connsiteY32" fmla="*/ 599749 h 1520186"/>
                  <a:gd name="connsiteX33" fmla="*/ 207575 w 306850"/>
                  <a:gd name="connsiteY33" fmla="*/ 545457 h 1520186"/>
                  <a:gd name="connsiteX34" fmla="*/ 99275 w 306850"/>
                  <a:gd name="connsiteY34" fmla="*/ 545457 h 1520186"/>
                  <a:gd name="connsiteX35" fmla="*/ 99275 w 306850"/>
                  <a:gd name="connsiteY35" fmla="*/ 423475 h 1520186"/>
                  <a:gd name="connsiteX36" fmla="*/ 99275 w 306850"/>
                  <a:gd name="connsiteY36" fmla="*/ 477767 h 1520186"/>
                  <a:gd name="connsiteX37" fmla="*/ 207575 w 306850"/>
                  <a:gd name="connsiteY37" fmla="*/ 477767 h 1520186"/>
                  <a:gd name="connsiteX38" fmla="*/ 207575 w 306850"/>
                  <a:gd name="connsiteY38" fmla="*/ 423475 h 1520186"/>
                  <a:gd name="connsiteX39" fmla="*/ 99275 w 306850"/>
                  <a:gd name="connsiteY39" fmla="*/ 423475 h 1520186"/>
                  <a:gd name="connsiteX40" fmla="*/ 99275 w 306850"/>
                  <a:gd name="connsiteY40" fmla="*/ 301493 h 1520186"/>
                  <a:gd name="connsiteX41" fmla="*/ 99275 w 306850"/>
                  <a:gd name="connsiteY41" fmla="*/ 355786 h 1520186"/>
                  <a:gd name="connsiteX42" fmla="*/ 207575 w 306850"/>
                  <a:gd name="connsiteY42" fmla="*/ 355786 h 1520186"/>
                  <a:gd name="connsiteX43" fmla="*/ 207575 w 306850"/>
                  <a:gd name="connsiteY43" fmla="*/ 301493 h 1520186"/>
                  <a:gd name="connsiteX44" fmla="*/ 99275 w 306850"/>
                  <a:gd name="connsiteY44" fmla="*/ 301493 h 1520186"/>
                  <a:gd name="connsiteX45" fmla="*/ 0 w 306850"/>
                  <a:gd name="connsiteY45" fmla="*/ 180975 h 1520186"/>
                  <a:gd name="connsiteX46" fmla="*/ 297325 w 306850"/>
                  <a:gd name="connsiteY46" fmla="*/ 0 h 1520186"/>
                  <a:gd name="connsiteX47" fmla="*/ 306850 w 306850"/>
                  <a:gd name="connsiteY47" fmla="*/ 1520186 h 1520186"/>
                  <a:gd name="connsiteX48" fmla="*/ 0 w 306850"/>
                  <a:gd name="connsiteY48" fmla="*/ 1520186 h 1520186"/>
                  <a:gd name="connsiteX49" fmla="*/ 0 w 306850"/>
                  <a:gd name="connsiteY49" fmla="*/ 180975 h 15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850" h="1520186">
                    <a:moveTo>
                      <a:pt x="99275" y="1277348"/>
                    </a:moveTo>
                    <a:lnTo>
                      <a:pt x="99275" y="1331640"/>
                    </a:lnTo>
                    <a:lnTo>
                      <a:pt x="207575" y="1331640"/>
                    </a:lnTo>
                    <a:lnTo>
                      <a:pt x="207575" y="1277348"/>
                    </a:lnTo>
                    <a:lnTo>
                      <a:pt x="99275" y="1277348"/>
                    </a:lnTo>
                    <a:close/>
                    <a:moveTo>
                      <a:pt x="99275" y="1155366"/>
                    </a:moveTo>
                    <a:lnTo>
                      <a:pt x="99275" y="1209659"/>
                    </a:lnTo>
                    <a:lnTo>
                      <a:pt x="207575" y="1209659"/>
                    </a:lnTo>
                    <a:lnTo>
                      <a:pt x="207575" y="1155366"/>
                    </a:lnTo>
                    <a:lnTo>
                      <a:pt x="99275" y="1155366"/>
                    </a:lnTo>
                    <a:close/>
                    <a:moveTo>
                      <a:pt x="99275" y="1033384"/>
                    </a:moveTo>
                    <a:lnTo>
                      <a:pt x="99275" y="1087677"/>
                    </a:lnTo>
                    <a:lnTo>
                      <a:pt x="207575" y="1087677"/>
                    </a:lnTo>
                    <a:lnTo>
                      <a:pt x="207575" y="1033384"/>
                    </a:lnTo>
                    <a:lnTo>
                      <a:pt x="99275" y="1033384"/>
                    </a:lnTo>
                    <a:close/>
                    <a:moveTo>
                      <a:pt x="99275" y="911402"/>
                    </a:moveTo>
                    <a:lnTo>
                      <a:pt x="99275" y="965695"/>
                    </a:lnTo>
                    <a:lnTo>
                      <a:pt x="207575" y="965695"/>
                    </a:lnTo>
                    <a:lnTo>
                      <a:pt x="207575" y="911402"/>
                    </a:lnTo>
                    <a:lnTo>
                      <a:pt x="99275" y="911402"/>
                    </a:lnTo>
                    <a:close/>
                    <a:moveTo>
                      <a:pt x="99275" y="789421"/>
                    </a:moveTo>
                    <a:lnTo>
                      <a:pt x="99275" y="843713"/>
                    </a:lnTo>
                    <a:lnTo>
                      <a:pt x="207575" y="843713"/>
                    </a:lnTo>
                    <a:lnTo>
                      <a:pt x="207575" y="789421"/>
                    </a:lnTo>
                    <a:lnTo>
                      <a:pt x="99275" y="789421"/>
                    </a:lnTo>
                    <a:close/>
                    <a:moveTo>
                      <a:pt x="99275" y="667439"/>
                    </a:moveTo>
                    <a:lnTo>
                      <a:pt x="99275" y="721731"/>
                    </a:lnTo>
                    <a:lnTo>
                      <a:pt x="207575" y="721731"/>
                    </a:lnTo>
                    <a:lnTo>
                      <a:pt x="207575" y="667439"/>
                    </a:lnTo>
                    <a:lnTo>
                      <a:pt x="99275" y="667439"/>
                    </a:lnTo>
                    <a:close/>
                    <a:moveTo>
                      <a:pt x="99275" y="545457"/>
                    </a:moveTo>
                    <a:lnTo>
                      <a:pt x="99275" y="599749"/>
                    </a:lnTo>
                    <a:lnTo>
                      <a:pt x="207575" y="599749"/>
                    </a:lnTo>
                    <a:lnTo>
                      <a:pt x="207575" y="545457"/>
                    </a:lnTo>
                    <a:lnTo>
                      <a:pt x="99275" y="545457"/>
                    </a:lnTo>
                    <a:close/>
                    <a:moveTo>
                      <a:pt x="99275" y="423475"/>
                    </a:moveTo>
                    <a:lnTo>
                      <a:pt x="99275" y="477767"/>
                    </a:lnTo>
                    <a:lnTo>
                      <a:pt x="207575" y="477767"/>
                    </a:lnTo>
                    <a:lnTo>
                      <a:pt x="207575" y="423475"/>
                    </a:lnTo>
                    <a:lnTo>
                      <a:pt x="99275" y="423475"/>
                    </a:lnTo>
                    <a:close/>
                    <a:moveTo>
                      <a:pt x="99275" y="301493"/>
                    </a:moveTo>
                    <a:lnTo>
                      <a:pt x="99275" y="355786"/>
                    </a:lnTo>
                    <a:lnTo>
                      <a:pt x="207575" y="355786"/>
                    </a:lnTo>
                    <a:lnTo>
                      <a:pt x="207575" y="301493"/>
                    </a:lnTo>
                    <a:lnTo>
                      <a:pt x="99275" y="301493"/>
                    </a:lnTo>
                    <a:close/>
                    <a:moveTo>
                      <a:pt x="0" y="180975"/>
                    </a:moveTo>
                    <a:lnTo>
                      <a:pt x="297325" y="0"/>
                    </a:lnTo>
                    <a:lnTo>
                      <a:pt x="306850" y="1520186"/>
                    </a:lnTo>
                    <a:lnTo>
                      <a:pt x="0" y="1520186"/>
                    </a:lnTo>
                    <a:lnTo>
                      <a:pt x="0" y="1809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sp>
            <p:nvSpPr>
              <p:cNvPr id="21" name="Freeform: Shape 20">
                <a:extLst>
                  <a:ext uri="{FF2B5EF4-FFF2-40B4-BE49-F238E27FC236}">
                    <a16:creationId xmlns:a16="http://schemas.microsoft.com/office/drawing/2014/main" id="{8AB19738-EE19-4B71-AF87-297FFDD95F5F}"/>
                  </a:ext>
                </a:extLst>
              </p:cNvPr>
              <p:cNvSpPr/>
              <p:nvPr/>
            </p:nvSpPr>
            <p:spPr>
              <a:xfrm>
                <a:off x="7673737" y="3386055"/>
                <a:ext cx="602196" cy="870531"/>
              </a:xfrm>
              <a:custGeom>
                <a:avLst/>
                <a:gdLst>
                  <a:gd name="connsiteX0" fmla="*/ 238494 w 462454"/>
                  <a:gd name="connsiteY0" fmla="*/ 563076 h 870531"/>
                  <a:gd name="connsiteX1" fmla="*/ 238494 w 462454"/>
                  <a:gd name="connsiteY1" fmla="*/ 715154 h 870531"/>
                  <a:gd name="connsiteX2" fmla="*/ 324676 w 462454"/>
                  <a:gd name="connsiteY2" fmla="*/ 715154 h 870531"/>
                  <a:gd name="connsiteX3" fmla="*/ 324676 w 462454"/>
                  <a:gd name="connsiteY3" fmla="*/ 563076 h 870531"/>
                  <a:gd name="connsiteX4" fmla="*/ 238494 w 462454"/>
                  <a:gd name="connsiteY4" fmla="*/ 353251 h 870531"/>
                  <a:gd name="connsiteX5" fmla="*/ 238494 w 462454"/>
                  <a:gd name="connsiteY5" fmla="*/ 505329 h 870531"/>
                  <a:gd name="connsiteX6" fmla="*/ 324676 w 462454"/>
                  <a:gd name="connsiteY6" fmla="*/ 505329 h 870531"/>
                  <a:gd name="connsiteX7" fmla="*/ 324676 w 462454"/>
                  <a:gd name="connsiteY7" fmla="*/ 353251 h 870531"/>
                  <a:gd name="connsiteX8" fmla="*/ 231227 w 462454"/>
                  <a:gd name="connsiteY8" fmla="*/ 0 h 870531"/>
                  <a:gd name="connsiteX9" fmla="*/ 462454 w 462454"/>
                  <a:gd name="connsiteY9" fmla="*/ 308459 h 870531"/>
                  <a:gd name="connsiteX10" fmla="*/ 384652 w 462454"/>
                  <a:gd name="connsiteY10" fmla="*/ 308459 h 870531"/>
                  <a:gd name="connsiteX11" fmla="*/ 384652 w 462454"/>
                  <a:gd name="connsiteY11" fmla="*/ 870531 h 870531"/>
                  <a:gd name="connsiteX12" fmla="*/ 77802 w 462454"/>
                  <a:gd name="connsiteY12" fmla="*/ 870531 h 870531"/>
                  <a:gd name="connsiteX13" fmla="*/ 77802 w 462454"/>
                  <a:gd name="connsiteY13" fmla="*/ 308459 h 870531"/>
                  <a:gd name="connsiteX14" fmla="*/ 0 w 462454"/>
                  <a:gd name="connsiteY14" fmla="*/ 308459 h 87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454" h="870531">
                    <a:moveTo>
                      <a:pt x="238494" y="563076"/>
                    </a:moveTo>
                    <a:lnTo>
                      <a:pt x="238494" y="715154"/>
                    </a:lnTo>
                    <a:lnTo>
                      <a:pt x="324676" y="715154"/>
                    </a:lnTo>
                    <a:lnTo>
                      <a:pt x="324676" y="563076"/>
                    </a:lnTo>
                    <a:close/>
                    <a:moveTo>
                      <a:pt x="238494" y="353251"/>
                    </a:moveTo>
                    <a:lnTo>
                      <a:pt x="238494" y="505329"/>
                    </a:lnTo>
                    <a:lnTo>
                      <a:pt x="324676" y="505329"/>
                    </a:lnTo>
                    <a:lnTo>
                      <a:pt x="324676" y="353251"/>
                    </a:lnTo>
                    <a:close/>
                    <a:moveTo>
                      <a:pt x="231227" y="0"/>
                    </a:moveTo>
                    <a:lnTo>
                      <a:pt x="462454" y="308459"/>
                    </a:lnTo>
                    <a:lnTo>
                      <a:pt x="384652" y="308459"/>
                    </a:lnTo>
                    <a:lnTo>
                      <a:pt x="384652" y="870531"/>
                    </a:lnTo>
                    <a:lnTo>
                      <a:pt x="77802" y="870531"/>
                    </a:lnTo>
                    <a:lnTo>
                      <a:pt x="77802"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Freeform: Shape 21">
                <a:extLst>
                  <a:ext uri="{FF2B5EF4-FFF2-40B4-BE49-F238E27FC236}">
                    <a16:creationId xmlns:a16="http://schemas.microsoft.com/office/drawing/2014/main" id="{CB06252B-9018-4237-8DB9-10D51B4066CB}"/>
                  </a:ext>
                </a:extLst>
              </p:cNvPr>
              <p:cNvSpPr/>
              <p:nvPr/>
            </p:nvSpPr>
            <p:spPr>
              <a:xfrm>
                <a:off x="7084624" y="3097854"/>
                <a:ext cx="399552" cy="1158732"/>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sz="1350"/>
              </a:p>
            </p:txBody>
          </p:sp>
          <p:sp>
            <p:nvSpPr>
              <p:cNvPr id="23" name="Freeform: Shape 22">
                <a:extLst>
                  <a:ext uri="{FF2B5EF4-FFF2-40B4-BE49-F238E27FC236}">
                    <a16:creationId xmlns:a16="http://schemas.microsoft.com/office/drawing/2014/main" id="{D816686D-75D3-419F-AC85-6CA2FEEB76FB}"/>
                  </a:ext>
                </a:extLst>
              </p:cNvPr>
              <p:cNvSpPr/>
              <p:nvPr/>
            </p:nvSpPr>
            <p:spPr>
              <a:xfrm flipH="1">
                <a:off x="4055658" y="3389508"/>
                <a:ext cx="299970" cy="869936"/>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sz="1350"/>
              </a:p>
            </p:txBody>
          </p:sp>
        </p:grpSp>
      </p:grpSp>
      <p:grpSp>
        <p:nvGrpSpPr>
          <p:cNvPr id="48" name="Group 47">
            <a:extLst>
              <a:ext uri="{FF2B5EF4-FFF2-40B4-BE49-F238E27FC236}">
                <a16:creationId xmlns:a16="http://schemas.microsoft.com/office/drawing/2014/main" id="{FE17257E-496D-43B5-AF2E-E2A20B9FBD10}"/>
              </a:ext>
            </a:extLst>
          </p:cNvPr>
          <p:cNvGrpSpPr/>
          <p:nvPr userDrawn="1"/>
        </p:nvGrpSpPr>
        <p:grpSpPr>
          <a:xfrm>
            <a:off x="0" y="6593206"/>
            <a:ext cx="9144000" cy="283845"/>
            <a:chOff x="0" y="6593205"/>
            <a:chExt cx="12192000" cy="283845"/>
          </a:xfrm>
        </p:grpSpPr>
        <p:sp>
          <p:nvSpPr>
            <p:cNvPr id="49" name="Rectangle 48">
              <a:extLst>
                <a:ext uri="{FF2B5EF4-FFF2-40B4-BE49-F238E27FC236}">
                  <a16:creationId xmlns:a16="http://schemas.microsoft.com/office/drawing/2014/main" id="{909A48D2-D68F-4890-A42F-5BB72CFCCFD6}"/>
                </a:ext>
              </a:extLst>
            </p:cNvPr>
            <p:cNvSpPr/>
            <p:nvPr/>
          </p:nvSpPr>
          <p:spPr>
            <a:xfrm>
              <a:off x="0" y="6593205"/>
              <a:ext cx="12192000" cy="2743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ectangle 49">
              <a:extLst>
                <a:ext uri="{FF2B5EF4-FFF2-40B4-BE49-F238E27FC236}">
                  <a16:creationId xmlns:a16="http://schemas.microsoft.com/office/drawing/2014/main" id="{F59F2605-0DF1-4906-A75E-0ED8566A8648}"/>
                </a:ext>
              </a:extLst>
            </p:cNvPr>
            <p:cNvSpPr/>
            <p:nvPr/>
          </p:nvSpPr>
          <p:spPr>
            <a:xfrm>
              <a:off x="0" y="6684645"/>
              <a:ext cx="1219200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50">
              <a:extLst>
                <a:ext uri="{FF2B5EF4-FFF2-40B4-BE49-F238E27FC236}">
                  <a16:creationId xmlns:a16="http://schemas.microsoft.com/office/drawing/2014/main" id="{0E70C75D-A69D-47EF-91AF-4C580B47C566}"/>
                </a:ext>
              </a:extLst>
            </p:cNvPr>
            <p:cNvSpPr/>
            <p:nvPr/>
          </p:nvSpPr>
          <p:spPr>
            <a:xfrm>
              <a:off x="0" y="6785610"/>
              <a:ext cx="121920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0364329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DBDC731-CCCD-4C3D-A9AF-48F6234A2FDF}"/>
              </a:ext>
            </a:extLst>
          </p:cNvPr>
          <p:cNvGrpSpPr/>
          <p:nvPr userDrawn="1"/>
        </p:nvGrpSpPr>
        <p:grpSpPr>
          <a:xfrm>
            <a:off x="-1" y="-121539"/>
            <a:ext cx="9144001" cy="1608851"/>
            <a:chOff x="-1" y="-121539"/>
            <a:chExt cx="12192001" cy="1608851"/>
          </a:xfrm>
        </p:grpSpPr>
        <p:sp>
          <p:nvSpPr>
            <p:cNvPr id="4" name="Rectangle 3">
              <a:extLst>
                <a:ext uri="{FF2B5EF4-FFF2-40B4-BE49-F238E27FC236}">
                  <a16:creationId xmlns:a16="http://schemas.microsoft.com/office/drawing/2014/main" id="{B00FB6E0-B02A-4B89-A387-E6A49302804A}"/>
                </a:ext>
              </a:extLst>
            </p:cNvPr>
            <p:cNvSpPr/>
            <p:nvPr userDrawn="1"/>
          </p:nvSpPr>
          <p:spPr>
            <a:xfrm>
              <a:off x="0" y="1"/>
              <a:ext cx="12192000" cy="14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Freeform: Shape 16">
              <a:extLst>
                <a:ext uri="{FF2B5EF4-FFF2-40B4-BE49-F238E27FC236}">
                  <a16:creationId xmlns:a16="http://schemas.microsoft.com/office/drawing/2014/main" id="{FF04D15E-A661-4B09-87F0-33BFFB2C63B4}"/>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232052" y="704677"/>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91509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amp; Takeout - No Question/Subheader">
    <p:spTree>
      <p:nvGrpSpPr>
        <p:cNvPr id="1" name=""/>
        <p:cNvGrpSpPr/>
        <p:nvPr/>
      </p:nvGrpSpPr>
      <p:grpSpPr>
        <a:xfrm>
          <a:off x="0" y="0"/>
          <a:ext cx="0" cy="0"/>
          <a:chOff x="0" y="0"/>
          <a:chExt cx="0" cy="0"/>
        </a:xfrm>
      </p:grpSpPr>
      <p:sp>
        <p:nvSpPr>
          <p:cNvPr id="6" name="Text Placeholder 11"/>
          <p:cNvSpPr>
            <a:spLocks noGrp="1"/>
          </p:cNvSpPr>
          <p:nvPr>
            <p:ph type="body" sz="quarter" idx="12" hasCustomPrompt="1"/>
          </p:nvPr>
        </p:nvSpPr>
        <p:spPr>
          <a:xfrm>
            <a:off x="1251496" y="0"/>
            <a:ext cx="78994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8" name="Text Placeholder 11"/>
          <p:cNvSpPr>
            <a:spLocks noGrp="1"/>
          </p:cNvSpPr>
          <p:nvPr>
            <p:ph type="body" sz="quarter" idx="14" hasCustomPrompt="1"/>
          </p:nvPr>
        </p:nvSpPr>
        <p:spPr>
          <a:xfrm>
            <a:off x="0" y="619894"/>
            <a:ext cx="1244600" cy="6238106"/>
          </a:xfrm>
          <a:prstGeom prst="rect">
            <a:avLst/>
          </a:prstGeom>
        </p:spPr>
        <p:txBody>
          <a:bodyPr anchor="ctr">
            <a:noAutofit/>
          </a:bodyPr>
          <a:lstStyle>
            <a:lvl1pPr marL="0" indent="0" algn="r">
              <a:buNone/>
              <a:defRPr sz="1400" b="1" i="0" baseline="0">
                <a:solidFill>
                  <a:schemeClr val="tx2"/>
                </a:solidFill>
                <a:latin typeface="Century Gothic" pitchFamily="34" charset="0"/>
              </a:defRPr>
            </a:lvl1pPr>
          </a:lstStyle>
          <a:p>
            <a:pPr lvl="0"/>
            <a:r>
              <a:rPr lang="en-US" sz="1400" i="0" dirty="0">
                <a:solidFill>
                  <a:schemeClr val="tx2"/>
                </a:solidFill>
              </a:rPr>
              <a:t>Type Takeout</a:t>
            </a:r>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0440919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365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7364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gradFill>
          <a:gsLst>
            <a:gs pos="0">
              <a:schemeClr val="bg1">
                <a:lumMod val="90000"/>
              </a:schemeClr>
            </a:gs>
            <a:gs pos="100000">
              <a:schemeClr val="bg1">
                <a:lumMod val="85000"/>
              </a:schemeClr>
            </a:gs>
          </a:gsLst>
          <a:lin ang="81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3048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691384" y="1811569"/>
            <a:ext cx="2394716" cy="440843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grpSp>
        <p:nvGrpSpPr>
          <p:cNvPr id="23" name="Group 22">
            <a:extLst>
              <a:ext uri="{FF2B5EF4-FFF2-40B4-BE49-F238E27FC236}">
                <a16:creationId xmlns:a16="http://schemas.microsoft.com/office/drawing/2014/main" id="{8F410BE4-3C5E-43B8-8434-8829CB38EFEC}"/>
              </a:ext>
            </a:extLst>
          </p:cNvPr>
          <p:cNvGrpSpPr/>
          <p:nvPr userDrawn="1"/>
        </p:nvGrpSpPr>
        <p:grpSpPr>
          <a:xfrm>
            <a:off x="-1" y="-121539"/>
            <a:ext cx="9144001" cy="1608851"/>
            <a:chOff x="-1" y="-121539"/>
            <a:chExt cx="12192001" cy="1608851"/>
          </a:xfrm>
        </p:grpSpPr>
        <p:sp>
          <p:nvSpPr>
            <p:cNvPr id="24" name="Rectangle 23">
              <a:extLst>
                <a:ext uri="{FF2B5EF4-FFF2-40B4-BE49-F238E27FC236}">
                  <a16:creationId xmlns:a16="http://schemas.microsoft.com/office/drawing/2014/main" id="{C06A72D2-8DDC-4832-8E1A-5E6079DDB785}"/>
                </a:ext>
              </a:extLst>
            </p:cNvPr>
            <p:cNvSpPr/>
            <p:nvPr userDrawn="1"/>
          </p:nvSpPr>
          <p:spPr>
            <a:xfrm>
              <a:off x="0" y="1"/>
              <a:ext cx="12192000" cy="14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Freeform: Shape 24">
              <a:extLst>
                <a:ext uri="{FF2B5EF4-FFF2-40B4-BE49-F238E27FC236}">
                  <a16:creationId xmlns:a16="http://schemas.microsoft.com/office/drawing/2014/main" id="{377B211F-304A-4E12-A07A-202247B1726A}"/>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6" name="Text Placeholder 9">
            <a:extLst>
              <a:ext uri="{FF2B5EF4-FFF2-40B4-BE49-F238E27FC236}">
                <a16:creationId xmlns:a16="http://schemas.microsoft.com/office/drawing/2014/main" id="{E3FBE6D7-EF7F-47A8-89CB-23A37D837D8E}"/>
              </a:ext>
            </a:extLst>
          </p:cNvPr>
          <p:cNvSpPr>
            <a:spLocks noGrp="1"/>
          </p:cNvSpPr>
          <p:nvPr>
            <p:ph type="body" sz="quarter" idx="10" hasCustomPrompt="1"/>
          </p:nvPr>
        </p:nvSpPr>
        <p:spPr>
          <a:xfrm>
            <a:off x="232052" y="704677"/>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7" name="그림 개체 틀 2">
            <a:extLst>
              <a:ext uri="{FF2B5EF4-FFF2-40B4-BE49-F238E27FC236}">
                <a16:creationId xmlns:a16="http://schemas.microsoft.com/office/drawing/2014/main" id="{F114C1C8-D2A1-4716-AE48-7A7DD9221654}"/>
              </a:ext>
            </a:extLst>
          </p:cNvPr>
          <p:cNvSpPr>
            <a:spLocks noGrp="1"/>
          </p:cNvSpPr>
          <p:nvPr>
            <p:ph type="pic" sz="quarter" idx="15" hasCustomPrompt="1"/>
          </p:nvPr>
        </p:nvSpPr>
        <p:spPr>
          <a:xfrm>
            <a:off x="6057901" y="1811569"/>
            <a:ext cx="2394716" cy="440843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2085483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741390" y="1830618"/>
            <a:ext cx="2037530" cy="432270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grpSp>
        <p:nvGrpSpPr>
          <p:cNvPr id="3" name="Group 2">
            <a:extLst>
              <a:ext uri="{FF2B5EF4-FFF2-40B4-BE49-F238E27FC236}">
                <a16:creationId xmlns:a16="http://schemas.microsoft.com/office/drawing/2014/main" id="{9AB90EF0-CEED-4A53-B844-4EE65FBA6C64}"/>
              </a:ext>
            </a:extLst>
          </p:cNvPr>
          <p:cNvGrpSpPr/>
          <p:nvPr userDrawn="1"/>
        </p:nvGrpSpPr>
        <p:grpSpPr>
          <a:xfrm>
            <a:off x="-1" y="-121539"/>
            <a:ext cx="9144001" cy="1608851"/>
            <a:chOff x="-1" y="-121539"/>
            <a:chExt cx="12192001" cy="1608851"/>
          </a:xfrm>
        </p:grpSpPr>
        <p:sp>
          <p:nvSpPr>
            <p:cNvPr id="4" name="Rectangle 3">
              <a:extLst>
                <a:ext uri="{FF2B5EF4-FFF2-40B4-BE49-F238E27FC236}">
                  <a16:creationId xmlns:a16="http://schemas.microsoft.com/office/drawing/2014/main" id="{960EB6D2-B879-496E-A5EF-575D5374257B}"/>
                </a:ext>
              </a:extLst>
            </p:cNvPr>
            <p:cNvSpPr/>
            <p:nvPr userDrawn="1"/>
          </p:nvSpPr>
          <p:spPr>
            <a:xfrm>
              <a:off x="0" y="1"/>
              <a:ext cx="12192000" cy="14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Shape 4">
              <a:extLst>
                <a:ext uri="{FF2B5EF4-FFF2-40B4-BE49-F238E27FC236}">
                  <a16:creationId xmlns:a16="http://schemas.microsoft.com/office/drawing/2014/main" id="{CF66667A-BCF7-4F22-A620-8007DEC2906A}"/>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Text Placeholder 9">
            <a:extLst>
              <a:ext uri="{FF2B5EF4-FFF2-40B4-BE49-F238E27FC236}">
                <a16:creationId xmlns:a16="http://schemas.microsoft.com/office/drawing/2014/main" id="{371B1C91-12C8-44EE-830D-F1FB142AC6F0}"/>
              </a:ext>
            </a:extLst>
          </p:cNvPr>
          <p:cNvSpPr>
            <a:spLocks noGrp="1"/>
          </p:cNvSpPr>
          <p:nvPr>
            <p:ph type="body" sz="quarter" idx="10" hasCustomPrompt="1"/>
          </p:nvPr>
        </p:nvSpPr>
        <p:spPr>
          <a:xfrm>
            <a:off x="232052" y="704677"/>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062670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grpSp>
        <p:nvGrpSpPr>
          <p:cNvPr id="3" name="Graphic 14">
            <a:extLst>
              <a:ext uri="{FF2B5EF4-FFF2-40B4-BE49-F238E27FC236}">
                <a16:creationId xmlns:a16="http://schemas.microsoft.com/office/drawing/2014/main" id="{DE92AE71-849C-4C5D-8BC3-63D1AD20C264}"/>
              </a:ext>
            </a:extLst>
          </p:cNvPr>
          <p:cNvGrpSpPr/>
          <p:nvPr userDrawn="1"/>
        </p:nvGrpSpPr>
        <p:grpSpPr>
          <a:xfrm>
            <a:off x="540057" y="1536177"/>
            <a:ext cx="2896622" cy="3037656"/>
            <a:chOff x="2444748" y="555045"/>
            <a:chExt cx="7282048" cy="5727454"/>
          </a:xfrm>
        </p:grpSpPr>
        <p:sp>
          <p:nvSpPr>
            <p:cNvPr id="4" name="Freeform: Shape 3">
              <a:extLst>
                <a:ext uri="{FF2B5EF4-FFF2-40B4-BE49-F238E27FC236}">
                  <a16:creationId xmlns:a16="http://schemas.microsoft.com/office/drawing/2014/main" id="{7D0E32D3-7FAD-40AF-9518-E72C3AEAC5FF}"/>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7EBD8ABF-E4E6-471F-986A-C4EE494F7A1E}"/>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sz="1350" dirty="0"/>
            </a:p>
          </p:txBody>
        </p:sp>
        <p:sp>
          <p:nvSpPr>
            <p:cNvPr id="6" name="Freeform: Shape 5">
              <a:extLst>
                <a:ext uri="{FF2B5EF4-FFF2-40B4-BE49-F238E27FC236}">
                  <a16:creationId xmlns:a16="http://schemas.microsoft.com/office/drawing/2014/main" id="{315278CF-71CB-4FE8-B7ED-DAAA45C6791D}"/>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B7FAF83E-5E8E-4C78-A6BA-2CDBD8810123}"/>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sz="1350" dirty="0"/>
            </a:p>
          </p:txBody>
        </p:sp>
        <p:sp>
          <p:nvSpPr>
            <p:cNvPr id="8" name="Freeform: Shape 7">
              <a:extLst>
                <a:ext uri="{FF2B5EF4-FFF2-40B4-BE49-F238E27FC236}">
                  <a16:creationId xmlns:a16="http://schemas.microsoft.com/office/drawing/2014/main" id="{06877B64-3C97-4D73-BE16-52CE9B257488}"/>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sz="1350" dirty="0"/>
            </a:p>
          </p:txBody>
        </p:sp>
        <p:sp>
          <p:nvSpPr>
            <p:cNvPr id="9" name="Freeform: Shape 8">
              <a:extLst>
                <a:ext uri="{FF2B5EF4-FFF2-40B4-BE49-F238E27FC236}">
                  <a16:creationId xmlns:a16="http://schemas.microsoft.com/office/drawing/2014/main" id="{AD987417-78D5-491C-8E6A-188C225E73DC}"/>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583DB0D5-7B53-40AF-92BC-8E5F127A3D0E}"/>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C541791F-5F7F-4B16-86E2-320FDFF01FCD}"/>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350" dirty="0"/>
            </a:p>
          </p:txBody>
        </p:sp>
      </p:grpSp>
      <p:grpSp>
        <p:nvGrpSpPr>
          <p:cNvPr id="12" name="Graphic 14">
            <a:extLst>
              <a:ext uri="{FF2B5EF4-FFF2-40B4-BE49-F238E27FC236}">
                <a16:creationId xmlns:a16="http://schemas.microsoft.com/office/drawing/2014/main" id="{CA01EEE8-1A00-420B-A9D7-046737460489}"/>
              </a:ext>
            </a:extLst>
          </p:cNvPr>
          <p:cNvGrpSpPr/>
          <p:nvPr userDrawn="1"/>
        </p:nvGrpSpPr>
        <p:grpSpPr>
          <a:xfrm>
            <a:off x="5718741" y="2977447"/>
            <a:ext cx="2896622" cy="3037656"/>
            <a:chOff x="2444748" y="555045"/>
            <a:chExt cx="7282048" cy="5727454"/>
          </a:xfrm>
        </p:grpSpPr>
        <p:sp>
          <p:nvSpPr>
            <p:cNvPr id="13" name="Freeform: Shape 12">
              <a:extLst>
                <a:ext uri="{FF2B5EF4-FFF2-40B4-BE49-F238E27FC236}">
                  <a16:creationId xmlns:a16="http://schemas.microsoft.com/office/drawing/2014/main" id="{FFF2C995-526A-4EB1-B4C9-1F6C1A508E4A}"/>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7887F308-9F56-41C4-B2ED-E364B83EB337}"/>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sz="1350" dirty="0"/>
            </a:p>
          </p:txBody>
        </p:sp>
        <p:sp>
          <p:nvSpPr>
            <p:cNvPr id="15" name="Freeform: Shape 14">
              <a:extLst>
                <a:ext uri="{FF2B5EF4-FFF2-40B4-BE49-F238E27FC236}">
                  <a16:creationId xmlns:a16="http://schemas.microsoft.com/office/drawing/2014/main" id="{C77A3EDE-4590-40C5-888A-D3B474B740A7}"/>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D30074FC-818E-4468-95AA-F42F7DC340D5}"/>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sz="1350" dirty="0"/>
            </a:p>
          </p:txBody>
        </p:sp>
        <p:sp>
          <p:nvSpPr>
            <p:cNvPr id="17" name="Freeform: Shape 16">
              <a:extLst>
                <a:ext uri="{FF2B5EF4-FFF2-40B4-BE49-F238E27FC236}">
                  <a16:creationId xmlns:a16="http://schemas.microsoft.com/office/drawing/2014/main" id="{571E1870-4715-463E-8873-E96187341BD1}"/>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sz="1350" dirty="0"/>
            </a:p>
          </p:txBody>
        </p:sp>
        <p:sp>
          <p:nvSpPr>
            <p:cNvPr id="18" name="Freeform: Shape 17">
              <a:extLst>
                <a:ext uri="{FF2B5EF4-FFF2-40B4-BE49-F238E27FC236}">
                  <a16:creationId xmlns:a16="http://schemas.microsoft.com/office/drawing/2014/main" id="{011437F7-9D98-4BE9-93CE-1A7DCF71FBF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71022038-51F2-4CDE-95C2-5343CFB701F3}"/>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E60F7F6F-3E37-44A1-86D4-35EFC13F5DA9}"/>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350" dirty="0"/>
            </a:p>
          </p:txBody>
        </p:sp>
      </p:grpSp>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674666" y="1730074"/>
            <a:ext cx="2647211" cy="200272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21" name="그림 개체 틀 2">
            <a:extLst>
              <a:ext uri="{FF2B5EF4-FFF2-40B4-BE49-F238E27FC236}">
                <a16:creationId xmlns:a16="http://schemas.microsoft.com/office/drawing/2014/main" id="{6D1F2188-2B90-458D-B866-CF7EE47DCD8F}"/>
              </a:ext>
            </a:extLst>
          </p:cNvPr>
          <p:cNvSpPr>
            <a:spLocks noGrp="1"/>
          </p:cNvSpPr>
          <p:nvPr>
            <p:ph type="pic" sz="quarter" idx="15" hasCustomPrompt="1"/>
          </p:nvPr>
        </p:nvSpPr>
        <p:spPr>
          <a:xfrm>
            <a:off x="5847272" y="3147364"/>
            <a:ext cx="2647211" cy="200272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22" name="Text Placeholder 9">
            <a:extLst>
              <a:ext uri="{FF2B5EF4-FFF2-40B4-BE49-F238E27FC236}">
                <a16:creationId xmlns:a16="http://schemas.microsoft.com/office/drawing/2014/main" id="{CA4F7555-B08F-4024-B435-F4B03BF47F98}"/>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3" name="Rectangle: Top Corners Rounded 22">
            <a:extLst>
              <a:ext uri="{FF2B5EF4-FFF2-40B4-BE49-F238E27FC236}">
                <a16:creationId xmlns:a16="http://schemas.microsoft.com/office/drawing/2014/main" id="{263284AA-C901-48FB-8B29-4C8F0687F5D8}"/>
              </a:ext>
            </a:extLst>
          </p:cNvPr>
          <p:cNvSpPr/>
          <p:nvPr userDrawn="1"/>
        </p:nvSpPr>
        <p:spPr>
          <a:xfrm rot="5400000">
            <a:off x="3640683" y="2845448"/>
            <a:ext cx="138403" cy="741977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Top Corners Rounded 23">
            <a:extLst>
              <a:ext uri="{FF2B5EF4-FFF2-40B4-BE49-F238E27FC236}">
                <a16:creationId xmlns:a16="http://schemas.microsoft.com/office/drawing/2014/main" id="{8C3D689E-28EE-438B-A23D-92EC82A7FA53}"/>
              </a:ext>
            </a:extLst>
          </p:cNvPr>
          <p:cNvSpPr/>
          <p:nvPr userDrawn="1"/>
        </p:nvSpPr>
        <p:spPr>
          <a:xfrm rot="16200000" flipH="1">
            <a:off x="8731899" y="6212434"/>
            <a:ext cx="138403" cy="68580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1BC99B3A-24E5-4560-8124-DF3CBFC4979C}"/>
              </a:ext>
            </a:extLst>
          </p:cNvPr>
          <p:cNvSpPr txBox="1"/>
          <p:nvPr userDrawn="1"/>
        </p:nvSpPr>
        <p:spPr>
          <a:xfrm>
            <a:off x="7419771" y="6416836"/>
            <a:ext cx="1038429" cy="276999"/>
          </a:xfrm>
          <a:prstGeom prst="rect">
            <a:avLst/>
          </a:prstGeom>
          <a:noFill/>
        </p:spPr>
        <p:txBody>
          <a:bodyPr wrap="square" rtlCol="0" anchor="ctr">
            <a:spAutoFit/>
          </a:bodyPr>
          <a:lstStyle/>
          <a:p>
            <a:pPr algn="dist"/>
            <a:r>
              <a:rPr lang="en-US" altLang="ko-KR" sz="1200" b="1" dirty="0">
                <a:solidFill>
                  <a:schemeClr val="accent1"/>
                </a:solidFill>
                <a:latin typeface="+mn-lt"/>
                <a:cs typeface="Arial" pitchFamily="34" charset="0"/>
              </a:rPr>
              <a:t>Real Estate</a:t>
            </a:r>
            <a:endParaRPr lang="ko-KR" altLang="en-US" sz="1200" b="1" dirty="0">
              <a:solidFill>
                <a:schemeClr val="accent1"/>
              </a:solidFill>
              <a:latin typeface="+mn-lt"/>
              <a:cs typeface="Arial" pitchFamily="34" charset="0"/>
            </a:endParaRPr>
          </a:p>
        </p:txBody>
      </p:sp>
    </p:spTree>
    <p:extLst>
      <p:ext uri="{BB962C8B-B14F-4D97-AF65-F5344CB8AC3E}">
        <p14:creationId xmlns:p14="http://schemas.microsoft.com/office/powerpoint/2010/main" val="7934515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6EA1BEB-CA23-4BDA-ABE4-1C3DD68D5A74}"/>
              </a:ext>
            </a:extLst>
          </p:cNvPr>
          <p:cNvSpPr>
            <a:spLocks noGrp="1"/>
          </p:cNvSpPr>
          <p:nvPr>
            <p:ph type="pic" sz="quarter" idx="14" hasCustomPrompt="1"/>
          </p:nvPr>
        </p:nvSpPr>
        <p:spPr>
          <a:xfrm>
            <a:off x="4257502" y="924448"/>
            <a:ext cx="3973842" cy="5009104"/>
          </a:xfrm>
          <a:custGeom>
            <a:avLst/>
            <a:gdLst>
              <a:gd name="connsiteX0" fmla="*/ 383512 w 4232031"/>
              <a:gd name="connsiteY0" fmla="*/ 152400 h 4000919"/>
              <a:gd name="connsiteX1" fmla="*/ 4232031 w 4232031"/>
              <a:gd name="connsiteY1" fmla="*/ 152400 h 4000919"/>
              <a:gd name="connsiteX2" fmla="*/ 4232031 w 4232031"/>
              <a:gd name="connsiteY2" fmla="*/ 4000919 h 4000919"/>
              <a:gd name="connsiteX3" fmla="*/ 0 w 4232031"/>
              <a:gd name="connsiteY3" fmla="*/ 0 h 4000919"/>
              <a:gd name="connsiteX4" fmla="*/ 3848519 w 4232031"/>
              <a:gd name="connsiteY4" fmla="*/ 3848519 h 4000919"/>
              <a:gd name="connsiteX5" fmla="*/ 0 w 4232031"/>
              <a:gd name="connsiteY5" fmla="*/ 3848519 h 400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2031" h="4000919">
                <a:moveTo>
                  <a:pt x="383512" y="152400"/>
                </a:moveTo>
                <a:lnTo>
                  <a:pt x="4232031" y="152400"/>
                </a:lnTo>
                <a:lnTo>
                  <a:pt x="4232031" y="4000919"/>
                </a:lnTo>
                <a:close/>
                <a:moveTo>
                  <a:pt x="0" y="0"/>
                </a:moveTo>
                <a:lnTo>
                  <a:pt x="3848519" y="3848519"/>
                </a:lnTo>
                <a:lnTo>
                  <a:pt x="0" y="3848519"/>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5445532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2C59715-0591-4B9D-8DF3-CA84D8FBF869}"/>
              </a:ext>
            </a:extLst>
          </p:cNvPr>
          <p:cNvSpPr>
            <a:spLocks noGrp="1"/>
          </p:cNvSpPr>
          <p:nvPr>
            <p:ph type="pic" sz="quarter" idx="14" hasCustomPrompt="1"/>
          </p:nvPr>
        </p:nvSpPr>
        <p:spPr>
          <a:xfrm>
            <a:off x="0" y="0"/>
            <a:ext cx="4878008" cy="6858000"/>
          </a:xfrm>
          <a:custGeom>
            <a:avLst/>
            <a:gdLst>
              <a:gd name="connsiteX0" fmla="*/ 2612170 w 6504010"/>
              <a:gd name="connsiteY0" fmla="*/ 0 h 6858000"/>
              <a:gd name="connsiteX1" fmla="*/ 4486354 w 6504010"/>
              <a:gd name="connsiteY1" fmla="*/ 0 h 6858000"/>
              <a:gd name="connsiteX2" fmla="*/ 6504010 w 6504010"/>
              <a:gd name="connsiteY2" fmla="*/ 4666806 h 6858000"/>
              <a:gd name="connsiteX3" fmla="*/ 1435812 w 6504010"/>
              <a:gd name="connsiteY3" fmla="*/ 6858000 h 6858000"/>
              <a:gd name="connsiteX4" fmla="*/ 1101944 w 6504010"/>
              <a:gd name="connsiteY4" fmla="*/ 6858000 h 6858000"/>
              <a:gd name="connsiteX5" fmla="*/ 0 w 6504010"/>
              <a:gd name="connsiteY5" fmla="*/ 4309223 h 6858000"/>
              <a:gd name="connsiteX6" fmla="*/ 0 w 6504010"/>
              <a:gd name="connsiteY6" fmla="*/ 11293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4010" h="6858000">
                <a:moveTo>
                  <a:pt x="2612170" y="0"/>
                </a:moveTo>
                <a:lnTo>
                  <a:pt x="4486354" y="0"/>
                </a:lnTo>
                <a:lnTo>
                  <a:pt x="6504010" y="4666806"/>
                </a:lnTo>
                <a:lnTo>
                  <a:pt x="1435812" y="6858000"/>
                </a:lnTo>
                <a:lnTo>
                  <a:pt x="1101944" y="6858000"/>
                </a:lnTo>
                <a:lnTo>
                  <a:pt x="0" y="4309223"/>
                </a:lnTo>
                <a:lnTo>
                  <a:pt x="0" y="11293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0619449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68FC2D2C-E288-4655-B149-7FDC6019F189}"/>
              </a:ext>
            </a:extLst>
          </p:cNvPr>
          <p:cNvSpPr/>
          <p:nvPr userDrawn="1"/>
        </p:nvSpPr>
        <p:spPr>
          <a:xfrm>
            <a:off x="798844" y="615463"/>
            <a:ext cx="7546313" cy="5627077"/>
          </a:xfrm>
          <a:prstGeom prst="frame">
            <a:avLst>
              <a:gd name="adj1" fmla="val 12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4144109" y="2672860"/>
            <a:ext cx="1326382" cy="251072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3" name="그림 개체 틀 2">
            <a:extLst>
              <a:ext uri="{FF2B5EF4-FFF2-40B4-BE49-F238E27FC236}">
                <a16:creationId xmlns:a16="http://schemas.microsoft.com/office/drawing/2014/main" id="{8C2D07FC-15C4-4C6A-986D-9F8AF75556D2}"/>
              </a:ext>
            </a:extLst>
          </p:cNvPr>
          <p:cNvSpPr>
            <a:spLocks noGrp="1"/>
          </p:cNvSpPr>
          <p:nvPr>
            <p:ph type="pic" sz="quarter" idx="15" hasCustomPrompt="1"/>
          </p:nvPr>
        </p:nvSpPr>
        <p:spPr>
          <a:xfrm>
            <a:off x="5837675" y="2672860"/>
            <a:ext cx="1326382" cy="251072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id="{77E72DE7-6595-4BFA-8756-B9305A9898BD}"/>
              </a:ext>
            </a:extLst>
          </p:cNvPr>
          <p:cNvSpPr>
            <a:spLocks noGrp="1"/>
          </p:cNvSpPr>
          <p:nvPr>
            <p:ph type="pic" sz="quarter" idx="16" hasCustomPrompt="1"/>
          </p:nvPr>
        </p:nvSpPr>
        <p:spPr>
          <a:xfrm>
            <a:off x="7531241" y="2672861"/>
            <a:ext cx="1326382" cy="251072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F9074EBC-1F15-45F9-A91E-E5C4D64C8180}"/>
              </a:ext>
            </a:extLst>
          </p:cNvPr>
          <p:cNvSpPr>
            <a:spLocks noGrp="1"/>
          </p:cNvSpPr>
          <p:nvPr>
            <p:ph type="pic" sz="quarter" idx="17" hasCustomPrompt="1"/>
          </p:nvPr>
        </p:nvSpPr>
        <p:spPr>
          <a:xfrm>
            <a:off x="2450543" y="2672860"/>
            <a:ext cx="1326382" cy="251072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Rectangle 6">
            <a:extLst>
              <a:ext uri="{FF2B5EF4-FFF2-40B4-BE49-F238E27FC236}">
                <a16:creationId xmlns:a16="http://schemas.microsoft.com/office/drawing/2014/main" id="{3325CAF5-D11F-4EBB-976F-4EE501C8F940}"/>
              </a:ext>
            </a:extLst>
          </p:cNvPr>
          <p:cNvSpPr/>
          <p:nvPr userDrawn="1"/>
        </p:nvSpPr>
        <p:spPr>
          <a:xfrm>
            <a:off x="1" y="2672859"/>
            <a:ext cx="2298560" cy="25107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2930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amp; Takeout - No Subheader">
    <p:spTree>
      <p:nvGrpSpPr>
        <p:cNvPr id="1" name=""/>
        <p:cNvGrpSpPr/>
        <p:nvPr/>
      </p:nvGrpSpPr>
      <p:grpSpPr>
        <a:xfrm>
          <a:off x="0" y="0"/>
          <a:ext cx="0" cy="0"/>
          <a:chOff x="0" y="0"/>
          <a:chExt cx="0" cy="0"/>
        </a:xfrm>
      </p:grpSpPr>
      <p:sp>
        <p:nvSpPr>
          <p:cNvPr id="6" name="Text Placeholder 11"/>
          <p:cNvSpPr>
            <a:spLocks noGrp="1"/>
          </p:cNvSpPr>
          <p:nvPr>
            <p:ph type="body" sz="quarter" idx="12" hasCustomPrompt="1"/>
          </p:nvPr>
        </p:nvSpPr>
        <p:spPr>
          <a:xfrm>
            <a:off x="1244600" y="0"/>
            <a:ext cx="78994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3" name="Text Placeholder 2"/>
          <p:cNvSpPr>
            <a:spLocks noGrp="1"/>
          </p:cNvSpPr>
          <p:nvPr>
            <p:ph type="body" sz="quarter" idx="15" hasCustomPrompt="1"/>
          </p:nvPr>
        </p:nvSpPr>
        <p:spPr>
          <a:xfrm>
            <a:off x="1244600" y="520144"/>
            <a:ext cx="7899399" cy="215900"/>
          </a:xfrm>
          <a:prstGeom prst="rect">
            <a:avLst/>
          </a:prstGeom>
        </p:spPr>
        <p:txBody>
          <a:bodyPr/>
          <a:lstStyle>
            <a:lvl1pPr marL="449263" indent="-449263">
              <a:buNone/>
              <a:defRPr sz="900" i="1">
                <a:solidFill>
                  <a:schemeClr val="tx1">
                    <a:lumMod val="65000"/>
                    <a:lumOff val="35000"/>
                  </a:schemeClr>
                </a:solidFill>
                <a:latin typeface="Century Gothic" panose="020B0502020202020204" pitchFamily="34" charset="0"/>
              </a:defRPr>
            </a:lvl1pPr>
            <a:lvl2pPr marL="457200" indent="0">
              <a:buNone/>
              <a:defRPr sz="800">
                <a:solidFill>
                  <a:schemeClr val="tx1">
                    <a:lumMod val="65000"/>
                    <a:lumOff val="35000"/>
                  </a:schemeClr>
                </a:solidFill>
                <a:latin typeface="Century Gothic" panose="020B0502020202020204" pitchFamily="34" charset="0"/>
              </a:defRPr>
            </a:lvl2pPr>
            <a:lvl3pPr marL="914400" indent="0">
              <a:buNone/>
              <a:defRPr sz="800">
                <a:solidFill>
                  <a:schemeClr val="tx1">
                    <a:lumMod val="65000"/>
                    <a:lumOff val="35000"/>
                  </a:schemeClr>
                </a:solidFill>
                <a:latin typeface="Century Gothic" panose="020B0502020202020204" pitchFamily="34" charset="0"/>
              </a:defRPr>
            </a:lvl3pPr>
            <a:lvl4pPr marL="1371600" indent="0">
              <a:buNone/>
              <a:defRPr sz="800">
                <a:solidFill>
                  <a:schemeClr val="tx1">
                    <a:lumMod val="65000"/>
                    <a:lumOff val="35000"/>
                  </a:schemeClr>
                </a:solidFill>
                <a:latin typeface="Century Gothic" panose="020B0502020202020204" pitchFamily="34" charset="0"/>
              </a:defRPr>
            </a:lvl4pPr>
            <a:lvl5pPr marL="1828800" indent="0">
              <a:buNone/>
              <a:defRPr sz="800">
                <a:solidFill>
                  <a:schemeClr val="tx1">
                    <a:lumMod val="65000"/>
                    <a:lumOff val="35000"/>
                  </a:schemeClr>
                </a:solidFill>
                <a:latin typeface="Century Gothic" panose="020B0502020202020204" pitchFamily="34" charset="0"/>
              </a:defRPr>
            </a:lvl5pPr>
          </a:lstStyle>
          <a:p>
            <a:pPr lvl="0"/>
            <a:r>
              <a:rPr lang="en-US" dirty="0"/>
              <a:t>Q#.	Insert question here</a:t>
            </a:r>
            <a:endParaRPr lang="en-AU" dirty="0"/>
          </a:p>
        </p:txBody>
      </p:sp>
      <p:sp>
        <p:nvSpPr>
          <p:cNvPr id="9" name="Text Placeholder 11"/>
          <p:cNvSpPr>
            <a:spLocks noGrp="1"/>
          </p:cNvSpPr>
          <p:nvPr>
            <p:ph type="body" sz="quarter" idx="14" hasCustomPrompt="1"/>
          </p:nvPr>
        </p:nvSpPr>
        <p:spPr>
          <a:xfrm>
            <a:off x="0" y="619894"/>
            <a:ext cx="1244600" cy="6238106"/>
          </a:xfrm>
          <a:prstGeom prst="rect">
            <a:avLst/>
          </a:prstGeom>
        </p:spPr>
        <p:txBody>
          <a:bodyPr anchor="ctr">
            <a:noAutofit/>
          </a:bodyPr>
          <a:lstStyle>
            <a:lvl1pPr marL="0" indent="0" algn="r">
              <a:buNone/>
              <a:defRPr sz="1400" b="1" i="0" baseline="0">
                <a:solidFill>
                  <a:schemeClr val="tx2"/>
                </a:solidFill>
                <a:latin typeface="Century Gothic" pitchFamily="34" charset="0"/>
              </a:defRPr>
            </a:lvl1pPr>
          </a:lstStyle>
          <a:p>
            <a:pPr lvl="0"/>
            <a:r>
              <a:rPr lang="en-US" sz="1400" i="0" dirty="0">
                <a:solidFill>
                  <a:schemeClr val="tx2"/>
                </a:solidFill>
              </a:rPr>
              <a:t>Type Takeout</a:t>
            </a:r>
            <a:endParaRPr lang="en-US" dirty="0"/>
          </a:p>
        </p:txBody>
      </p:sp>
    </p:spTree>
    <p:extLst>
      <p:ext uri="{BB962C8B-B14F-4D97-AF65-F5344CB8AC3E}">
        <p14:creationId xmlns:p14="http://schemas.microsoft.com/office/powerpoint/2010/main" val="1544553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1700144" y="364254"/>
            <a:ext cx="4509737" cy="306474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550CE873-3157-4ACA-9DEF-A3898679AE42}"/>
              </a:ext>
            </a:extLst>
          </p:cNvPr>
          <p:cNvSpPr>
            <a:spLocks noGrp="1"/>
          </p:cNvSpPr>
          <p:nvPr>
            <p:ph type="pic" sz="quarter" idx="15" hasCustomPrompt="1"/>
          </p:nvPr>
        </p:nvSpPr>
        <p:spPr>
          <a:xfrm>
            <a:off x="6365090" y="364253"/>
            <a:ext cx="2379488" cy="60566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97EDFA1B-E40C-4818-BE93-5913C50D0E28}"/>
              </a:ext>
            </a:extLst>
          </p:cNvPr>
          <p:cNvSpPr>
            <a:spLocks noGrp="1"/>
          </p:cNvSpPr>
          <p:nvPr>
            <p:ph type="pic" sz="quarter" idx="16" hasCustomPrompt="1"/>
          </p:nvPr>
        </p:nvSpPr>
        <p:spPr>
          <a:xfrm>
            <a:off x="1700144" y="3627455"/>
            <a:ext cx="2176547" cy="286629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A8A97DCE-D05A-4EB8-81BB-EFE1E828ADAE}"/>
              </a:ext>
            </a:extLst>
          </p:cNvPr>
          <p:cNvSpPr>
            <a:spLocks noGrp="1"/>
          </p:cNvSpPr>
          <p:nvPr>
            <p:ph type="pic" sz="quarter" idx="17" hasCustomPrompt="1"/>
          </p:nvPr>
        </p:nvSpPr>
        <p:spPr>
          <a:xfrm>
            <a:off x="4035895" y="3627455"/>
            <a:ext cx="2173986" cy="286629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9538030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5_Images &amp; Contents">
    <p:spTree>
      <p:nvGrpSpPr>
        <p:cNvPr id="1" name=""/>
        <p:cNvGrpSpPr/>
        <p:nvPr/>
      </p:nvGrpSpPr>
      <p:grpSpPr>
        <a:xfrm>
          <a:off x="0" y="0"/>
          <a:ext cx="0" cy="0"/>
          <a:chOff x="0" y="0"/>
          <a:chExt cx="0" cy="0"/>
        </a:xfrm>
      </p:grpSpPr>
      <p:sp>
        <p:nvSpPr>
          <p:cNvPr id="3" name="이등변 삼각형 1">
            <a:extLst>
              <a:ext uri="{FF2B5EF4-FFF2-40B4-BE49-F238E27FC236}">
                <a16:creationId xmlns:a16="http://schemas.microsoft.com/office/drawing/2014/main" id="{6C6DFD09-A3A3-46CB-8362-51647524E6BD}"/>
              </a:ext>
            </a:extLst>
          </p:cNvPr>
          <p:cNvSpPr/>
          <p:nvPr userDrawn="1"/>
        </p:nvSpPr>
        <p:spPr>
          <a:xfrm rot="19800000">
            <a:off x="100171" y="236517"/>
            <a:ext cx="4587863" cy="5273405"/>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0" name="그림 개체 틀 9">
            <a:extLst>
              <a:ext uri="{FF2B5EF4-FFF2-40B4-BE49-F238E27FC236}">
                <a16:creationId xmlns:a16="http://schemas.microsoft.com/office/drawing/2014/main" id="{031131DF-CEA2-4960-A1A4-3F4DC774EDCE}"/>
              </a:ext>
            </a:extLst>
          </p:cNvPr>
          <p:cNvSpPr>
            <a:spLocks noGrp="1"/>
          </p:cNvSpPr>
          <p:nvPr>
            <p:ph type="pic" sz="quarter" idx="10" hasCustomPrompt="1"/>
          </p:nvPr>
        </p:nvSpPr>
        <p:spPr>
          <a:xfrm>
            <a:off x="282724" y="420431"/>
            <a:ext cx="5024504" cy="5844144"/>
          </a:xfrm>
          <a:custGeom>
            <a:avLst/>
            <a:gdLst>
              <a:gd name="connsiteX0" fmla="*/ 6255989 w 6364927"/>
              <a:gd name="connsiteY0" fmla="*/ 5288703 h 5552421"/>
              <a:gd name="connsiteX1" fmla="*/ 6256633 w 6364927"/>
              <a:gd name="connsiteY1" fmla="*/ 5289197 h 5552421"/>
              <a:gd name="connsiteX2" fmla="*/ 6273669 w 6364927"/>
              <a:gd name="connsiteY2" fmla="*/ 5302275 h 5552421"/>
              <a:gd name="connsiteX3" fmla="*/ 6338341 w 6364927"/>
              <a:gd name="connsiteY3" fmla="*/ 5305638 h 5552421"/>
              <a:gd name="connsiteX4" fmla="*/ 6353495 w 6364927"/>
              <a:gd name="connsiteY4" fmla="*/ 5296297 h 5552421"/>
              <a:gd name="connsiteX5" fmla="*/ 6364927 w 6364927"/>
              <a:gd name="connsiteY5" fmla="*/ 5316029 h 5552421"/>
              <a:gd name="connsiteX6" fmla="*/ 6361174 w 6364927"/>
              <a:gd name="connsiteY6" fmla="*/ 5318389 h 5552421"/>
              <a:gd name="connsiteX7" fmla="*/ 6311999 w 6364927"/>
              <a:gd name="connsiteY7" fmla="*/ 5363376 h 5552421"/>
              <a:gd name="connsiteX8" fmla="*/ 6278329 w 6364927"/>
              <a:gd name="connsiteY8" fmla="*/ 5408157 h 5552421"/>
              <a:gd name="connsiteX9" fmla="*/ 6275149 w 6364927"/>
              <a:gd name="connsiteY9" fmla="*/ 5406491 h 5552421"/>
              <a:gd name="connsiteX10" fmla="*/ 6228626 w 6364927"/>
              <a:gd name="connsiteY10" fmla="*/ 5438500 h 5552421"/>
              <a:gd name="connsiteX11" fmla="*/ 6193338 w 6364927"/>
              <a:gd name="connsiteY11" fmla="*/ 5476400 h 5552421"/>
              <a:gd name="connsiteX12" fmla="*/ 6184516 w 6364927"/>
              <a:gd name="connsiteY12" fmla="*/ 5427640 h 5552421"/>
              <a:gd name="connsiteX13" fmla="*/ 6241860 w 6364927"/>
              <a:gd name="connsiteY13" fmla="*/ 5319261 h 5552421"/>
              <a:gd name="connsiteX14" fmla="*/ 6256196 w 6364927"/>
              <a:gd name="connsiteY14" fmla="*/ 5289451 h 5552421"/>
              <a:gd name="connsiteX15" fmla="*/ 2968165 w 6364927"/>
              <a:gd name="connsiteY15" fmla="*/ 245883 h 5552421"/>
              <a:gd name="connsiteX16" fmla="*/ 2986957 w 6364927"/>
              <a:gd name="connsiteY16" fmla="*/ 259205 h 5552421"/>
              <a:gd name="connsiteX17" fmla="*/ 3033442 w 6364927"/>
              <a:gd name="connsiteY17" fmla="*/ 283914 h 5552421"/>
              <a:gd name="connsiteX18" fmla="*/ 2956404 w 6364927"/>
              <a:gd name="connsiteY18" fmla="*/ 411016 h 5552421"/>
              <a:gd name="connsiteX19" fmla="*/ 3117671 w 6364927"/>
              <a:gd name="connsiteY19" fmla="*/ 343228 h 5552421"/>
              <a:gd name="connsiteX20" fmla="*/ 3210547 w 6364927"/>
              <a:gd name="connsiteY20" fmla="*/ 330280 h 5552421"/>
              <a:gd name="connsiteX21" fmla="*/ 3243292 w 6364927"/>
              <a:gd name="connsiteY21" fmla="*/ 397967 h 5552421"/>
              <a:gd name="connsiteX22" fmla="*/ 3193322 w 6364927"/>
              <a:gd name="connsiteY22" fmla="*/ 452344 h 5552421"/>
              <a:gd name="connsiteX23" fmla="*/ 3176728 w 6364927"/>
              <a:gd name="connsiteY23" fmla="*/ 467036 h 5552421"/>
              <a:gd name="connsiteX24" fmla="*/ 3081773 w 6364927"/>
              <a:gd name="connsiteY24" fmla="*/ 562716 h 5552421"/>
              <a:gd name="connsiteX25" fmla="*/ 3134961 w 6364927"/>
              <a:gd name="connsiteY25" fmla="*/ 644059 h 5552421"/>
              <a:gd name="connsiteX26" fmla="*/ 3233513 w 6364927"/>
              <a:gd name="connsiteY26" fmla="*/ 673688 h 5552421"/>
              <a:gd name="connsiteX27" fmla="*/ 3288282 w 6364927"/>
              <a:gd name="connsiteY27" fmla="*/ 724562 h 5552421"/>
              <a:gd name="connsiteX28" fmla="*/ 3337558 w 6364927"/>
              <a:gd name="connsiteY28" fmla="*/ 864218 h 5552421"/>
              <a:gd name="connsiteX29" fmla="*/ 3337370 w 6364927"/>
              <a:gd name="connsiteY29" fmla="*/ 874518 h 5552421"/>
              <a:gd name="connsiteX30" fmla="*/ 3344120 w 6364927"/>
              <a:gd name="connsiteY30" fmla="*/ 962335 h 5552421"/>
              <a:gd name="connsiteX31" fmla="*/ 3319577 w 6364927"/>
              <a:gd name="connsiteY31" fmla="*/ 1017294 h 5552421"/>
              <a:gd name="connsiteX32" fmla="*/ 3288347 w 6364927"/>
              <a:gd name="connsiteY32" fmla="*/ 1147458 h 5552421"/>
              <a:gd name="connsiteX33" fmla="*/ 3305699 w 6364927"/>
              <a:gd name="connsiteY33" fmla="*/ 1209780 h 5552421"/>
              <a:gd name="connsiteX34" fmla="*/ 3348793 w 6364927"/>
              <a:gd name="connsiteY34" fmla="*/ 1240909 h 5552421"/>
              <a:gd name="connsiteX35" fmla="*/ 3443497 w 6364927"/>
              <a:gd name="connsiteY35" fmla="*/ 1242190 h 5552421"/>
              <a:gd name="connsiteX36" fmla="*/ 3517378 w 6364927"/>
              <a:gd name="connsiteY36" fmla="*/ 1240227 h 5552421"/>
              <a:gd name="connsiteX37" fmla="*/ 3646343 w 6364927"/>
              <a:gd name="connsiteY37" fmla="*/ 1257363 h 5552421"/>
              <a:gd name="connsiteX38" fmla="*/ 3673411 w 6364927"/>
              <a:gd name="connsiteY38" fmla="*/ 1282474 h 5552421"/>
              <a:gd name="connsiteX39" fmla="*/ 3675051 w 6364927"/>
              <a:gd name="connsiteY39" fmla="*/ 1307003 h 5552421"/>
              <a:gd name="connsiteX40" fmla="*/ 3740667 w 6364927"/>
              <a:gd name="connsiteY40" fmla="*/ 1269055 h 5552421"/>
              <a:gd name="connsiteX41" fmla="*/ 3665336 w 6364927"/>
              <a:gd name="connsiteY41" fmla="*/ 1344214 h 5552421"/>
              <a:gd name="connsiteX42" fmla="*/ 3620350 w 6364927"/>
              <a:gd name="connsiteY42" fmla="*/ 1385517 h 5552421"/>
              <a:gd name="connsiteX43" fmla="*/ 3642434 w 6364927"/>
              <a:gd name="connsiteY43" fmla="*/ 1423702 h 5552421"/>
              <a:gd name="connsiteX44" fmla="*/ 3770892 w 6364927"/>
              <a:gd name="connsiteY44" fmla="*/ 1472724 h 5552421"/>
              <a:gd name="connsiteX45" fmla="*/ 3684074 w 6364927"/>
              <a:gd name="connsiteY45" fmla="*/ 1517837 h 5552421"/>
              <a:gd name="connsiteX46" fmla="*/ 3736569 w 6364927"/>
              <a:gd name="connsiteY46" fmla="*/ 1543530 h 5552421"/>
              <a:gd name="connsiteX47" fmla="*/ 3651203 w 6364927"/>
              <a:gd name="connsiteY47" fmla="*/ 1623473 h 5552421"/>
              <a:gd name="connsiteX48" fmla="*/ 3629816 w 6364927"/>
              <a:gd name="connsiteY48" fmla="*/ 1651128 h 5552421"/>
              <a:gd name="connsiteX49" fmla="*/ 3661868 w 6364927"/>
              <a:gd name="connsiteY49" fmla="*/ 1663165 h 5552421"/>
              <a:gd name="connsiteX50" fmla="*/ 3751776 w 6364927"/>
              <a:gd name="connsiteY50" fmla="*/ 1667219 h 5552421"/>
              <a:gd name="connsiteX51" fmla="*/ 3687612 w 6364927"/>
              <a:gd name="connsiteY51" fmla="*/ 1739996 h 5552421"/>
              <a:gd name="connsiteX52" fmla="*/ 3762629 w 6364927"/>
              <a:gd name="connsiteY52" fmla="*/ 1696612 h 5552421"/>
              <a:gd name="connsiteX53" fmla="*/ 3840927 w 6364927"/>
              <a:gd name="connsiteY53" fmla="*/ 1702285 h 5552421"/>
              <a:gd name="connsiteX54" fmla="*/ 3842380 w 6364927"/>
              <a:gd name="connsiteY54" fmla="*/ 1737114 h 5552421"/>
              <a:gd name="connsiteX55" fmla="*/ 3909639 w 6364927"/>
              <a:gd name="connsiteY55" fmla="*/ 1831721 h 5552421"/>
              <a:gd name="connsiteX56" fmla="*/ 3790897 w 6364927"/>
              <a:gd name="connsiteY56" fmla="*/ 1951348 h 5552421"/>
              <a:gd name="connsiteX57" fmla="*/ 3906107 w 6364927"/>
              <a:gd name="connsiteY57" fmla="*/ 1879624 h 5552421"/>
              <a:gd name="connsiteX58" fmla="*/ 4018349 w 6364927"/>
              <a:gd name="connsiteY58" fmla="*/ 1824902 h 5552421"/>
              <a:gd name="connsiteX59" fmla="*/ 4064218 w 6364927"/>
              <a:gd name="connsiteY59" fmla="*/ 1839139 h 5552421"/>
              <a:gd name="connsiteX60" fmla="*/ 4033239 w 6364927"/>
              <a:gd name="connsiteY60" fmla="*/ 1872342 h 5552421"/>
              <a:gd name="connsiteX61" fmla="*/ 3911028 w 6364927"/>
              <a:gd name="connsiteY61" fmla="*/ 1953211 h 5552421"/>
              <a:gd name="connsiteX62" fmla="*/ 4052546 w 6364927"/>
              <a:gd name="connsiteY62" fmla="*/ 1927419 h 5552421"/>
              <a:gd name="connsiteX63" fmla="*/ 4093811 w 6364927"/>
              <a:gd name="connsiteY63" fmla="*/ 1944319 h 5552421"/>
              <a:gd name="connsiteX64" fmla="*/ 4069456 w 6364927"/>
              <a:gd name="connsiteY64" fmla="*/ 1988976 h 5552421"/>
              <a:gd name="connsiteX65" fmla="*/ 4032420 w 6364927"/>
              <a:gd name="connsiteY65" fmla="*/ 1990014 h 5552421"/>
              <a:gd name="connsiteX66" fmla="*/ 4004597 w 6364927"/>
              <a:gd name="connsiteY66" fmla="*/ 1995914 h 5552421"/>
              <a:gd name="connsiteX67" fmla="*/ 3875381 w 6364927"/>
              <a:gd name="connsiteY67" fmla="*/ 2075738 h 5552421"/>
              <a:gd name="connsiteX68" fmla="*/ 3879798 w 6364927"/>
              <a:gd name="connsiteY68" fmla="*/ 2083375 h 5552421"/>
              <a:gd name="connsiteX69" fmla="*/ 3904845 w 6364927"/>
              <a:gd name="connsiteY69" fmla="*/ 2094368 h 5552421"/>
              <a:gd name="connsiteX70" fmla="*/ 4068638 w 6364927"/>
              <a:gd name="connsiteY70" fmla="*/ 2106649 h 5552421"/>
              <a:gd name="connsiteX71" fmla="*/ 4112675 w 6364927"/>
              <a:gd name="connsiteY71" fmla="*/ 2096467 h 5552421"/>
              <a:gd name="connsiteX72" fmla="*/ 4070278 w 6364927"/>
              <a:gd name="connsiteY72" fmla="*/ 2131178 h 5552421"/>
              <a:gd name="connsiteX73" fmla="*/ 4041887 w 6364927"/>
              <a:gd name="connsiteY73" fmla="*/ 2157789 h 5552421"/>
              <a:gd name="connsiteX74" fmla="*/ 4079365 w 6364927"/>
              <a:gd name="connsiteY74" fmla="*/ 2157515 h 5552421"/>
              <a:gd name="connsiteX75" fmla="*/ 4186622 w 6364927"/>
              <a:gd name="connsiteY75" fmla="*/ 2115868 h 5552421"/>
              <a:gd name="connsiteX76" fmla="*/ 4265300 w 6364927"/>
              <a:gd name="connsiteY76" fmla="*/ 2111130 h 5552421"/>
              <a:gd name="connsiteX77" fmla="*/ 4224164 w 6364927"/>
              <a:gd name="connsiteY77" fmla="*/ 2180781 h 5552421"/>
              <a:gd name="connsiteX78" fmla="*/ 4219367 w 6364927"/>
              <a:gd name="connsiteY78" fmla="*/ 2183555 h 5552421"/>
              <a:gd name="connsiteX79" fmla="*/ 4269654 w 6364927"/>
              <a:gd name="connsiteY79" fmla="*/ 2205428 h 5552421"/>
              <a:gd name="connsiteX80" fmla="*/ 4323981 w 6364927"/>
              <a:gd name="connsiteY80" fmla="*/ 2255539 h 5552421"/>
              <a:gd name="connsiteX81" fmla="*/ 4348837 w 6364927"/>
              <a:gd name="connsiteY81" fmla="*/ 2266642 h 5552421"/>
              <a:gd name="connsiteX82" fmla="*/ 4322466 w 6364927"/>
              <a:gd name="connsiteY82" fmla="*/ 2307371 h 5552421"/>
              <a:gd name="connsiteX83" fmla="*/ 4198046 w 6364927"/>
              <a:gd name="connsiteY83" fmla="*/ 2384422 h 5552421"/>
              <a:gd name="connsiteX84" fmla="*/ 4296787 w 6364927"/>
              <a:gd name="connsiteY84" fmla="*/ 2403751 h 5552421"/>
              <a:gd name="connsiteX85" fmla="*/ 4348397 w 6364927"/>
              <a:gd name="connsiteY85" fmla="*/ 2373903 h 5552421"/>
              <a:gd name="connsiteX86" fmla="*/ 4335276 w 6364927"/>
              <a:gd name="connsiteY86" fmla="*/ 2437543 h 5552421"/>
              <a:gd name="connsiteX87" fmla="*/ 4338365 w 6364927"/>
              <a:gd name="connsiteY87" fmla="*/ 2486712 h 5552421"/>
              <a:gd name="connsiteX88" fmla="*/ 4316285 w 6364927"/>
              <a:gd name="connsiteY88" fmla="*/ 2556552 h 5552421"/>
              <a:gd name="connsiteX89" fmla="*/ 4240888 w 6364927"/>
              <a:gd name="connsiteY89" fmla="*/ 2610348 h 5552421"/>
              <a:gd name="connsiteX90" fmla="*/ 4427203 w 6364927"/>
              <a:gd name="connsiteY90" fmla="*/ 2553552 h 5552421"/>
              <a:gd name="connsiteX91" fmla="*/ 4235652 w 6364927"/>
              <a:gd name="connsiteY91" fmla="*/ 2720383 h 5552421"/>
              <a:gd name="connsiteX92" fmla="*/ 4279690 w 6364927"/>
              <a:gd name="connsiteY92" fmla="*/ 2710202 h 5552421"/>
              <a:gd name="connsiteX93" fmla="*/ 4367076 w 6364927"/>
              <a:gd name="connsiteY93" fmla="*/ 2644377 h 5552421"/>
              <a:gd name="connsiteX94" fmla="*/ 4442978 w 6364927"/>
              <a:gd name="connsiteY94" fmla="*/ 2656531 h 5552421"/>
              <a:gd name="connsiteX95" fmla="*/ 4486072 w 6364927"/>
              <a:gd name="connsiteY95" fmla="*/ 2687661 h 5552421"/>
              <a:gd name="connsiteX96" fmla="*/ 4601407 w 6364927"/>
              <a:gd name="connsiteY96" fmla="*/ 2692297 h 5552421"/>
              <a:gd name="connsiteX97" fmla="*/ 4593078 w 6364927"/>
              <a:gd name="connsiteY97" fmla="*/ 2742974 h 5552421"/>
              <a:gd name="connsiteX98" fmla="*/ 4656110 w 6364927"/>
              <a:gd name="connsiteY98" fmla="*/ 2721807 h 5552421"/>
              <a:gd name="connsiteX99" fmla="*/ 4765007 w 6364927"/>
              <a:gd name="connsiteY99" fmla="*/ 2704689 h 5552421"/>
              <a:gd name="connsiteX100" fmla="*/ 4722358 w 6364927"/>
              <a:gd name="connsiteY100" fmla="*/ 2782348 h 5552421"/>
              <a:gd name="connsiteX101" fmla="*/ 4734472 w 6364927"/>
              <a:gd name="connsiteY101" fmla="*/ 2846680 h 5552421"/>
              <a:gd name="connsiteX102" fmla="*/ 4642861 w 6364927"/>
              <a:gd name="connsiteY102" fmla="*/ 2904758 h 5552421"/>
              <a:gd name="connsiteX103" fmla="*/ 4895489 w 6364927"/>
              <a:gd name="connsiteY103" fmla="*/ 2875854 h 5552421"/>
              <a:gd name="connsiteX104" fmla="*/ 4870946 w 6364927"/>
              <a:gd name="connsiteY104" fmla="*/ 2930812 h 5552421"/>
              <a:gd name="connsiteX105" fmla="*/ 4945776 w 6364927"/>
              <a:gd name="connsiteY105" fmla="*/ 2889685 h 5552421"/>
              <a:gd name="connsiteX106" fmla="*/ 4957035 w 6364927"/>
              <a:gd name="connsiteY106" fmla="*/ 2885934 h 5552421"/>
              <a:gd name="connsiteX107" fmla="*/ 4964182 w 6364927"/>
              <a:gd name="connsiteY107" fmla="*/ 2898270 h 5552421"/>
              <a:gd name="connsiteX108" fmla="*/ 4907974 w 6364927"/>
              <a:gd name="connsiteY108" fmla="*/ 2974446 h 5552421"/>
              <a:gd name="connsiteX109" fmla="*/ 4668984 w 6364927"/>
              <a:gd name="connsiteY109" fmla="*/ 3220863 h 5552421"/>
              <a:gd name="connsiteX110" fmla="*/ 4879147 w 6364927"/>
              <a:gd name="connsiteY110" fmla="*/ 3151294 h 5552421"/>
              <a:gd name="connsiteX111" fmla="*/ 4780915 w 6364927"/>
              <a:gd name="connsiteY111" fmla="*/ 3208104 h 5552421"/>
              <a:gd name="connsiteX112" fmla="*/ 4702550 w 6364927"/>
              <a:gd name="connsiteY112" fmla="*/ 3278903 h 5552421"/>
              <a:gd name="connsiteX113" fmla="*/ 4794858 w 6364927"/>
              <a:gd name="connsiteY113" fmla="*/ 3286666 h 5552421"/>
              <a:gd name="connsiteX114" fmla="*/ 4897827 w 6364927"/>
              <a:gd name="connsiteY114" fmla="*/ 3323931 h 5552421"/>
              <a:gd name="connsiteX115" fmla="*/ 4935244 w 6364927"/>
              <a:gd name="connsiteY115" fmla="*/ 3312484 h 5552421"/>
              <a:gd name="connsiteX116" fmla="*/ 5037705 w 6364927"/>
              <a:gd name="connsiteY116" fmla="*/ 3273610 h 5552421"/>
              <a:gd name="connsiteX117" fmla="*/ 4984959 w 6364927"/>
              <a:gd name="connsiteY117" fmla="*/ 3344879 h 5552421"/>
              <a:gd name="connsiteX118" fmla="*/ 5010891 w 6364927"/>
              <a:gd name="connsiteY118" fmla="*/ 3411411 h 5552421"/>
              <a:gd name="connsiteX119" fmla="*/ 5110896 w 6364927"/>
              <a:gd name="connsiteY119" fmla="*/ 3475869 h 5552421"/>
              <a:gd name="connsiteX120" fmla="*/ 5224781 w 6364927"/>
              <a:gd name="connsiteY120" fmla="*/ 3553701 h 5552421"/>
              <a:gd name="connsiteX121" fmla="*/ 5245412 w 6364927"/>
              <a:gd name="connsiteY121" fmla="*/ 3557057 h 5552421"/>
              <a:gd name="connsiteX122" fmla="*/ 5240051 w 6364927"/>
              <a:gd name="connsiteY122" fmla="*/ 3590730 h 5552421"/>
              <a:gd name="connsiteX123" fmla="*/ 5244468 w 6364927"/>
              <a:gd name="connsiteY123" fmla="*/ 3598367 h 5552421"/>
              <a:gd name="connsiteX124" fmla="*/ 5258285 w 6364927"/>
              <a:gd name="connsiteY124" fmla="*/ 3600567 h 5552421"/>
              <a:gd name="connsiteX125" fmla="*/ 5260494 w 6364927"/>
              <a:gd name="connsiteY125" fmla="*/ 3604385 h 5552421"/>
              <a:gd name="connsiteX126" fmla="*/ 5130898 w 6364927"/>
              <a:gd name="connsiteY126" fmla="*/ 3694621 h 5552421"/>
              <a:gd name="connsiteX127" fmla="*/ 5164591 w 6364927"/>
              <a:gd name="connsiteY127" fmla="*/ 3731187 h 5552421"/>
              <a:gd name="connsiteX128" fmla="*/ 5202892 w 6364927"/>
              <a:gd name="connsiteY128" fmla="*/ 3775279 h 5552421"/>
              <a:gd name="connsiteX129" fmla="*/ 5301253 w 6364927"/>
              <a:gd name="connsiteY129" fmla="*/ 3805019 h 5552421"/>
              <a:gd name="connsiteX130" fmla="*/ 5305670 w 6364927"/>
              <a:gd name="connsiteY130" fmla="*/ 3812656 h 5552421"/>
              <a:gd name="connsiteX131" fmla="*/ 5311159 w 6364927"/>
              <a:gd name="connsiteY131" fmla="*/ 3865533 h 5552421"/>
              <a:gd name="connsiteX132" fmla="*/ 5308444 w 6364927"/>
              <a:gd name="connsiteY132" fmla="*/ 3893599 h 5552421"/>
              <a:gd name="connsiteX133" fmla="*/ 5303589 w 6364927"/>
              <a:gd name="connsiteY133" fmla="*/ 3993223 h 5552421"/>
              <a:gd name="connsiteX134" fmla="*/ 5422835 w 6364927"/>
              <a:gd name="connsiteY134" fmla="*/ 3939547 h 5552421"/>
              <a:gd name="connsiteX135" fmla="*/ 5391605 w 6364927"/>
              <a:gd name="connsiteY135" fmla="*/ 4069711 h 5552421"/>
              <a:gd name="connsiteX136" fmla="*/ 5354509 w 6364927"/>
              <a:gd name="connsiteY136" fmla="*/ 4167598 h 5552421"/>
              <a:gd name="connsiteX137" fmla="*/ 5333118 w 6364927"/>
              <a:gd name="connsiteY137" fmla="*/ 4185064 h 5552421"/>
              <a:gd name="connsiteX138" fmla="*/ 5259930 w 6364927"/>
              <a:gd name="connsiteY138" fmla="*/ 4242678 h 5552421"/>
              <a:gd name="connsiteX139" fmla="*/ 5217533 w 6364927"/>
              <a:gd name="connsiteY139" fmla="*/ 4277389 h 5552421"/>
              <a:gd name="connsiteX140" fmla="*/ 5224850 w 6364927"/>
              <a:gd name="connsiteY140" fmla="*/ 4344495 h 5552421"/>
              <a:gd name="connsiteX141" fmla="*/ 5422967 w 6364927"/>
              <a:gd name="connsiteY141" fmla="*/ 4285970 h 5552421"/>
              <a:gd name="connsiteX142" fmla="*/ 5472621 w 6364927"/>
              <a:gd name="connsiteY142" fmla="*/ 4361203 h 5552421"/>
              <a:gd name="connsiteX143" fmla="*/ 5544486 w 6364927"/>
              <a:gd name="connsiteY143" fmla="*/ 4355310 h 5552421"/>
              <a:gd name="connsiteX144" fmla="*/ 5585939 w 6364927"/>
              <a:gd name="connsiteY144" fmla="*/ 4361910 h 5552421"/>
              <a:gd name="connsiteX145" fmla="*/ 5568778 w 6364927"/>
              <a:gd name="connsiteY145" fmla="*/ 4397313 h 5552421"/>
              <a:gd name="connsiteX146" fmla="*/ 5456849 w 6364927"/>
              <a:gd name="connsiteY146" fmla="*/ 4518096 h 5552421"/>
              <a:gd name="connsiteX147" fmla="*/ 5750484 w 6364927"/>
              <a:gd name="connsiteY147" fmla="*/ 4332992 h 5552421"/>
              <a:gd name="connsiteX148" fmla="*/ 5751181 w 6364927"/>
              <a:gd name="connsiteY148" fmla="*/ 4398831 h 5552421"/>
              <a:gd name="connsiteX149" fmla="*/ 5669284 w 6364927"/>
              <a:gd name="connsiteY149" fmla="*/ 4517533 h 5552421"/>
              <a:gd name="connsiteX150" fmla="*/ 5742221 w 6364927"/>
              <a:gd name="connsiteY150" fmla="*/ 4556880 h 5552421"/>
              <a:gd name="connsiteX151" fmla="*/ 5790744 w 6364927"/>
              <a:gd name="connsiteY151" fmla="*/ 4835572 h 5552421"/>
              <a:gd name="connsiteX152" fmla="*/ 5850432 w 6364927"/>
              <a:gd name="connsiteY152" fmla="*/ 4852009 h 5552421"/>
              <a:gd name="connsiteX153" fmla="*/ 5949235 w 6364927"/>
              <a:gd name="connsiteY153" fmla="*/ 4784676 h 5552421"/>
              <a:gd name="connsiteX154" fmla="*/ 5856113 w 6364927"/>
              <a:gd name="connsiteY154" fmla="*/ 4904775 h 5552421"/>
              <a:gd name="connsiteX155" fmla="*/ 5979396 w 6364927"/>
              <a:gd name="connsiteY155" fmla="*/ 4869145 h 5552421"/>
              <a:gd name="connsiteX156" fmla="*/ 5894030 w 6364927"/>
              <a:gd name="connsiteY156" fmla="*/ 4949088 h 5552421"/>
              <a:gd name="connsiteX157" fmla="*/ 5989176 w 6364927"/>
              <a:gd name="connsiteY157" fmla="*/ 4951133 h 5552421"/>
              <a:gd name="connsiteX158" fmla="*/ 5953404 w 6364927"/>
              <a:gd name="connsiteY158" fmla="*/ 4997299 h 5552421"/>
              <a:gd name="connsiteX159" fmla="*/ 5924949 w 6364927"/>
              <a:gd name="connsiteY159" fmla="*/ 5110571 h 5552421"/>
              <a:gd name="connsiteX160" fmla="*/ 6012332 w 6364927"/>
              <a:gd name="connsiteY160" fmla="*/ 5034558 h 5552421"/>
              <a:gd name="connsiteX161" fmla="*/ 6102619 w 6364927"/>
              <a:gd name="connsiteY161" fmla="*/ 5028202 h 5552421"/>
              <a:gd name="connsiteX162" fmla="*/ 6113661 w 6364927"/>
              <a:gd name="connsiteY162" fmla="*/ 5047294 h 5552421"/>
              <a:gd name="connsiteX163" fmla="*/ 6113030 w 6364927"/>
              <a:gd name="connsiteY163" fmla="*/ 5154666 h 5552421"/>
              <a:gd name="connsiteX164" fmla="*/ 6163821 w 6364927"/>
              <a:gd name="connsiteY164" fmla="*/ 5242490 h 5552421"/>
              <a:gd name="connsiteX165" fmla="*/ 6171695 w 6364927"/>
              <a:gd name="connsiteY165" fmla="*/ 5272825 h 5552421"/>
              <a:gd name="connsiteX166" fmla="*/ 6171960 w 6364927"/>
              <a:gd name="connsiteY166" fmla="*/ 5272847 h 5552421"/>
              <a:gd name="connsiteX167" fmla="*/ 6160393 w 6364927"/>
              <a:gd name="connsiteY167" fmla="*/ 5281399 h 5552421"/>
              <a:gd name="connsiteX168" fmla="*/ 6144817 w 6364927"/>
              <a:gd name="connsiteY168" fmla="*/ 5319261 h 5552421"/>
              <a:gd name="connsiteX169" fmla="*/ 6077770 w 6364927"/>
              <a:gd name="connsiteY169" fmla="*/ 5167441 h 5552421"/>
              <a:gd name="connsiteX170" fmla="*/ 6055714 w 6364927"/>
              <a:gd name="connsiteY170" fmla="*/ 5308401 h 5552421"/>
              <a:gd name="connsiteX171" fmla="*/ 6011604 w 6364927"/>
              <a:gd name="connsiteY171" fmla="*/ 5405920 h 5552421"/>
              <a:gd name="connsiteX172" fmla="*/ 6007193 w 6364927"/>
              <a:gd name="connsiteY172" fmla="*/ 5411239 h 5552421"/>
              <a:gd name="connsiteX173" fmla="*/ 6007193 w 6364927"/>
              <a:gd name="connsiteY173" fmla="*/ 5400601 h 5552421"/>
              <a:gd name="connsiteX174" fmla="*/ 5923384 w 6364927"/>
              <a:gd name="connsiteY174" fmla="*/ 5340981 h 5552421"/>
              <a:gd name="connsiteX175" fmla="*/ 5918972 w 6364927"/>
              <a:gd name="connsiteY175" fmla="*/ 5232602 h 5552421"/>
              <a:gd name="connsiteX176" fmla="*/ 5905740 w 6364927"/>
              <a:gd name="connsiteY176" fmla="*/ 5205341 h 5552421"/>
              <a:gd name="connsiteX177" fmla="*/ 5879273 w 6364927"/>
              <a:gd name="connsiteY177" fmla="*/ 5183842 h 5552421"/>
              <a:gd name="connsiteX178" fmla="*/ 5782230 w 6364927"/>
              <a:gd name="connsiteY178" fmla="*/ 5183842 h 5552421"/>
              <a:gd name="connsiteX179" fmla="*/ 5694010 w 6364927"/>
              <a:gd name="connsiteY179" fmla="*/ 5237921 h 5552421"/>
              <a:gd name="connsiteX180" fmla="*/ 5591674 w 6364927"/>
              <a:gd name="connsiteY180" fmla="*/ 5281361 h 5552421"/>
              <a:gd name="connsiteX181" fmla="*/ 5547564 w 6364927"/>
              <a:gd name="connsiteY181" fmla="*/ 5221742 h 5552421"/>
              <a:gd name="connsiteX182" fmla="*/ 5560797 w 6364927"/>
              <a:gd name="connsiteY182" fmla="*/ 5248781 h 5552421"/>
              <a:gd name="connsiteX183" fmla="*/ 5556386 w 6364927"/>
              <a:gd name="connsiteY183" fmla="*/ 5303082 h 5552421"/>
              <a:gd name="connsiteX184" fmla="*/ 5521098 w 6364927"/>
              <a:gd name="connsiteY184" fmla="*/ 5275821 h 5552421"/>
              <a:gd name="connsiteX185" fmla="*/ 5494632 w 6364927"/>
              <a:gd name="connsiteY185" fmla="*/ 5216422 h 5552421"/>
              <a:gd name="connsiteX186" fmla="*/ 5450521 w 6364927"/>
              <a:gd name="connsiteY186" fmla="*/ 5243240 h 5552421"/>
              <a:gd name="connsiteX187" fmla="*/ 5349068 w 6364927"/>
              <a:gd name="connsiteY187" fmla="*/ 5118682 h 5552421"/>
              <a:gd name="connsiteX188" fmla="*/ 5322601 w 6364927"/>
              <a:gd name="connsiteY188" fmla="*/ 5113141 h 5552421"/>
              <a:gd name="connsiteX189" fmla="*/ 5296135 w 6364927"/>
              <a:gd name="connsiteY189" fmla="*/ 5096961 h 5552421"/>
              <a:gd name="connsiteX190" fmla="*/ 5184977 w 6364927"/>
              <a:gd name="connsiteY190" fmla="*/ 5026482 h 5552421"/>
              <a:gd name="connsiteX191" fmla="*/ 5154100 w 6364927"/>
              <a:gd name="connsiteY191" fmla="*/ 5037342 h 5552421"/>
              <a:gd name="connsiteX192" fmla="*/ 5109990 w 6364927"/>
              <a:gd name="connsiteY192" fmla="*/ 5107822 h 5552421"/>
              <a:gd name="connsiteX193" fmla="*/ 5070290 w 6364927"/>
              <a:gd name="connsiteY193" fmla="*/ 5178301 h 5552421"/>
              <a:gd name="connsiteX194" fmla="*/ 5017358 w 6364927"/>
              <a:gd name="connsiteY194" fmla="*/ 5194481 h 5552421"/>
              <a:gd name="connsiteX195" fmla="*/ 4937960 w 6364927"/>
              <a:gd name="connsiteY195" fmla="*/ 5205341 h 5552421"/>
              <a:gd name="connsiteX196" fmla="*/ 4933548 w 6364927"/>
              <a:gd name="connsiteY196" fmla="*/ 5346522 h 5552421"/>
              <a:gd name="connsiteX197" fmla="*/ 4866501 w 6364927"/>
              <a:gd name="connsiteY197" fmla="*/ 5243240 h 5552421"/>
              <a:gd name="connsiteX198" fmla="*/ 4901789 w 6364927"/>
              <a:gd name="connsiteY198" fmla="*/ 5232602 h 5552421"/>
              <a:gd name="connsiteX199" fmla="*/ 4901789 w 6364927"/>
              <a:gd name="connsiteY199" fmla="*/ 5129542 h 5552421"/>
              <a:gd name="connsiteX200" fmla="*/ 4875323 w 6364927"/>
              <a:gd name="connsiteY200" fmla="*/ 5113141 h 5552421"/>
              <a:gd name="connsiteX201" fmla="*/ 4844446 w 6364927"/>
              <a:gd name="connsiteY201" fmla="*/ 5156581 h 5552421"/>
              <a:gd name="connsiteX202" fmla="*/ 4830330 w 6364927"/>
              <a:gd name="connsiteY202" fmla="*/ 5194481 h 5552421"/>
              <a:gd name="connsiteX203" fmla="*/ 4737698 w 6364927"/>
              <a:gd name="connsiteY203" fmla="*/ 5275821 h 5552421"/>
              <a:gd name="connsiteX204" fmla="*/ 4750932 w 6364927"/>
              <a:gd name="connsiteY204" fmla="*/ 5086101 h 5552421"/>
              <a:gd name="connsiteX205" fmla="*/ 4702410 w 6364927"/>
              <a:gd name="connsiteY205" fmla="*/ 5140402 h 5552421"/>
              <a:gd name="connsiteX206" fmla="*/ 4675944 w 6364927"/>
              <a:gd name="connsiteY206" fmla="*/ 5026482 h 5552421"/>
              <a:gd name="connsiteX207" fmla="*/ 4636245 w 6364927"/>
              <a:gd name="connsiteY207" fmla="*/ 5010302 h 5552421"/>
              <a:gd name="connsiteX208" fmla="*/ 4614190 w 6364927"/>
              <a:gd name="connsiteY208" fmla="*/ 5048202 h 5552421"/>
              <a:gd name="connsiteX209" fmla="*/ 4548024 w 6364927"/>
              <a:gd name="connsiteY209" fmla="*/ 5048202 h 5552421"/>
              <a:gd name="connsiteX210" fmla="*/ 4512736 w 6364927"/>
              <a:gd name="connsiteY210" fmla="*/ 5151262 h 5552421"/>
              <a:gd name="connsiteX211" fmla="*/ 4450982 w 6364927"/>
              <a:gd name="connsiteY211" fmla="*/ 5107822 h 5552421"/>
              <a:gd name="connsiteX212" fmla="*/ 4388345 w 6364927"/>
              <a:gd name="connsiteY212" fmla="*/ 5113141 h 5552421"/>
              <a:gd name="connsiteX213" fmla="*/ 4361879 w 6364927"/>
              <a:gd name="connsiteY213" fmla="*/ 5151262 h 5552421"/>
              <a:gd name="connsiteX214" fmla="*/ 4322180 w 6364927"/>
              <a:gd name="connsiteY214" fmla="*/ 4983041 h 5552421"/>
              <a:gd name="connsiteX215" fmla="*/ 4282480 w 6364927"/>
              <a:gd name="connsiteY215" fmla="*/ 5281361 h 5552421"/>
              <a:gd name="connsiteX216" fmla="*/ 4269248 w 6364927"/>
              <a:gd name="connsiteY216" fmla="*/ 5183842 h 5552421"/>
              <a:gd name="connsiteX217" fmla="*/ 4269248 w 6364927"/>
              <a:gd name="connsiteY217" fmla="*/ 5086101 h 5552421"/>
              <a:gd name="connsiteX218" fmla="*/ 4203082 w 6364927"/>
              <a:gd name="connsiteY218" fmla="*/ 5221742 h 5552421"/>
              <a:gd name="connsiteX219" fmla="*/ 4172204 w 6364927"/>
              <a:gd name="connsiteY219" fmla="*/ 5237921 h 5552421"/>
              <a:gd name="connsiteX220" fmla="*/ 4145738 w 6364927"/>
              <a:gd name="connsiteY220" fmla="*/ 5205341 h 5552421"/>
              <a:gd name="connsiteX221" fmla="*/ 4163382 w 6364927"/>
              <a:gd name="connsiteY221" fmla="*/ 5178301 h 5552421"/>
              <a:gd name="connsiteX222" fmla="*/ 4172204 w 6364927"/>
              <a:gd name="connsiteY222" fmla="*/ 5145721 h 5552421"/>
              <a:gd name="connsiteX223" fmla="*/ 4172204 w 6364927"/>
              <a:gd name="connsiteY223" fmla="*/ 4999221 h 5552421"/>
              <a:gd name="connsiteX224" fmla="*/ 4167794 w 6364927"/>
              <a:gd name="connsiteY224" fmla="*/ 4993901 h 5552421"/>
              <a:gd name="connsiteX225" fmla="*/ 4141328 w 6364927"/>
              <a:gd name="connsiteY225" fmla="*/ 5010302 h 5552421"/>
              <a:gd name="connsiteX226" fmla="*/ 4044285 w 6364927"/>
              <a:gd name="connsiteY226" fmla="*/ 5161900 h 5552421"/>
              <a:gd name="connsiteX227" fmla="*/ 4035463 w 6364927"/>
              <a:gd name="connsiteY227" fmla="*/ 5178301 h 5552421"/>
              <a:gd name="connsiteX228" fmla="*/ 4008997 w 6364927"/>
              <a:gd name="connsiteY228" fmla="*/ 5080560 h 5552421"/>
              <a:gd name="connsiteX229" fmla="*/ 3977237 w 6364927"/>
              <a:gd name="connsiteY229" fmla="*/ 5232602 h 5552421"/>
              <a:gd name="connsiteX230" fmla="*/ 3941949 w 6364927"/>
              <a:gd name="connsiteY230" fmla="*/ 5319261 h 5552421"/>
              <a:gd name="connsiteX231" fmla="*/ 3906661 w 6364927"/>
              <a:gd name="connsiteY231" fmla="*/ 5232602 h 5552421"/>
              <a:gd name="connsiteX232" fmla="*/ 3897839 w 6364927"/>
              <a:gd name="connsiteY232" fmla="*/ 5227061 h 5552421"/>
              <a:gd name="connsiteX233" fmla="*/ 3866962 w 6364927"/>
              <a:gd name="connsiteY233" fmla="*/ 5286681 h 5552421"/>
              <a:gd name="connsiteX234" fmla="*/ 3853729 w 6364927"/>
              <a:gd name="connsiteY234" fmla="*/ 5237921 h 5552421"/>
              <a:gd name="connsiteX235" fmla="*/ 3787563 w 6364927"/>
              <a:gd name="connsiteY235" fmla="*/ 5303082 h 5552421"/>
              <a:gd name="connsiteX236" fmla="*/ 3739042 w 6364927"/>
              <a:gd name="connsiteY236" fmla="*/ 5319261 h 5552421"/>
              <a:gd name="connsiteX237" fmla="*/ 3730220 w 6364927"/>
              <a:gd name="connsiteY237" fmla="*/ 5389741 h 5552421"/>
              <a:gd name="connsiteX238" fmla="*/ 3734631 w 6364927"/>
              <a:gd name="connsiteY238" fmla="*/ 5286681 h 5552421"/>
              <a:gd name="connsiteX239" fmla="*/ 3739042 w 6364927"/>
              <a:gd name="connsiteY239" fmla="*/ 5129542 h 5552421"/>
              <a:gd name="connsiteX240" fmla="*/ 3593478 w 6364927"/>
              <a:gd name="connsiteY240" fmla="*/ 5216422 h 5552421"/>
              <a:gd name="connsiteX241" fmla="*/ 3535252 w 6364927"/>
              <a:gd name="connsiteY241" fmla="*/ 5161900 h 5552421"/>
              <a:gd name="connsiteX242" fmla="*/ 3526430 w 6364927"/>
              <a:gd name="connsiteY242" fmla="*/ 5053743 h 5552421"/>
              <a:gd name="connsiteX243" fmla="*/ 3477909 w 6364927"/>
              <a:gd name="connsiteY243" fmla="*/ 5232602 h 5552421"/>
              <a:gd name="connsiteX244" fmla="*/ 3442621 w 6364927"/>
              <a:gd name="connsiteY244" fmla="*/ 5113141 h 5552421"/>
              <a:gd name="connsiteX245" fmla="*/ 3429388 w 6364927"/>
              <a:gd name="connsiteY245" fmla="*/ 4993901 h 5552421"/>
              <a:gd name="connsiteX246" fmla="*/ 3416155 w 6364927"/>
              <a:gd name="connsiteY246" fmla="*/ 5042661 h 5552421"/>
              <a:gd name="connsiteX247" fmla="*/ 3429388 w 6364927"/>
              <a:gd name="connsiteY247" fmla="*/ 5140402 h 5552421"/>
              <a:gd name="connsiteX248" fmla="*/ 3376455 w 6364927"/>
              <a:gd name="connsiteY248" fmla="*/ 5200022 h 5552421"/>
              <a:gd name="connsiteX249" fmla="*/ 3341167 w 6364927"/>
              <a:gd name="connsiteY249" fmla="*/ 5216422 h 5552421"/>
              <a:gd name="connsiteX250" fmla="*/ 3301468 w 6364927"/>
              <a:gd name="connsiteY250" fmla="*/ 5275821 h 5552421"/>
              <a:gd name="connsiteX251" fmla="*/ 3257357 w 6364927"/>
              <a:gd name="connsiteY251" fmla="*/ 5297762 h 5552421"/>
              <a:gd name="connsiteX252" fmla="*/ 3222069 w 6364927"/>
              <a:gd name="connsiteY252" fmla="*/ 5324580 h 5552421"/>
              <a:gd name="connsiteX253" fmla="*/ 3208836 w 6364927"/>
              <a:gd name="connsiteY253" fmla="*/ 5433181 h 5552421"/>
              <a:gd name="connsiteX254" fmla="*/ 3182370 w 6364927"/>
              <a:gd name="connsiteY254" fmla="*/ 5471081 h 5552421"/>
              <a:gd name="connsiteX255" fmla="*/ 3155904 w 6364927"/>
              <a:gd name="connsiteY255" fmla="*/ 5438500 h 5552421"/>
              <a:gd name="connsiteX256" fmla="*/ 3136495 w 6364927"/>
              <a:gd name="connsiteY256" fmla="*/ 5384421 h 5552421"/>
              <a:gd name="connsiteX257" fmla="*/ 3070330 w 6364927"/>
              <a:gd name="connsiteY257" fmla="*/ 5373340 h 5552421"/>
              <a:gd name="connsiteX258" fmla="*/ 3070330 w 6364927"/>
              <a:gd name="connsiteY258" fmla="*/ 5248781 h 5552421"/>
              <a:gd name="connsiteX259" fmla="*/ 2968876 w 6364927"/>
              <a:gd name="connsiteY259" fmla="*/ 5503439 h 5552421"/>
              <a:gd name="connsiteX260" fmla="*/ 2929177 w 6364927"/>
              <a:gd name="connsiteY260" fmla="*/ 5449360 h 5552421"/>
              <a:gd name="connsiteX261" fmla="*/ 2924766 w 6364927"/>
              <a:gd name="connsiteY261" fmla="*/ 5552421 h 5552421"/>
              <a:gd name="connsiteX262" fmla="*/ 2854189 w 6364927"/>
              <a:gd name="connsiteY262" fmla="*/ 5395060 h 5552421"/>
              <a:gd name="connsiteX263" fmla="*/ 2849778 w 6364927"/>
              <a:gd name="connsiteY263" fmla="*/ 5378659 h 5552421"/>
              <a:gd name="connsiteX264" fmla="*/ 2796846 w 6364927"/>
              <a:gd name="connsiteY264" fmla="*/ 5151262 h 5552421"/>
              <a:gd name="connsiteX265" fmla="*/ 2770380 w 6364927"/>
              <a:gd name="connsiteY265" fmla="*/ 5118682 h 5552421"/>
              <a:gd name="connsiteX266" fmla="*/ 2743913 w 6364927"/>
              <a:gd name="connsiteY266" fmla="*/ 5324580 h 5552421"/>
              <a:gd name="connsiteX267" fmla="*/ 2739502 w 6364927"/>
              <a:gd name="connsiteY267" fmla="*/ 5205341 h 5552421"/>
              <a:gd name="connsiteX268" fmla="*/ 2712154 w 6364927"/>
              <a:gd name="connsiteY268" fmla="*/ 5096961 h 5552421"/>
              <a:gd name="connsiteX269" fmla="*/ 2645989 w 6364927"/>
              <a:gd name="connsiteY269" fmla="*/ 5216422 h 5552421"/>
              <a:gd name="connsiteX270" fmla="*/ 2615111 w 6364927"/>
              <a:gd name="connsiteY270" fmla="*/ 5254100 h 5552421"/>
              <a:gd name="connsiteX271" fmla="*/ 2566590 w 6364927"/>
              <a:gd name="connsiteY271" fmla="*/ 5340981 h 5552421"/>
              <a:gd name="connsiteX272" fmla="*/ 2557768 w 6364927"/>
              <a:gd name="connsiteY272" fmla="*/ 5389741 h 5552421"/>
              <a:gd name="connsiteX273" fmla="*/ 2513658 w 6364927"/>
              <a:gd name="connsiteY273" fmla="*/ 5330121 h 5552421"/>
              <a:gd name="connsiteX274" fmla="*/ 2425437 w 6364927"/>
              <a:gd name="connsiteY274" fmla="*/ 5324580 h 5552421"/>
              <a:gd name="connsiteX275" fmla="*/ 2372505 w 6364927"/>
              <a:gd name="connsiteY275" fmla="*/ 5378659 h 5552421"/>
              <a:gd name="connsiteX276" fmla="*/ 2301046 w 6364927"/>
              <a:gd name="connsiteY276" fmla="*/ 5378659 h 5552421"/>
              <a:gd name="connsiteX277" fmla="*/ 2248114 w 6364927"/>
              <a:gd name="connsiteY277" fmla="*/ 5373340 h 5552421"/>
              <a:gd name="connsiteX278" fmla="*/ 2181948 w 6364927"/>
              <a:gd name="connsiteY278" fmla="*/ 5449360 h 5552421"/>
              <a:gd name="connsiteX279" fmla="*/ 2181948 w 6364927"/>
              <a:gd name="connsiteY279" fmla="*/ 5378659 h 5552421"/>
              <a:gd name="connsiteX280" fmla="*/ 2155482 w 6364927"/>
              <a:gd name="connsiteY280" fmla="*/ 5438500 h 5552421"/>
              <a:gd name="connsiteX281" fmla="*/ 2142249 w 6364927"/>
              <a:gd name="connsiteY281" fmla="*/ 5335440 h 5552421"/>
              <a:gd name="connsiteX282" fmla="*/ 2067262 w 6364927"/>
              <a:gd name="connsiteY282" fmla="*/ 5303082 h 5552421"/>
              <a:gd name="connsiteX283" fmla="*/ 1987863 w 6364927"/>
              <a:gd name="connsiteY283" fmla="*/ 5384421 h 5552421"/>
              <a:gd name="connsiteX284" fmla="*/ 1801718 w 6364927"/>
              <a:gd name="connsiteY284" fmla="*/ 5319261 h 5552421"/>
              <a:gd name="connsiteX285" fmla="*/ 1792896 w 6364927"/>
              <a:gd name="connsiteY285" fmla="*/ 5395060 h 5552421"/>
              <a:gd name="connsiteX286" fmla="*/ 1744374 w 6364927"/>
              <a:gd name="connsiteY286" fmla="*/ 5303082 h 5552421"/>
              <a:gd name="connsiteX287" fmla="*/ 1748785 w 6364927"/>
              <a:gd name="connsiteY287" fmla="*/ 5161900 h 5552421"/>
              <a:gd name="connsiteX288" fmla="*/ 1731141 w 6364927"/>
              <a:gd name="connsiteY288" fmla="*/ 5156581 h 5552421"/>
              <a:gd name="connsiteX289" fmla="*/ 1704675 w 6364927"/>
              <a:gd name="connsiteY289" fmla="*/ 5303082 h 5552421"/>
              <a:gd name="connsiteX290" fmla="*/ 1589988 w 6364927"/>
              <a:gd name="connsiteY290" fmla="*/ 5243240 h 5552421"/>
              <a:gd name="connsiteX291" fmla="*/ 1616454 w 6364927"/>
              <a:gd name="connsiteY291" fmla="*/ 5135083 h 5552421"/>
              <a:gd name="connsiteX292" fmla="*/ 1532645 w 6364927"/>
              <a:gd name="connsiteY292" fmla="*/ 5086101 h 5552421"/>
              <a:gd name="connsiteX293" fmla="*/ 1497357 w 6364927"/>
              <a:gd name="connsiteY293" fmla="*/ 5237921 h 5552421"/>
              <a:gd name="connsiteX294" fmla="*/ 1386199 w 6364927"/>
              <a:gd name="connsiteY294" fmla="*/ 5292000 h 5552421"/>
              <a:gd name="connsiteX295" fmla="*/ 1358850 w 6364927"/>
              <a:gd name="connsiteY295" fmla="*/ 5368021 h 5552421"/>
              <a:gd name="connsiteX296" fmla="*/ 1314740 w 6364927"/>
              <a:gd name="connsiteY296" fmla="*/ 5373340 h 5552421"/>
              <a:gd name="connsiteX297" fmla="*/ 1266219 w 6364927"/>
              <a:gd name="connsiteY297" fmla="*/ 5227061 h 5552421"/>
              <a:gd name="connsiteX298" fmla="*/ 1275041 w 6364927"/>
              <a:gd name="connsiteY298" fmla="*/ 5492579 h 5552421"/>
              <a:gd name="connsiteX299" fmla="*/ 1213286 w 6364927"/>
              <a:gd name="connsiteY299" fmla="*/ 5438500 h 5552421"/>
              <a:gd name="connsiteX300" fmla="*/ 1164765 w 6364927"/>
              <a:gd name="connsiteY300" fmla="*/ 5389741 h 5552421"/>
              <a:gd name="connsiteX301" fmla="*/ 1120655 w 6364927"/>
              <a:gd name="connsiteY301" fmla="*/ 5384421 h 5552421"/>
              <a:gd name="connsiteX302" fmla="*/ 841878 w 6364927"/>
              <a:gd name="connsiteY302" fmla="*/ 5292000 h 5552421"/>
              <a:gd name="connsiteX303" fmla="*/ 780123 w 6364927"/>
              <a:gd name="connsiteY303" fmla="*/ 5357160 h 5552421"/>
              <a:gd name="connsiteX304" fmla="*/ 784534 w 6364927"/>
              <a:gd name="connsiteY304" fmla="*/ 5416780 h 5552421"/>
              <a:gd name="connsiteX305" fmla="*/ 771301 w 6364927"/>
              <a:gd name="connsiteY305" fmla="*/ 5454680 h 5552421"/>
              <a:gd name="connsiteX306" fmla="*/ 736013 w 6364927"/>
              <a:gd name="connsiteY306" fmla="*/ 5422321 h 5552421"/>
              <a:gd name="connsiteX307" fmla="*/ 731602 w 6364927"/>
              <a:gd name="connsiteY307" fmla="*/ 5357160 h 5552421"/>
              <a:gd name="connsiteX308" fmla="*/ 713958 w 6364927"/>
              <a:gd name="connsiteY308" fmla="*/ 5357160 h 5552421"/>
              <a:gd name="connsiteX309" fmla="*/ 687492 w 6364927"/>
              <a:gd name="connsiteY309" fmla="*/ 5416780 h 5552421"/>
              <a:gd name="connsiteX310" fmla="*/ 674259 w 6364927"/>
              <a:gd name="connsiteY310" fmla="*/ 5330121 h 5552421"/>
              <a:gd name="connsiteX311" fmla="*/ 669847 w 6364927"/>
              <a:gd name="connsiteY311" fmla="*/ 5330121 h 5552421"/>
              <a:gd name="connsiteX312" fmla="*/ 665436 w 6364927"/>
              <a:gd name="connsiteY312" fmla="*/ 5330121 h 5552421"/>
              <a:gd name="connsiteX313" fmla="*/ 652203 w 6364927"/>
              <a:gd name="connsiteY313" fmla="*/ 5373340 h 5552421"/>
              <a:gd name="connsiteX314" fmla="*/ 624855 w 6364927"/>
              <a:gd name="connsiteY314" fmla="*/ 5395060 h 5552421"/>
              <a:gd name="connsiteX315" fmla="*/ 602800 w 6364927"/>
              <a:gd name="connsiteY315" fmla="*/ 5362480 h 5552421"/>
              <a:gd name="connsiteX316" fmla="*/ 514579 w 6364927"/>
              <a:gd name="connsiteY316" fmla="*/ 5259641 h 5552421"/>
              <a:gd name="connsiteX317" fmla="*/ 479291 w 6364927"/>
              <a:gd name="connsiteY317" fmla="*/ 5481941 h 5552421"/>
              <a:gd name="connsiteX318" fmla="*/ 267562 w 6364927"/>
              <a:gd name="connsiteY318" fmla="*/ 5411239 h 5552421"/>
              <a:gd name="connsiteX319" fmla="*/ 227862 w 6364927"/>
              <a:gd name="connsiteY319" fmla="*/ 5465761 h 5552421"/>
              <a:gd name="connsiteX320" fmla="*/ 187281 w 6364927"/>
              <a:gd name="connsiteY320" fmla="*/ 5492579 h 5552421"/>
              <a:gd name="connsiteX321" fmla="*/ 99060 w 6364927"/>
              <a:gd name="connsiteY321" fmla="*/ 5487260 h 5552421"/>
              <a:gd name="connsiteX322" fmla="*/ 15251 w 6364927"/>
              <a:gd name="connsiteY322" fmla="*/ 5340981 h 5552421"/>
              <a:gd name="connsiteX323" fmla="*/ 11278 w 6364927"/>
              <a:gd name="connsiteY323" fmla="*/ 5346268 h 5552421"/>
              <a:gd name="connsiteX324" fmla="*/ 524 w 6364927"/>
              <a:gd name="connsiteY324" fmla="*/ 5307700 h 5552421"/>
              <a:gd name="connsiteX325" fmla="*/ 15484 w 6364927"/>
              <a:gd name="connsiteY325" fmla="*/ 5255311 h 5552421"/>
              <a:gd name="connsiteX326" fmla="*/ 32691 w 6364927"/>
              <a:gd name="connsiteY326" fmla="*/ 5145477 h 5552421"/>
              <a:gd name="connsiteX327" fmla="*/ 106617 w 6364927"/>
              <a:gd name="connsiteY327" fmla="*/ 5139539 h 5552421"/>
              <a:gd name="connsiteX328" fmla="*/ 76668 w 6364927"/>
              <a:gd name="connsiteY328" fmla="*/ 5136483 h 5552421"/>
              <a:gd name="connsiteX329" fmla="*/ 32902 w 6364927"/>
              <a:gd name="connsiteY329" fmla="*/ 5104040 h 5552421"/>
              <a:gd name="connsiteX330" fmla="*/ 74695 w 6364927"/>
              <a:gd name="connsiteY330" fmla="*/ 5088490 h 5552421"/>
              <a:gd name="connsiteX331" fmla="*/ 139107 w 6364927"/>
              <a:gd name="connsiteY331" fmla="*/ 5097415 h 5552421"/>
              <a:gd name="connsiteX332" fmla="*/ 139654 w 6364927"/>
              <a:gd name="connsiteY332" fmla="*/ 5045795 h 5552421"/>
              <a:gd name="connsiteX333" fmla="*/ 299014 w 6364927"/>
              <a:gd name="connsiteY333" fmla="*/ 5025498 h 5552421"/>
              <a:gd name="connsiteX334" fmla="*/ 317705 w 6364927"/>
              <a:gd name="connsiteY334" fmla="*/ 5005958 h 5552421"/>
              <a:gd name="connsiteX335" fmla="*/ 345428 w 6364927"/>
              <a:gd name="connsiteY335" fmla="*/ 4992041 h 5552421"/>
              <a:gd name="connsiteX336" fmla="*/ 464008 w 6364927"/>
              <a:gd name="connsiteY336" fmla="*/ 4934925 h 5552421"/>
              <a:gd name="connsiteX337" fmla="*/ 471107 w 6364927"/>
              <a:gd name="connsiteY337" fmla="*/ 4902973 h 5552421"/>
              <a:gd name="connsiteX338" fmla="*/ 434587 w 6364927"/>
              <a:gd name="connsiteY338" fmla="*/ 4828277 h 5552421"/>
              <a:gd name="connsiteX339" fmla="*/ 395736 w 6364927"/>
              <a:gd name="connsiteY339" fmla="*/ 4757327 h 5552421"/>
              <a:gd name="connsiteX340" fmla="*/ 409976 w 6364927"/>
              <a:gd name="connsiteY340" fmla="*/ 4703840 h 5552421"/>
              <a:gd name="connsiteX341" fmla="*/ 442719 w 6364927"/>
              <a:gd name="connsiteY341" fmla="*/ 4630696 h 5552421"/>
              <a:gd name="connsiteX342" fmla="*/ 325198 w 6364927"/>
              <a:gd name="connsiteY342" fmla="*/ 4552337 h 5552421"/>
              <a:gd name="connsiteX343" fmla="*/ 448312 w 6364927"/>
              <a:gd name="connsiteY343" fmla="*/ 4550003 h 5552421"/>
              <a:gd name="connsiteX344" fmla="*/ 438693 w 6364927"/>
              <a:gd name="connsiteY344" fmla="*/ 4585583 h 5552421"/>
              <a:gd name="connsiteX345" fmla="*/ 526184 w 6364927"/>
              <a:gd name="connsiteY345" fmla="*/ 4640050 h 5552421"/>
              <a:gd name="connsiteX346" fmla="*/ 554094 w 6364927"/>
              <a:gd name="connsiteY346" fmla="*/ 4626251 h 5552421"/>
              <a:gd name="connsiteX347" fmla="*/ 533536 w 6364927"/>
              <a:gd name="connsiteY347" fmla="*/ 4577079 h 5552421"/>
              <a:gd name="connsiteX348" fmla="*/ 508821 w 6364927"/>
              <a:gd name="connsiteY348" fmla="*/ 4545067 h 5552421"/>
              <a:gd name="connsiteX349" fmla="*/ 488726 w 6364927"/>
              <a:gd name="connsiteY349" fmla="*/ 4423440 h 5552421"/>
              <a:gd name="connsiteX350" fmla="*/ 642790 w 6364927"/>
              <a:gd name="connsiteY350" fmla="*/ 4534942 h 5552421"/>
              <a:gd name="connsiteX351" fmla="*/ 622337 w 6364927"/>
              <a:gd name="connsiteY351" fmla="*/ 4465052 h 5552421"/>
              <a:gd name="connsiteX352" fmla="*/ 733035 w 6364927"/>
              <a:gd name="connsiteY352" fmla="*/ 4502792 h 5552421"/>
              <a:gd name="connsiteX353" fmla="*/ 767751 w 6364927"/>
              <a:gd name="connsiteY353" fmla="*/ 4477641 h 5552421"/>
              <a:gd name="connsiteX354" fmla="*/ 747233 w 6364927"/>
              <a:gd name="connsiteY354" fmla="*/ 4438888 h 5552421"/>
              <a:gd name="connsiteX355" fmla="*/ 782202 w 6364927"/>
              <a:gd name="connsiteY355" fmla="*/ 4382718 h 5552421"/>
              <a:gd name="connsiteX356" fmla="*/ 713362 w 6364927"/>
              <a:gd name="connsiteY356" fmla="*/ 4298293 h 5552421"/>
              <a:gd name="connsiteX357" fmla="*/ 782877 w 6364927"/>
              <a:gd name="connsiteY357" fmla="*/ 4268826 h 5552421"/>
              <a:gd name="connsiteX358" fmla="*/ 811465 w 6364927"/>
              <a:gd name="connsiteY358" fmla="*/ 4212841 h 5552421"/>
              <a:gd name="connsiteX359" fmla="*/ 793091 w 6364927"/>
              <a:gd name="connsiteY359" fmla="*/ 4170226 h 5552421"/>
              <a:gd name="connsiteX360" fmla="*/ 956879 w 6364927"/>
              <a:gd name="connsiteY360" fmla="*/ 4225429 h 5552421"/>
              <a:gd name="connsiteX361" fmla="*/ 724608 w 6364927"/>
              <a:gd name="connsiteY361" fmla="*/ 4034063 h 5552421"/>
              <a:gd name="connsiteX362" fmla="*/ 814388 w 6364927"/>
              <a:gd name="connsiteY362" fmla="*/ 4074369 h 5552421"/>
              <a:gd name="connsiteX363" fmla="*/ 897364 w 6364927"/>
              <a:gd name="connsiteY363" fmla="*/ 4126026 h 5552421"/>
              <a:gd name="connsiteX364" fmla="*/ 817183 w 6364927"/>
              <a:gd name="connsiteY364" fmla="*/ 3998169 h 5552421"/>
              <a:gd name="connsiteX365" fmla="*/ 819767 w 6364927"/>
              <a:gd name="connsiteY365" fmla="*/ 3963405 h 5552421"/>
              <a:gd name="connsiteX366" fmla="*/ 861413 w 6364927"/>
              <a:gd name="connsiteY366" fmla="*/ 3958157 h 5552421"/>
              <a:gd name="connsiteX367" fmla="*/ 875043 w 6364927"/>
              <a:gd name="connsiteY367" fmla="*/ 3987426 h 5552421"/>
              <a:gd name="connsiteX368" fmla="*/ 898038 w 6364927"/>
              <a:gd name="connsiteY368" fmla="*/ 4012134 h 5552421"/>
              <a:gd name="connsiteX369" fmla="*/ 1022407 w 6364927"/>
              <a:gd name="connsiteY369" fmla="*/ 4089560 h 5552421"/>
              <a:gd name="connsiteX370" fmla="*/ 1029254 w 6364927"/>
              <a:gd name="connsiteY370" fmla="*/ 4088627 h 5552421"/>
              <a:gd name="connsiteX371" fmla="*/ 1029318 w 6364927"/>
              <a:gd name="connsiteY371" fmla="*/ 4057491 h 5552421"/>
              <a:gd name="connsiteX372" fmla="*/ 951910 w 6364927"/>
              <a:gd name="connsiteY372" fmla="*/ 3894988 h 5552421"/>
              <a:gd name="connsiteX373" fmla="*/ 942649 w 6364927"/>
              <a:gd name="connsiteY373" fmla="*/ 3878831 h 5552421"/>
              <a:gd name="connsiteX374" fmla="*/ 1039612 w 6364927"/>
              <a:gd name="connsiteY374" fmla="*/ 3908019 h 5552421"/>
              <a:gd name="connsiteX375" fmla="*/ 927324 w 6364927"/>
              <a:gd name="connsiteY375" fmla="*/ 3800703 h 5552421"/>
              <a:gd name="connsiteX376" fmla="*/ 872407 w 6364927"/>
              <a:gd name="connsiteY376" fmla="*/ 3724946 h 5552421"/>
              <a:gd name="connsiteX377" fmla="*/ 964624 w 6364927"/>
              <a:gd name="connsiteY377" fmla="*/ 3740789 h 5552421"/>
              <a:gd name="connsiteX378" fmla="*/ 973991 w 6364927"/>
              <a:gd name="connsiteY378" fmla="*/ 3736228 h 5552421"/>
              <a:gd name="connsiteX379" fmla="*/ 939696 w 6364927"/>
              <a:gd name="connsiteY379" fmla="*/ 3678506 h 5552421"/>
              <a:gd name="connsiteX380" fmla="*/ 988084 w 6364927"/>
              <a:gd name="connsiteY380" fmla="*/ 3693042 h 5552421"/>
              <a:gd name="connsiteX381" fmla="*/ 967736 w 6364927"/>
              <a:gd name="connsiteY381" fmla="*/ 3602434 h 5552421"/>
              <a:gd name="connsiteX382" fmla="*/ 979645 w 6364927"/>
              <a:gd name="connsiteY382" fmla="*/ 3552692 h 5552421"/>
              <a:gd name="connsiteX383" fmla="*/ 924475 w 6364927"/>
              <a:gd name="connsiteY383" fmla="*/ 3507954 h 5552421"/>
              <a:gd name="connsiteX384" fmla="*/ 1009634 w 6364927"/>
              <a:gd name="connsiteY384" fmla="*/ 3566166 h 5552421"/>
              <a:gd name="connsiteX385" fmla="*/ 1140703 w 6364927"/>
              <a:gd name="connsiteY385" fmla="*/ 3652960 h 5552421"/>
              <a:gd name="connsiteX386" fmla="*/ 1143879 w 6364927"/>
              <a:gd name="connsiteY386" fmla="*/ 3483469 h 5552421"/>
              <a:gd name="connsiteX387" fmla="*/ 1220937 w 6364927"/>
              <a:gd name="connsiteY387" fmla="*/ 3462855 h 5552421"/>
              <a:gd name="connsiteX388" fmla="*/ 1317417 w 6364927"/>
              <a:gd name="connsiteY388" fmla="*/ 3512528 h 5552421"/>
              <a:gd name="connsiteX389" fmla="*/ 1191222 w 6364927"/>
              <a:gd name="connsiteY389" fmla="*/ 3376808 h 5552421"/>
              <a:gd name="connsiteX390" fmla="*/ 1311286 w 6364927"/>
              <a:gd name="connsiteY390" fmla="*/ 3409987 h 5552421"/>
              <a:gd name="connsiteX391" fmla="*/ 1419506 w 6364927"/>
              <a:gd name="connsiteY391" fmla="*/ 3461772 h 5552421"/>
              <a:gd name="connsiteX392" fmla="*/ 1385106 w 6364927"/>
              <a:gd name="connsiteY392" fmla="*/ 3424768 h 5552421"/>
              <a:gd name="connsiteX393" fmla="*/ 1295137 w 6364927"/>
              <a:gd name="connsiteY393" fmla="*/ 3384345 h 5552421"/>
              <a:gd name="connsiteX394" fmla="*/ 1272500 w 6364927"/>
              <a:gd name="connsiteY394" fmla="*/ 3307900 h 5552421"/>
              <a:gd name="connsiteX395" fmla="*/ 1277226 w 6364927"/>
              <a:gd name="connsiteY395" fmla="*/ 3269275 h 5552421"/>
              <a:gd name="connsiteX396" fmla="*/ 1247783 w 6364927"/>
              <a:gd name="connsiteY396" fmla="*/ 3204181 h 5552421"/>
              <a:gd name="connsiteX397" fmla="*/ 1252468 w 6364927"/>
              <a:gd name="connsiteY397" fmla="*/ 3155138 h 5552421"/>
              <a:gd name="connsiteX398" fmla="*/ 1248352 w 6364927"/>
              <a:gd name="connsiteY398" fmla="*/ 3111007 h 5552421"/>
              <a:gd name="connsiteX399" fmla="*/ 1163151 w 6364927"/>
              <a:gd name="connsiteY399" fmla="*/ 3042377 h 5552421"/>
              <a:gd name="connsiteX400" fmla="*/ 1144965 w 6364927"/>
              <a:gd name="connsiteY400" fmla="*/ 2999879 h 5552421"/>
              <a:gd name="connsiteX401" fmla="*/ 1186611 w 6364927"/>
              <a:gd name="connsiteY401" fmla="*/ 2994630 h 5552421"/>
              <a:gd name="connsiteX402" fmla="*/ 1242777 w 6364927"/>
              <a:gd name="connsiteY402" fmla="*/ 3006735 h 5552421"/>
              <a:gd name="connsiteX403" fmla="*/ 1287154 w 6364927"/>
              <a:gd name="connsiteY403" fmla="*/ 2956421 h 5552421"/>
              <a:gd name="connsiteX404" fmla="*/ 1392895 w 6364927"/>
              <a:gd name="connsiteY404" fmla="*/ 3022251 h 5552421"/>
              <a:gd name="connsiteX405" fmla="*/ 1230327 w 6364927"/>
              <a:gd name="connsiteY405" fmla="*/ 2801536 h 5552421"/>
              <a:gd name="connsiteX406" fmla="*/ 1297218 w 6364927"/>
              <a:gd name="connsiteY406" fmla="*/ 2796415 h 5552421"/>
              <a:gd name="connsiteX407" fmla="*/ 1212058 w 6364927"/>
              <a:gd name="connsiteY407" fmla="*/ 2738203 h 5552421"/>
              <a:gd name="connsiteX408" fmla="*/ 1382946 w 6364927"/>
              <a:gd name="connsiteY408" fmla="*/ 2761454 h 5552421"/>
              <a:gd name="connsiteX409" fmla="*/ 1399201 w 6364927"/>
              <a:gd name="connsiteY409" fmla="*/ 2766377 h 5552421"/>
              <a:gd name="connsiteX410" fmla="*/ 1620220 w 6364927"/>
              <a:gd name="connsiteY410" fmla="*/ 2841622 h 5552421"/>
              <a:gd name="connsiteX411" fmla="*/ 1661866 w 6364927"/>
              <a:gd name="connsiteY411" fmla="*/ 2836373 h 5552421"/>
              <a:gd name="connsiteX412" fmla="*/ 1501060 w 6364927"/>
              <a:gd name="connsiteY412" fmla="*/ 2705087 h 5552421"/>
              <a:gd name="connsiteX413" fmla="*/ 1604617 w 6364927"/>
              <a:gd name="connsiteY413" fmla="*/ 2764361 h 5552421"/>
              <a:gd name="connsiteX414" fmla="*/ 1711077 w 6364927"/>
              <a:gd name="connsiteY414" fmla="*/ 2798423 h 5552421"/>
              <a:gd name="connsiteX415" fmla="*/ 1644632 w 6364927"/>
              <a:gd name="connsiteY415" fmla="*/ 2679118 h 5552421"/>
              <a:gd name="connsiteX416" fmla="*/ 1628965 w 6364927"/>
              <a:gd name="connsiteY416" fmla="*/ 2632992 h 5552421"/>
              <a:gd name="connsiteX417" fmla="*/ 1580853 w 6364927"/>
              <a:gd name="connsiteY417" fmla="*/ 2545884 h 5552421"/>
              <a:gd name="connsiteX418" fmla="*/ 1544122 w 6364927"/>
              <a:gd name="connsiteY418" fmla="*/ 2512625 h 5552421"/>
              <a:gd name="connsiteX419" fmla="*/ 1618048 w 6364927"/>
              <a:gd name="connsiteY419" fmla="*/ 2506688 h 5552421"/>
              <a:gd name="connsiteX420" fmla="*/ 1669377 w 6364927"/>
              <a:gd name="connsiteY420" fmla="*/ 2434723 h 5552421"/>
              <a:gd name="connsiteX421" fmla="*/ 1651443 w 6364927"/>
              <a:gd name="connsiteY421" fmla="*/ 2361206 h 5552421"/>
              <a:gd name="connsiteX422" fmla="*/ 1689209 w 6364927"/>
              <a:gd name="connsiteY422" fmla="*/ 2300543 h 5552421"/>
              <a:gd name="connsiteX423" fmla="*/ 1721700 w 6364927"/>
              <a:gd name="connsiteY423" fmla="*/ 2258418 h 5552421"/>
              <a:gd name="connsiteX424" fmla="*/ 1692132 w 6364927"/>
              <a:gd name="connsiteY424" fmla="*/ 2162071 h 5552421"/>
              <a:gd name="connsiteX425" fmla="*/ 1752153 w 6364927"/>
              <a:gd name="connsiteY425" fmla="*/ 2199437 h 5552421"/>
              <a:gd name="connsiteX426" fmla="*/ 1715339 w 6364927"/>
              <a:gd name="connsiteY426" fmla="*/ 2145343 h 5552421"/>
              <a:gd name="connsiteX427" fmla="*/ 1809824 w 6364927"/>
              <a:gd name="connsiteY427" fmla="*/ 2188577 h 5552421"/>
              <a:gd name="connsiteX428" fmla="*/ 1876925 w 6364927"/>
              <a:gd name="connsiteY428" fmla="*/ 2142019 h 5552421"/>
              <a:gd name="connsiteX429" fmla="*/ 1849836 w 6364927"/>
              <a:gd name="connsiteY429" fmla="*/ 2031627 h 5552421"/>
              <a:gd name="connsiteX430" fmla="*/ 2003532 w 6364927"/>
              <a:gd name="connsiteY430" fmla="*/ 1908040 h 5552421"/>
              <a:gd name="connsiteX431" fmla="*/ 1943846 w 6364927"/>
              <a:gd name="connsiteY431" fmla="*/ 1860491 h 5552421"/>
              <a:gd name="connsiteX432" fmla="*/ 2047573 w 6364927"/>
              <a:gd name="connsiteY432" fmla="*/ 1867910 h 5552421"/>
              <a:gd name="connsiteX433" fmla="*/ 2165095 w 6364927"/>
              <a:gd name="connsiteY433" fmla="*/ 1946270 h 5552421"/>
              <a:gd name="connsiteX434" fmla="*/ 2178936 w 6364927"/>
              <a:gd name="connsiteY434" fmla="*/ 1934103 h 5552421"/>
              <a:gd name="connsiteX435" fmla="*/ 2068555 w 6364927"/>
              <a:gd name="connsiteY435" fmla="*/ 1834209 h 5552421"/>
              <a:gd name="connsiteX436" fmla="*/ 2179968 w 6364927"/>
              <a:gd name="connsiteY436" fmla="*/ 1768474 h 5552421"/>
              <a:gd name="connsiteX437" fmla="*/ 2257799 w 6364927"/>
              <a:gd name="connsiteY437" fmla="*/ 1848104 h 5552421"/>
              <a:gd name="connsiteX438" fmla="*/ 2343675 w 6364927"/>
              <a:gd name="connsiteY438" fmla="*/ 1802843 h 5552421"/>
              <a:gd name="connsiteX439" fmla="*/ 2233440 w 6364927"/>
              <a:gd name="connsiteY439" fmla="*/ 1692648 h 5552421"/>
              <a:gd name="connsiteX440" fmla="*/ 2246279 w 6364927"/>
              <a:gd name="connsiteY440" fmla="*/ 1569701 h 5552421"/>
              <a:gd name="connsiteX441" fmla="*/ 2196197 w 6364927"/>
              <a:gd name="connsiteY441" fmla="*/ 1506307 h 5552421"/>
              <a:gd name="connsiteX442" fmla="*/ 2214993 w 6364927"/>
              <a:gd name="connsiteY442" fmla="*/ 1466049 h 5552421"/>
              <a:gd name="connsiteX443" fmla="*/ 2364818 w 6364927"/>
              <a:gd name="connsiteY443" fmla="*/ 1502168 h 5552421"/>
              <a:gd name="connsiteX444" fmla="*/ 2134749 w 6364927"/>
              <a:gd name="connsiteY444" fmla="*/ 1369329 h 5552421"/>
              <a:gd name="connsiteX445" fmla="*/ 2213296 w 6364927"/>
              <a:gd name="connsiteY445" fmla="*/ 1345485 h 5552421"/>
              <a:gd name="connsiteX446" fmla="*/ 2280333 w 6364927"/>
              <a:gd name="connsiteY446" fmla="*/ 1330063 h 5552421"/>
              <a:gd name="connsiteX447" fmla="*/ 2308161 w 6364927"/>
              <a:gd name="connsiteY447" fmla="*/ 1295428 h 5552421"/>
              <a:gd name="connsiteX448" fmla="*/ 2533956 w 6364927"/>
              <a:gd name="connsiteY448" fmla="*/ 1107611 h 5552421"/>
              <a:gd name="connsiteX449" fmla="*/ 2511277 w 6364927"/>
              <a:gd name="connsiteY449" fmla="*/ 1020748 h 5552421"/>
              <a:gd name="connsiteX450" fmla="*/ 2458332 w 6364927"/>
              <a:gd name="connsiteY450" fmla="*/ 992984 h 5552421"/>
              <a:gd name="connsiteX451" fmla="*/ 2433152 w 6364927"/>
              <a:gd name="connsiteY451" fmla="*/ 961720 h 5552421"/>
              <a:gd name="connsiteX452" fmla="*/ 2479273 w 6364927"/>
              <a:gd name="connsiteY452" fmla="*/ 948864 h 5552421"/>
              <a:gd name="connsiteX453" fmla="*/ 2536920 w 6364927"/>
              <a:gd name="connsiteY453" fmla="*/ 979557 h 5552421"/>
              <a:gd name="connsiteX454" fmla="*/ 2546246 w 6364927"/>
              <a:gd name="connsiteY454" fmla="*/ 964579 h 5552421"/>
              <a:gd name="connsiteX455" fmla="*/ 2509620 w 6364927"/>
              <a:gd name="connsiteY455" fmla="*/ 910601 h 5552421"/>
              <a:gd name="connsiteX456" fmla="*/ 2590181 w 6364927"/>
              <a:gd name="connsiteY456" fmla="*/ 945167 h 5552421"/>
              <a:gd name="connsiteX457" fmla="*/ 2592513 w 6364927"/>
              <a:gd name="connsiteY457" fmla="*/ 941422 h 5552421"/>
              <a:gd name="connsiteX458" fmla="*/ 2594844 w 6364927"/>
              <a:gd name="connsiteY458" fmla="*/ 937678 h 5552421"/>
              <a:gd name="connsiteX459" fmla="*/ 2565148 w 6364927"/>
              <a:gd name="connsiteY459" fmla="*/ 903603 h 5552421"/>
              <a:gd name="connsiteX460" fmla="*/ 2561163 w 6364927"/>
              <a:gd name="connsiteY460" fmla="*/ 868906 h 5552421"/>
              <a:gd name="connsiteX461" fmla="*/ 2600478 w 6364927"/>
              <a:gd name="connsiteY461" fmla="*/ 867402 h 5552421"/>
              <a:gd name="connsiteX462" fmla="*/ 2734405 w 6364927"/>
              <a:gd name="connsiteY462" fmla="*/ 846860 h 5552421"/>
              <a:gd name="connsiteX463" fmla="*/ 2564339 w 6364927"/>
              <a:gd name="connsiteY463" fmla="*/ 699416 h 5552421"/>
              <a:gd name="connsiteX464" fmla="*/ 2736259 w 6364927"/>
              <a:gd name="connsiteY464" fmla="*/ 557039 h 5552421"/>
              <a:gd name="connsiteX465" fmla="*/ 2710955 w 6364927"/>
              <a:gd name="connsiteY465" fmla="*/ 494522 h 5552421"/>
              <a:gd name="connsiteX466" fmla="*/ 2709637 w 6364927"/>
              <a:gd name="connsiteY466" fmla="*/ 445897 h 5552421"/>
              <a:gd name="connsiteX467" fmla="*/ 2760777 w 6364927"/>
              <a:gd name="connsiteY467" fmla="*/ 373816 h 5552421"/>
              <a:gd name="connsiteX468" fmla="*/ 2929252 w 6364927"/>
              <a:gd name="connsiteY468" fmla="*/ 379976 h 5552421"/>
              <a:gd name="connsiteX469" fmla="*/ 2973798 w 6364927"/>
              <a:gd name="connsiteY469" fmla="*/ 277809 h 5552421"/>
              <a:gd name="connsiteX470" fmla="*/ 3140035 w 6364927"/>
              <a:gd name="connsiteY470" fmla="*/ 81724 h 5552421"/>
              <a:gd name="connsiteX471" fmla="*/ 3147401 w 6364927"/>
              <a:gd name="connsiteY471" fmla="*/ 106542 h 5552421"/>
              <a:gd name="connsiteX472" fmla="*/ 3234202 w 6364927"/>
              <a:gd name="connsiteY472" fmla="*/ 111757 h 5552421"/>
              <a:gd name="connsiteX473" fmla="*/ 3021704 w 6364927"/>
              <a:gd name="connsiteY473" fmla="*/ 198982 h 5552421"/>
              <a:gd name="connsiteX474" fmla="*/ 2990505 w 6364927"/>
              <a:gd name="connsiteY474" fmla="*/ 196234 h 5552421"/>
              <a:gd name="connsiteX475" fmla="*/ 3005107 w 6364927"/>
              <a:gd name="connsiteY475" fmla="*/ 182875 h 5552421"/>
              <a:gd name="connsiteX476" fmla="*/ 3039686 w 6364927"/>
              <a:gd name="connsiteY476" fmla="*/ 161909 h 5552421"/>
              <a:gd name="connsiteX477" fmla="*/ 3129995 w 6364927"/>
              <a:gd name="connsiteY477" fmla="*/ 98624 h 5552421"/>
              <a:gd name="connsiteX478" fmla="*/ 3139834 w 6364927"/>
              <a:gd name="connsiteY478" fmla="*/ 84371 h 5552421"/>
              <a:gd name="connsiteX479" fmla="*/ 3093889 w 6364927"/>
              <a:gd name="connsiteY479" fmla="*/ 0 h 5552421"/>
              <a:gd name="connsiteX480" fmla="*/ 3105597 w 6364927"/>
              <a:gd name="connsiteY480" fmla="*/ 4456 h 5552421"/>
              <a:gd name="connsiteX481" fmla="*/ 3152592 w 6364927"/>
              <a:gd name="connsiteY481" fmla="*/ 16960 h 5552421"/>
              <a:gd name="connsiteX482" fmla="*/ 3151171 w 6364927"/>
              <a:gd name="connsiteY482" fmla="*/ 22196 h 5552421"/>
              <a:gd name="connsiteX483" fmla="*/ 3139499 w 6364927"/>
              <a:gd name="connsiteY483" fmla="*/ 69021 h 5552421"/>
              <a:gd name="connsiteX484" fmla="*/ 3131932 w 6364927"/>
              <a:gd name="connsiteY484" fmla="*/ 58181 h 5552421"/>
              <a:gd name="connsiteX485" fmla="*/ 3111955 w 6364927"/>
              <a:gd name="connsiteY485" fmla="*/ 45825 h 5552421"/>
              <a:gd name="connsiteX486" fmla="*/ 3076016 w 6364927"/>
              <a:gd name="connsiteY486" fmla="*/ 24824 h 555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6364927" h="5552421">
                <a:moveTo>
                  <a:pt x="6255989" y="5288703"/>
                </a:moveTo>
                <a:lnTo>
                  <a:pt x="6256633" y="5289197"/>
                </a:lnTo>
                <a:cubicBezTo>
                  <a:pt x="6263495" y="5292872"/>
                  <a:pt x="6270356" y="5296547"/>
                  <a:pt x="6273669" y="5302275"/>
                </a:cubicBezTo>
                <a:cubicBezTo>
                  <a:pt x="6284143" y="5342078"/>
                  <a:pt x="6307550" y="5328541"/>
                  <a:pt x="6338341" y="5305638"/>
                </a:cubicBezTo>
                <a:lnTo>
                  <a:pt x="6353495" y="5296297"/>
                </a:lnTo>
                <a:lnTo>
                  <a:pt x="6364927" y="5316029"/>
                </a:lnTo>
                <a:lnTo>
                  <a:pt x="6361174" y="5318389"/>
                </a:lnTo>
                <a:cubicBezTo>
                  <a:pt x="6342548" y="5332147"/>
                  <a:pt x="6326365" y="5347268"/>
                  <a:pt x="6311999" y="5363376"/>
                </a:cubicBezTo>
                <a:lnTo>
                  <a:pt x="6278329" y="5408157"/>
                </a:lnTo>
                <a:lnTo>
                  <a:pt x="6275149" y="5406491"/>
                </a:lnTo>
                <a:cubicBezTo>
                  <a:pt x="6255920" y="5398897"/>
                  <a:pt x="6238552" y="5401931"/>
                  <a:pt x="6228626" y="5438500"/>
                </a:cubicBezTo>
                <a:cubicBezTo>
                  <a:pt x="6224216" y="5459999"/>
                  <a:pt x="6210982" y="5481941"/>
                  <a:pt x="6193338" y="5476400"/>
                </a:cubicBezTo>
                <a:cubicBezTo>
                  <a:pt x="6171284" y="5471081"/>
                  <a:pt x="6184516" y="5443820"/>
                  <a:pt x="6184516" y="5427640"/>
                </a:cubicBezTo>
                <a:cubicBezTo>
                  <a:pt x="6184516" y="5378659"/>
                  <a:pt x="6206572" y="5335440"/>
                  <a:pt x="6241860" y="5319261"/>
                </a:cubicBezTo>
                <a:cubicBezTo>
                  <a:pt x="6257299" y="5311171"/>
                  <a:pt x="6258401" y="5300311"/>
                  <a:pt x="6256196" y="5289451"/>
                </a:cubicBezTo>
                <a:close/>
                <a:moveTo>
                  <a:pt x="2968165" y="245883"/>
                </a:moveTo>
                <a:lnTo>
                  <a:pt x="2986957" y="259205"/>
                </a:lnTo>
                <a:cubicBezTo>
                  <a:pt x="2998992" y="273264"/>
                  <a:pt x="3008929" y="290447"/>
                  <a:pt x="3033442" y="283914"/>
                </a:cubicBezTo>
                <a:cubicBezTo>
                  <a:pt x="3002083" y="327528"/>
                  <a:pt x="2994388" y="378857"/>
                  <a:pt x="2956404" y="411016"/>
                </a:cubicBezTo>
                <a:cubicBezTo>
                  <a:pt x="3027513" y="436134"/>
                  <a:pt x="3063853" y="369257"/>
                  <a:pt x="3117671" y="343228"/>
                </a:cubicBezTo>
                <a:cubicBezTo>
                  <a:pt x="3145683" y="327028"/>
                  <a:pt x="3178115" y="328654"/>
                  <a:pt x="3210547" y="330280"/>
                </a:cubicBezTo>
                <a:cubicBezTo>
                  <a:pt x="3265814" y="328890"/>
                  <a:pt x="3202218" y="380956"/>
                  <a:pt x="3243292" y="397967"/>
                </a:cubicBezTo>
                <a:cubicBezTo>
                  <a:pt x="3263923" y="401323"/>
                  <a:pt x="3212312" y="431170"/>
                  <a:pt x="3193322" y="452344"/>
                </a:cubicBezTo>
                <a:cubicBezTo>
                  <a:pt x="3190926" y="458825"/>
                  <a:pt x="3181333" y="464373"/>
                  <a:pt x="3176728" y="467036"/>
                </a:cubicBezTo>
                <a:cubicBezTo>
                  <a:pt x="3143540" y="496421"/>
                  <a:pt x="3097103" y="502895"/>
                  <a:pt x="3081773" y="562716"/>
                </a:cubicBezTo>
                <a:cubicBezTo>
                  <a:pt x="3068460" y="626467"/>
                  <a:pt x="3058871" y="642204"/>
                  <a:pt x="3134961" y="644059"/>
                </a:cubicBezTo>
                <a:cubicBezTo>
                  <a:pt x="3176602" y="640359"/>
                  <a:pt x="3231873" y="649159"/>
                  <a:pt x="3233513" y="673688"/>
                </a:cubicBezTo>
                <a:cubicBezTo>
                  <a:pt x="3235408" y="709281"/>
                  <a:pt x="3263043" y="713681"/>
                  <a:pt x="3288282" y="724562"/>
                </a:cubicBezTo>
                <a:cubicBezTo>
                  <a:pt x="3372638" y="762402"/>
                  <a:pt x="3379263" y="773857"/>
                  <a:pt x="3337558" y="864218"/>
                </a:cubicBezTo>
                <a:cubicBezTo>
                  <a:pt x="3332953" y="866881"/>
                  <a:pt x="3335162" y="870700"/>
                  <a:pt x="3337370" y="874518"/>
                </a:cubicBezTo>
                <a:cubicBezTo>
                  <a:pt x="3408287" y="899747"/>
                  <a:pt x="3410116" y="913976"/>
                  <a:pt x="3344120" y="962335"/>
                </a:cubicBezTo>
                <a:cubicBezTo>
                  <a:pt x="3318125" y="982464"/>
                  <a:pt x="3320145" y="996583"/>
                  <a:pt x="3319577" y="1017294"/>
                </a:cubicBezTo>
                <a:cubicBezTo>
                  <a:pt x="3327463" y="1063689"/>
                  <a:pt x="3333332" y="1106155"/>
                  <a:pt x="3288347" y="1147458"/>
                </a:cubicBezTo>
                <a:cubicBezTo>
                  <a:pt x="3269798" y="1169395"/>
                  <a:pt x="3289861" y="1193461"/>
                  <a:pt x="3305699" y="1209780"/>
                </a:cubicBezTo>
                <a:cubicBezTo>
                  <a:pt x="3319137" y="1222390"/>
                  <a:pt x="3339960" y="1225635"/>
                  <a:pt x="3348793" y="1240909"/>
                </a:cubicBezTo>
                <a:cubicBezTo>
                  <a:pt x="3375481" y="1276430"/>
                  <a:pt x="3405513" y="1274349"/>
                  <a:pt x="3443497" y="1242190"/>
                </a:cubicBezTo>
                <a:cubicBezTo>
                  <a:pt x="3471508" y="1225990"/>
                  <a:pt x="3487914" y="1221597"/>
                  <a:pt x="3517378" y="1240227"/>
                </a:cubicBezTo>
                <a:cubicBezTo>
                  <a:pt x="3549242" y="1262563"/>
                  <a:pt x="3589936" y="1289985"/>
                  <a:pt x="3646343" y="1257363"/>
                </a:cubicBezTo>
                <a:cubicBezTo>
                  <a:pt x="3679151" y="1238389"/>
                  <a:pt x="3683188" y="1256437"/>
                  <a:pt x="3673411" y="1282474"/>
                </a:cubicBezTo>
                <a:cubicBezTo>
                  <a:pt x="3671014" y="1288955"/>
                  <a:pt x="3663630" y="1298321"/>
                  <a:pt x="3675051" y="1307003"/>
                </a:cubicBezTo>
                <a:lnTo>
                  <a:pt x="3740667" y="1269055"/>
                </a:lnTo>
                <a:cubicBezTo>
                  <a:pt x="3741993" y="1325359"/>
                  <a:pt x="3695747" y="1331721"/>
                  <a:pt x="3665336" y="1344214"/>
                </a:cubicBezTo>
                <a:cubicBezTo>
                  <a:pt x="3639529" y="1354043"/>
                  <a:pt x="3625523" y="1362144"/>
                  <a:pt x="3620350" y="1385517"/>
                </a:cubicBezTo>
                <a:cubicBezTo>
                  <a:pt x="3612778" y="1405183"/>
                  <a:pt x="3631012" y="1415020"/>
                  <a:pt x="3642434" y="1423702"/>
                </a:cubicBezTo>
                <a:cubicBezTo>
                  <a:pt x="3674360" y="1457213"/>
                  <a:pt x="3718021" y="1467631"/>
                  <a:pt x="3770892" y="1472724"/>
                </a:cubicBezTo>
                <a:cubicBezTo>
                  <a:pt x="3740292" y="1495516"/>
                  <a:pt x="3709881" y="1508008"/>
                  <a:pt x="3684074" y="1517837"/>
                </a:cubicBezTo>
                <a:cubicBezTo>
                  <a:pt x="3688114" y="1546074"/>
                  <a:pt x="3720922" y="1527100"/>
                  <a:pt x="3736569" y="1543530"/>
                </a:cubicBezTo>
                <a:cubicBezTo>
                  <a:pt x="3708177" y="1570140"/>
                  <a:pt x="3679786" y="1596750"/>
                  <a:pt x="3651203" y="1623473"/>
                </a:cubicBezTo>
                <a:cubicBezTo>
                  <a:pt x="3644202" y="1632617"/>
                  <a:pt x="3620983" y="1635854"/>
                  <a:pt x="3629816" y="1651128"/>
                </a:cubicBezTo>
                <a:cubicBezTo>
                  <a:pt x="3631644" y="1665357"/>
                  <a:pt x="3648050" y="1660964"/>
                  <a:pt x="3661868" y="1663165"/>
                </a:cubicBezTo>
                <a:cubicBezTo>
                  <a:pt x="3686915" y="1674157"/>
                  <a:pt x="3724328" y="1652520"/>
                  <a:pt x="3751776" y="1667219"/>
                </a:cubicBezTo>
                <a:cubicBezTo>
                  <a:pt x="3737202" y="1696030"/>
                  <a:pt x="3695181" y="1710141"/>
                  <a:pt x="3687612" y="1739996"/>
                </a:cubicBezTo>
                <a:cubicBezTo>
                  <a:pt x="3715624" y="1723797"/>
                  <a:pt x="3741239" y="1714078"/>
                  <a:pt x="3762629" y="1696612"/>
                </a:cubicBezTo>
                <a:cubicBezTo>
                  <a:pt x="3795817" y="1667227"/>
                  <a:pt x="3813104" y="1708185"/>
                  <a:pt x="3840927" y="1702285"/>
                </a:cubicBezTo>
                <a:cubicBezTo>
                  <a:pt x="3857333" y="1697893"/>
                  <a:pt x="3847364" y="1724041"/>
                  <a:pt x="3842380" y="1737114"/>
                </a:cubicBezTo>
                <a:cubicBezTo>
                  <a:pt x="3824650" y="1793229"/>
                  <a:pt x="3826164" y="1839232"/>
                  <a:pt x="3909639" y="1831721"/>
                </a:cubicBezTo>
                <a:cubicBezTo>
                  <a:pt x="3873675" y="1877998"/>
                  <a:pt x="3817648" y="1900209"/>
                  <a:pt x="3790897" y="1951348"/>
                </a:cubicBezTo>
                <a:cubicBezTo>
                  <a:pt x="3835315" y="1930756"/>
                  <a:pt x="3870519" y="1905301"/>
                  <a:pt x="3906107" y="1879624"/>
                </a:cubicBezTo>
                <a:cubicBezTo>
                  <a:pt x="3939295" y="1850239"/>
                  <a:pt x="3976707" y="1828602"/>
                  <a:pt x="4018349" y="1824902"/>
                </a:cubicBezTo>
                <a:cubicBezTo>
                  <a:pt x="4034754" y="1820510"/>
                  <a:pt x="4059990" y="1821202"/>
                  <a:pt x="4064218" y="1839139"/>
                </a:cubicBezTo>
                <a:cubicBezTo>
                  <a:pt x="4066047" y="1853368"/>
                  <a:pt x="4045228" y="1860312"/>
                  <a:pt x="4033239" y="1872342"/>
                </a:cubicBezTo>
                <a:cubicBezTo>
                  <a:pt x="3993238" y="1900571"/>
                  <a:pt x="3949009" y="1910864"/>
                  <a:pt x="3911028" y="1953211"/>
                </a:cubicBezTo>
                <a:cubicBezTo>
                  <a:pt x="3962071" y="1944074"/>
                  <a:pt x="4008508" y="1937600"/>
                  <a:pt x="4052546" y="1927419"/>
                </a:cubicBezTo>
                <a:cubicBezTo>
                  <a:pt x="4070968" y="1926955"/>
                  <a:pt x="4089582" y="1926381"/>
                  <a:pt x="4093811" y="1944319"/>
                </a:cubicBezTo>
                <a:cubicBezTo>
                  <a:pt x="4097848" y="1962366"/>
                  <a:pt x="4086050" y="1974284"/>
                  <a:pt x="4069456" y="1988976"/>
                </a:cubicBezTo>
                <a:cubicBezTo>
                  <a:pt x="4052863" y="2003669"/>
                  <a:pt x="4041253" y="2005287"/>
                  <a:pt x="4032420" y="1990014"/>
                </a:cubicBezTo>
                <a:cubicBezTo>
                  <a:pt x="4023587" y="1974740"/>
                  <a:pt x="4011598" y="1986770"/>
                  <a:pt x="4004597" y="1995914"/>
                </a:cubicBezTo>
                <a:cubicBezTo>
                  <a:pt x="3980054" y="2050872"/>
                  <a:pt x="3931220" y="2063827"/>
                  <a:pt x="3875381" y="2075738"/>
                </a:cubicBezTo>
                <a:lnTo>
                  <a:pt x="3879798" y="2083375"/>
                </a:lnTo>
                <a:cubicBezTo>
                  <a:pt x="3889011" y="2088239"/>
                  <a:pt x="3900428" y="2086731"/>
                  <a:pt x="3904845" y="2094368"/>
                </a:cubicBezTo>
                <a:cubicBezTo>
                  <a:pt x="3944975" y="2152689"/>
                  <a:pt x="4005226" y="2138226"/>
                  <a:pt x="4068638" y="2106649"/>
                </a:cubicBezTo>
                <a:cubicBezTo>
                  <a:pt x="4080055" y="2105141"/>
                  <a:pt x="4089648" y="2099593"/>
                  <a:pt x="4112675" y="2096467"/>
                </a:cubicBezTo>
                <a:cubicBezTo>
                  <a:pt x="4091668" y="2113711"/>
                  <a:pt x="4088701" y="2130715"/>
                  <a:pt x="4070278" y="2131178"/>
                </a:cubicBezTo>
                <a:cubicBezTo>
                  <a:pt x="4054064" y="2135460"/>
                  <a:pt x="4035262" y="2146334"/>
                  <a:pt x="4041887" y="2157789"/>
                </a:cubicBezTo>
                <a:cubicBezTo>
                  <a:pt x="4046365" y="2176600"/>
                  <a:pt x="4065167" y="2165726"/>
                  <a:pt x="4079365" y="2157515"/>
                </a:cubicBezTo>
                <a:cubicBezTo>
                  <a:pt x="4116590" y="2146179"/>
                  <a:pt x="4151606" y="2131023"/>
                  <a:pt x="4186622" y="2115868"/>
                </a:cubicBezTo>
                <a:cubicBezTo>
                  <a:pt x="4212238" y="2106149"/>
                  <a:pt x="4249842" y="2084402"/>
                  <a:pt x="4265300" y="2111130"/>
                </a:cubicBezTo>
                <a:cubicBezTo>
                  <a:pt x="4285363" y="2135197"/>
                  <a:pt x="4243154" y="2159607"/>
                  <a:pt x="4224164" y="2180781"/>
                </a:cubicBezTo>
                <a:lnTo>
                  <a:pt x="4219367" y="2183555"/>
                </a:lnTo>
                <a:cubicBezTo>
                  <a:pt x="4235205" y="2199874"/>
                  <a:pt x="4275398" y="2171533"/>
                  <a:pt x="4269654" y="2205428"/>
                </a:cubicBezTo>
                <a:cubicBezTo>
                  <a:pt x="4263914" y="2249513"/>
                  <a:pt x="4272747" y="2264787"/>
                  <a:pt x="4323981" y="2255539"/>
                </a:cubicBezTo>
                <a:cubicBezTo>
                  <a:pt x="4335399" y="2254031"/>
                  <a:pt x="4354009" y="2243268"/>
                  <a:pt x="4348837" y="2266642"/>
                </a:cubicBezTo>
                <a:cubicBezTo>
                  <a:pt x="4350857" y="2280761"/>
                  <a:pt x="4352689" y="2305178"/>
                  <a:pt x="4322466" y="2307371"/>
                </a:cubicBezTo>
                <a:cubicBezTo>
                  <a:pt x="4267006" y="2308871"/>
                  <a:pt x="4240444" y="2349711"/>
                  <a:pt x="4198046" y="2384422"/>
                </a:cubicBezTo>
                <a:cubicBezTo>
                  <a:pt x="4243912" y="2388470"/>
                  <a:pt x="4283725" y="2370540"/>
                  <a:pt x="4296787" y="2403751"/>
                </a:cubicBezTo>
                <a:lnTo>
                  <a:pt x="4348397" y="2373903"/>
                </a:lnTo>
                <a:cubicBezTo>
                  <a:pt x="4322402" y="2394032"/>
                  <a:pt x="4368084" y="2418569"/>
                  <a:pt x="4335276" y="2437543"/>
                </a:cubicBezTo>
                <a:cubicBezTo>
                  <a:pt x="4332308" y="2454546"/>
                  <a:pt x="4341142" y="2469819"/>
                  <a:pt x="4338365" y="2486712"/>
                </a:cubicBezTo>
                <a:cubicBezTo>
                  <a:pt x="4343036" y="2505413"/>
                  <a:pt x="4358306" y="2542441"/>
                  <a:pt x="4316285" y="2556552"/>
                </a:cubicBezTo>
                <a:cubicBezTo>
                  <a:pt x="4285873" y="2569045"/>
                  <a:pt x="4262274" y="2582693"/>
                  <a:pt x="4240888" y="2610348"/>
                </a:cubicBezTo>
                <a:cubicBezTo>
                  <a:pt x="4303540" y="2599592"/>
                  <a:pt x="4364551" y="2564308"/>
                  <a:pt x="4427203" y="2553552"/>
                </a:cubicBezTo>
                <a:cubicBezTo>
                  <a:pt x="4383478" y="2629795"/>
                  <a:pt x="4297232" y="2664387"/>
                  <a:pt x="4235652" y="2720383"/>
                </a:cubicBezTo>
                <a:cubicBezTo>
                  <a:pt x="4258683" y="2727446"/>
                  <a:pt x="4267892" y="2722120"/>
                  <a:pt x="4279690" y="2710202"/>
                </a:cubicBezTo>
                <a:cubicBezTo>
                  <a:pt x="4310481" y="2687298"/>
                  <a:pt x="4334268" y="2663350"/>
                  <a:pt x="4367076" y="2644377"/>
                </a:cubicBezTo>
                <a:cubicBezTo>
                  <a:pt x="4395279" y="2628065"/>
                  <a:pt x="4437677" y="2593355"/>
                  <a:pt x="4442978" y="2656531"/>
                </a:cubicBezTo>
                <a:cubicBezTo>
                  <a:pt x="4442410" y="2677242"/>
                  <a:pt x="4460645" y="2687079"/>
                  <a:pt x="4486072" y="2687661"/>
                </a:cubicBezTo>
                <a:cubicBezTo>
                  <a:pt x="4523108" y="2686623"/>
                  <a:pt x="4557557" y="2692178"/>
                  <a:pt x="4601407" y="2692297"/>
                </a:cubicBezTo>
                <a:cubicBezTo>
                  <a:pt x="4582416" y="2713471"/>
                  <a:pt x="4556421" y="2733600"/>
                  <a:pt x="4593078" y="2742974"/>
                </a:cubicBezTo>
                <a:cubicBezTo>
                  <a:pt x="4620713" y="2747374"/>
                  <a:pt x="4634907" y="2728974"/>
                  <a:pt x="4656110" y="2721807"/>
                </a:cubicBezTo>
                <a:cubicBezTo>
                  <a:pt x="4695730" y="2703989"/>
                  <a:pt x="4740528" y="2672986"/>
                  <a:pt x="4765007" y="2704689"/>
                </a:cubicBezTo>
                <a:cubicBezTo>
                  <a:pt x="4783937" y="2726353"/>
                  <a:pt x="4739140" y="2757356"/>
                  <a:pt x="4722358" y="2782348"/>
                </a:cubicBezTo>
                <a:cubicBezTo>
                  <a:pt x="4696175" y="2812778"/>
                  <a:pt x="4676805" y="2844363"/>
                  <a:pt x="4734472" y="2846680"/>
                </a:cubicBezTo>
                <a:cubicBezTo>
                  <a:pt x="4706081" y="2873291"/>
                  <a:pt x="4669044" y="2874328"/>
                  <a:pt x="4642861" y="2904758"/>
                </a:cubicBezTo>
                <a:cubicBezTo>
                  <a:pt x="4730372" y="2915294"/>
                  <a:pt x="4814223" y="2887183"/>
                  <a:pt x="4895489" y="2875854"/>
                </a:cubicBezTo>
                <a:cubicBezTo>
                  <a:pt x="4894921" y="2896564"/>
                  <a:pt x="4871322" y="2910212"/>
                  <a:pt x="4870946" y="2930812"/>
                </a:cubicBezTo>
                <a:cubicBezTo>
                  <a:pt x="4895552" y="2916582"/>
                  <a:pt x="4916326" y="2901701"/>
                  <a:pt x="4945776" y="2889685"/>
                </a:cubicBezTo>
                <a:lnTo>
                  <a:pt x="4957035" y="2885934"/>
                </a:lnTo>
                <a:lnTo>
                  <a:pt x="4964182" y="2898270"/>
                </a:lnTo>
                <a:lnTo>
                  <a:pt x="4907974" y="2974446"/>
                </a:lnTo>
                <a:cubicBezTo>
                  <a:pt x="4841620" y="3070385"/>
                  <a:pt x="4781512" y="3163428"/>
                  <a:pt x="4668984" y="3220863"/>
                </a:cubicBezTo>
                <a:cubicBezTo>
                  <a:pt x="4743437" y="3208378"/>
                  <a:pt x="4795803" y="3147520"/>
                  <a:pt x="4879147" y="3151294"/>
                </a:cubicBezTo>
                <a:cubicBezTo>
                  <a:pt x="4841735" y="3172931"/>
                  <a:pt x="4811073" y="3184549"/>
                  <a:pt x="4780915" y="3208104"/>
                </a:cubicBezTo>
                <a:cubicBezTo>
                  <a:pt x="4747915" y="3227189"/>
                  <a:pt x="4694035" y="3242044"/>
                  <a:pt x="4702550" y="3278903"/>
                </a:cubicBezTo>
                <a:cubicBezTo>
                  <a:pt x="4708799" y="3310958"/>
                  <a:pt x="4762426" y="3285040"/>
                  <a:pt x="4794858" y="3286666"/>
                </a:cubicBezTo>
                <a:cubicBezTo>
                  <a:pt x="4834103" y="3289447"/>
                  <a:pt x="4892526" y="3260755"/>
                  <a:pt x="4897827" y="3323931"/>
                </a:cubicBezTo>
                <a:cubicBezTo>
                  <a:pt x="4899847" y="3338050"/>
                  <a:pt x="4921046" y="3320694"/>
                  <a:pt x="4935244" y="3312484"/>
                </a:cubicBezTo>
                <a:cubicBezTo>
                  <a:pt x="4963063" y="3296394"/>
                  <a:pt x="4996063" y="3277310"/>
                  <a:pt x="5037705" y="3273610"/>
                </a:cubicBezTo>
                <a:cubicBezTo>
                  <a:pt x="5016126" y="3301376"/>
                  <a:pt x="5004141" y="3323594"/>
                  <a:pt x="4984959" y="3344879"/>
                </a:cubicBezTo>
                <a:cubicBezTo>
                  <a:pt x="4960984" y="3379127"/>
                  <a:pt x="4976822" y="3395445"/>
                  <a:pt x="5010891" y="3411411"/>
                </a:cubicBezTo>
                <a:cubicBezTo>
                  <a:pt x="5045343" y="3427155"/>
                  <a:pt x="5105407" y="3422992"/>
                  <a:pt x="5110896" y="3475869"/>
                </a:cubicBezTo>
                <a:cubicBezTo>
                  <a:pt x="5123832" y="3530554"/>
                  <a:pt x="5155124" y="3563412"/>
                  <a:pt x="5224781" y="3553701"/>
                </a:cubicBezTo>
                <a:cubicBezTo>
                  <a:pt x="5231786" y="3554746"/>
                  <a:pt x="5238599" y="3555901"/>
                  <a:pt x="5245412" y="3557057"/>
                </a:cubicBezTo>
                <a:cubicBezTo>
                  <a:pt x="5291281" y="3571293"/>
                  <a:pt x="5245035" y="3577657"/>
                  <a:pt x="5240051" y="3590730"/>
                </a:cubicBezTo>
                <a:lnTo>
                  <a:pt x="5244468" y="3598367"/>
                </a:lnTo>
                <a:cubicBezTo>
                  <a:pt x="5251281" y="3599523"/>
                  <a:pt x="5251281" y="3599523"/>
                  <a:pt x="5258285" y="3600567"/>
                </a:cubicBezTo>
                <a:lnTo>
                  <a:pt x="5260494" y="3604385"/>
                </a:lnTo>
                <a:cubicBezTo>
                  <a:pt x="5215696" y="3635389"/>
                  <a:pt x="5170899" y="3666392"/>
                  <a:pt x="5130898" y="3694621"/>
                </a:cubicBezTo>
                <a:cubicBezTo>
                  <a:pt x="5176956" y="3698558"/>
                  <a:pt x="5176956" y="3698558"/>
                  <a:pt x="5164591" y="3731187"/>
                </a:cubicBezTo>
                <a:cubicBezTo>
                  <a:pt x="5142445" y="3779664"/>
                  <a:pt x="5153866" y="3788346"/>
                  <a:pt x="5202892" y="3775279"/>
                </a:cubicBezTo>
                <a:cubicBezTo>
                  <a:pt x="5251534" y="3762434"/>
                  <a:pt x="5271409" y="3796801"/>
                  <a:pt x="5301253" y="3805019"/>
                </a:cubicBezTo>
                <a:cubicBezTo>
                  <a:pt x="5308066" y="3806174"/>
                  <a:pt x="5305670" y="3812656"/>
                  <a:pt x="5305670" y="3812656"/>
                </a:cubicBezTo>
                <a:cubicBezTo>
                  <a:pt x="5282075" y="3836492"/>
                  <a:pt x="5302325" y="3850259"/>
                  <a:pt x="5311159" y="3865533"/>
                </a:cubicBezTo>
                <a:cubicBezTo>
                  <a:pt x="5318225" y="3877751"/>
                  <a:pt x="5322642" y="3885388"/>
                  <a:pt x="5308444" y="3893599"/>
                </a:cubicBezTo>
                <a:cubicBezTo>
                  <a:pt x="5247625" y="3928773"/>
                  <a:pt x="5281506" y="3955039"/>
                  <a:pt x="5303589" y="3993223"/>
                </a:cubicBezTo>
                <a:cubicBezTo>
                  <a:pt x="5331099" y="3921262"/>
                  <a:pt x="5378230" y="3970439"/>
                  <a:pt x="5422835" y="3939547"/>
                </a:cubicBezTo>
                <a:cubicBezTo>
                  <a:pt x="5396084" y="3990686"/>
                  <a:pt x="5371730" y="4035345"/>
                  <a:pt x="5391605" y="4069711"/>
                </a:cubicBezTo>
                <a:cubicBezTo>
                  <a:pt x="5411292" y="4114377"/>
                  <a:pt x="5387505" y="4138324"/>
                  <a:pt x="5354509" y="4167598"/>
                </a:cubicBezTo>
                <a:cubicBezTo>
                  <a:pt x="5345108" y="4173035"/>
                  <a:pt x="5330910" y="4181246"/>
                  <a:pt x="5333118" y="4185064"/>
                </a:cubicBezTo>
                <a:cubicBezTo>
                  <a:pt x="5331795" y="4236785"/>
                  <a:pt x="5285549" y="4243149"/>
                  <a:pt x="5259930" y="4242678"/>
                </a:cubicBezTo>
                <a:cubicBezTo>
                  <a:pt x="5220685" y="4239897"/>
                  <a:pt x="5215512" y="4263271"/>
                  <a:pt x="5217533" y="4277389"/>
                </a:cubicBezTo>
                <a:cubicBezTo>
                  <a:pt x="5212360" y="4300763"/>
                  <a:pt x="5211600" y="4321585"/>
                  <a:pt x="5224850" y="4344495"/>
                </a:cubicBezTo>
                <a:cubicBezTo>
                  <a:pt x="5286242" y="4298800"/>
                  <a:pt x="5353502" y="4295570"/>
                  <a:pt x="5422967" y="4285970"/>
                </a:cubicBezTo>
                <a:cubicBezTo>
                  <a:pt x="5401074" y="4345510"/>
                  <a:pt x="5412116" y="4364603"/>
                  <a:pt x="5472621" y="4361203"/>
                </a:cubicBezTo>
                <a:cubicBezTo>
                  <a:pt x="5498048" y="4361785"/>
                  <a:pt x="5521267" y="4358547"/>
                  <a:pt x="5544486" y="4355310"/>
                </a:cubicBezTo>
                <a:cubicBezTo>
                  <a:pt x="5555904" y="4353803"/>
                  <a:pt x="5577106" y="4346636"/>
                  <a:pt x="5585939" y="4361910"/>
                </a:cubicBezTo>
                <a:cubicBezTo>
                  <a:pt x="5587576" y="4376251"/>
                  <a:pt x="5573570" y="4384351"/>
                  <a:pt x="5568778" y="4397313"/>
                </a:cubicBezTo>
                <a:cubicBezTo>
                  <a:pt x="5542215" y="4438153"/>
                  <a:pt x="5493001" y="4461520"/>
                  <a:pt x="5456849" y="4518096"/>
                </a:cubicBezTo>
                <a:cubicBezTo>
                  <a:pt x="5560449" y="4447990"/>
                  <a:pt x="5654648" y="4383321"/>
                  <a:pt x="5750484" y="4332992"/>
                </a:cubicBezTo>
                <a:cubicBezTo>
                  <a:pt x="5756921" y="4354747"/>
                  <a:pt x="5769983" y="4387957"/>
                  <a:pt x="5751181" y="4398831"/>
                </a:cubicBezTo>
                <a:cubicBezTo>
                  <a:pt x="5701779" y="4432497"/>
                  <a:pt x="5723294" y="4491393"/>
                  <a:pt x="5669284" y="4517533"/>
                </a:cubicBezTo>
                <a:cubicBezTo>
                  <a:pt x="5732127" y="4506666"/>
                  <a:pt x="5732127" y="4506666"/>
                  <a:pt x="5742221" y="4556880"/>
                </a:cubicBezTo>
                <a:cubicBezTo>
                  <a:pt x="5758818" y="4650212"/>
                  <a:pt x="5770176" y="4745556"/>
                  <a:pt x="5790744" y="4835572"/>
                </a:cubicBezTo>
                <a:cubicBezTo>
                  <a:pt x="5794405" y="4874220"/>
                  <a:pt x="5808034" y="4886719"/>
                  <a:pt x="5850432" y="4852009"/>
                </a:cubicBezTo>
                <a:cubicBezTo>
                  <a:pt x="5878823" y="4825398"/>
                  <a:pt x="5916427" y="4803650"/>
                  <a:pt x="5949235" y="4784676"/>
                </a:cubicBezTo>
                <a:cubicBezTo>
                  <a:pt x="5984381" y="4856071"/>
                  <a:pt x="5900906" y="4863583"/>
                  <a:pt x="5856113" y="4904775"/>
                </a:cubicBezTo>
                <a:cubicBezTo>
                  <a:pt x="5904567" y="4902230"/>
                  <a:pt x="5937375" y="4883256"/>
                  <a:pt x="5979396" y="4869145"/>
                </a:cubicBezTo>
                <a:cubicBezTo>
                  <a:pt x="5964443" y="4908367"/>
                  <a:pt x="5924630" y="4926296"/>
                  <a:pt x="5894030" y="4949088"/>
                </a:cubicBezTo>
                <a:cubicBezTo>
                  <a:pt x="5924254" y="4946896"/>
                  <a:pt x="5956682" y="4938333"/>
                  <a:pt x="5989176" y="4951133"/>
                </a:cubicBezTo>
                <a:cubicBezTo>
                  <a:pt x="5979395" y="4966981"/>
                  <a:pt x="5972014" y="4986536"/>
                  <a:pt x="5953404" y="4997299"/>
                </a:cubicBezTo>
                <a:cubicBezTo>
                  <a:pt x="5878575" y="5030384"/>
                  <a:pt x="5898449" y="5064750"/>
                  <a:pt x="5924949" y="5110571"/>
                </a:cubicBezTo>
                <a:cubicBezTo>
                  <a:pt x="5953341" y="5083961"/>
                  <a:pt x="5983748" y="5061279"/>
                  <a:pt x="6012332" y="5034558"/>
                </a:cubicBezTo>
                <a:cubicBezTo>
                  <a:pt x="6045328" y="5005284"/>
                  <a:pt x="6072399" y="5040583"/>
                  <a:pt x="6102619" y="5028202"/>
                </a:cubicBezTo>
                <a:cubicBezTo>
                  <a:pt x="6119025" y="5023809"/>
                  <a:pt x="6113849" y="5036994"/>
                  <a:pt x="6113661" y="5047294"/>
                </a:cubicBezTo>
                <a:cubicBezTo>
                  <a:pt x="6091702" y="5085471"/>
                  <a:pt x="6093155" y="5120300"/>
                  <a:pt x="6113030" y="5154666"/>
                </a:cubicBezTo>
                <a:cubicBezTo>
                  <a:pt x="6130696" y="5185214"/>
                  <a:pt x="6164577" y="5211480"/>
                  <a:pt x="6163821" y="5242490"/>
                </a:cubicBezTo>
                <a:cubicBezTo>
                  <a:pt x="6162796" y="5259644"/>
                  <a:pt x="6166026" y="5268604"/>
                  <a:pt x="6171695" y="5272825"/>
                </a:cubicBezTo>
                <a:lnTo>
                  <a:pt x="6171960" y="5272847"/>
                </a:lnTo>
                <a:lnTo>
                  <a:pt x="6160393" y="5281399"/>
                </a:lnTo>
                <a:cubicBezTo>
                  <a:pt x="6153639" y="5289783"/>
                  <a:pt x="6148125" y="5301641"/>
                  <a:pt x="6144817" y="5319261"/>
                </a:cubicBezTo>
                <a:cubicBezTo>
                  <a:pt x="6135995" y="5243240"/>
                  <a:pt x="6091002" y="5210660"/>
                  <a:pt x="6077770" y="5167441"/>
                </a:cubicBezTo>
                <a:cubicBezTo>
                  <a:pt x="6016015" y="5200022"/>
                  <a:pt x="6051304" y="5259641"/>
                  <a:pt x="6055714" y="5308401"/>
                </a:cubicBezTo>
                <a:cubicBezTo>
                  <a:pt x="6055714" y="5351841"/>
                  <a:pt x="6042481" y="5384421"/>
                  <a:pt x="6011604" y="5405920"/>
                </a:cubicBezTo>
                <a:cubicBezTo>
                  <a:pt x="6011604" y="5411239"/>
                  <a:pt x="6011604" y="5416780"/>
                  <a:pt x="6007193" y="5411239"/>
                </a:cubicBezTo>
                <a:cubicBezTo>
                  <a:pt x="6002782" y="5411239"/>
                  <a:pt x="6007193" y="5405920"/>
                  <a:pt x="6007193" y="5400601"/>
                </a:cubicBezTo>
                <a:cubicBezTo>
                  <a:pt x="6002782" y="5330121"/>
                  <a:pt x="5980727" y="5313942"/>
                  <a:pt x="5923384" y="5340981"/>
                </a:cubicBezTo>
                <a:cubicBezTo>
                  <a:pt x="5910150" y="5286681"/>
                  <a:pt x="5905740" y="5281361"/>
                  <a:pt x="5918972" y="5232602"/>
                </a:cubicBezTo>
                <a:cubicBezTo>
                  <a:pt x="5923384" y="5210660"/>
                  <a:pt x="5918972" y="5205341"/>
                  <a:pt x="5905740" y="5205341"/>
                </a:cubicBezTo>
                <a:cubicBezTo>
                  <a:pt x="5892506" y="5205341"/>
                  <a:pt x="5888095" y="5194481"/>
                  <a:pt x="5879273" y="5183842"/>
                </a:cubicBezTo>
                <a:cubicBezTo>
                  <a:pt x="5835163" y="5129542"/>
                  <a:pt x="5826341" y="5129542"/>
                  <a:pt x="5782230" y="5183842"/>
                </a:cubicBezTo>
                <a:cubicBezTo>
                  <a:pt x="5760176" y="5210660"/>
                  <a:pt x="5738120" y="5243240"/>
                  <a:pt x="5694010" y="5237921"/>
                </a:cubicBezTo>
                <a:cubicBezTo>
                  <a:pt x="5666662" y="5232602"/>
                  <a:pt x="5613729" y="5221742"/>
                  <a:pt x="5591674" y="5281361"/>
                </a:cubicBezTo>
                <a:cubicBezTo>
                  <a:pt x="5582852" y="5254100"/>
                  <a:pt x="5587263" y="5216422"/>
                  <a:pt x="5547564" y="5221742"/>
                </a:cubicBezTo>
                <a:cubicBezTo>
                  <a:pt x="5551975" y="5232602"/>
                  <a:pt x="5556386" y="5237921"/>
                  <a:pt x="5560797" y="5248781"/>
                </a:cubicBezTo>
                <a:cubicBezTo>
                  <a:pt x="5565208" y="5265182"/>
                  <a:pt x="5574030" y="5292000"/>
                  <a:pt x="5556386" y="5303082"/>
                </a:cubicBezTo>
                <a:cubicBezTo>
                  <a:pt x="5538742" y="5308401"/>
                  <a:pt x="5529920" y="5292000"/>
                  <a:pt x="5521098" y="5275821"/>
                </a:cubicBezTo>
                <a:cubicBezTo>
                  <a:pt x="5507864" y="5259641"/>
                  <a:pt x="5503454" y="5237921"/>
                  <a:pt x="5494632" y="5216422"/>
                </a:cubicBezTo>
                <a:cubicBezTo>
                  <a:pt x="5476988" y="5221742"/>
                  <a:pt x="5468165" y="5248781"/>
                  <a:pt x="5450521" y="5243240"/>
                </a:cubicBezTo>
                <a:cubicBezTo>
                  <a:pt x="5446110" y="5205341"/>
                  <a:pt x="5384356" y="5129542"/>
                  <a:pt x="5349068" y="5118682"/>
                </a:cubicBezTo>
                <a:cubicBezTo>
                  <a:pt x="5340246" y="5118682"/>
                  <a:pt x="5327012" y="5113141"/>
                  <a:pt x="5322601" y="5113141"/>
                </a:cubicBezTo>
                <a:cubicBezTo>
                  <a:pt x="5300546" y="5135083"/>
                  <a:pt x="5300546" y="5124001"/>
                  <a:pt x="5296135" y="5096961"/>
                </a:cubicBezTo>
                <a:cubicBezTo>
                  <a:pt x="5278491" y="5015622"/>
                  <a:pt x="5251142" y="4999221"/>
                  <a:pt x="5184977" y="5026482"/>
                </a:cubicBezTo>
                <a:cubicBezTo>
                  <a:pt x="5176155" y="5031801"/>
                  <a:pt x="5162922" y="5037342"/>
                  <a:pt x="5154100" y="5037342"/>
                </a:cubicBezTo>
                <a:cubicBezTo>
                  <a:pt x="5114400" y="5037342"/>
                  <a:pt x="5105578" y="5069922"/>
                  <a:pt x="5109990" y="5107822"/>
                </a:cubicBezTo>
                <a:cubicBezTo>
                  <a:pt x="5114400" y="5145721"/>
                  <a:pt x="5105578" y="5167441"/>
                  <a:pt x="5070290" y="5178301"/>
                </a:cubicBezTo>
                <a:cubicBezTo>
                  <a:pt x="5052646" y="5178301"/>
                  <a:pt x="5017358" y="5194481"/>
                  <a:pt x="5017358" y="5194481"/>
                </a:cubicBezTo>
                <a:cubicBezTo>
                  <a:pt x="4995303" y="5243240"/>
                  <a:pt x="4964426" y="5221742"/>
                  <a:pt x="4937960" y="5205341"/>
                </a:cubicBezTo>
                <a:cubicBezTo>
                  <a:pt x="4933548" y="5254100"/>
                  <a:pt x="4933548" y="5292000"/>
                  <a:pt x="4933548" y="5346522"/>
                </a:cubicBezTo>
                <a:cubicBezTo>
                  <a:pt x="4901789" y="5308401"/>
                  <a:pt x="4853268" y="5308401"/>
                  <a:pt x="4866501" y="5243240"/>
                </a:cubicBezTo>
                <a:cubicBezTo>
                  <a:pt x="4875323" y="5205341"/>
                  <a:pt x="4888556" y="5221742"/>
                  <a:pt x="4901789" y="5232602"/>
                </a:cubicBezTo>
                <a:cubicBezTo>
                  <a:pt x="4906200" y="5200022"/>
                  <a:pt x="4929138" y="5161900"/>
                  <a:pt x="4901789" y="5129542"/>
                </a:cubicBezTo>
                <a:cubicBezTo>
                  <a:pt x="4897378" y="5118682"/>
                  <a:pt x="4884145" y="5096961"/>
                  <a:pt x="4875323" y="5113141"/>
                </a:cubicBezTo>
                <a:cubicBezTo>
                  <a:pt x="4862090" y="5124001"/>
                  <a:pt x="4830330" y="5113141"/>
                  <a:pt x="4844446" y="5156581"/>
                </a:cubicBezTo>
                <a:cubicBezTo>
                  <a:pt x="4853268" y="5172982"/>
                  <a:pt x="4840034" y="5189161"/>
                  <a:pt x="4830330" y="5194481"/>
                </a:cubicBezTo>
                <a:cubicBezTo>
                  <a:pt x="4786220" y="5205341"/>
                  <a:pt x="4759754" y="5237921"/>
                  <a:pt x="4737698" y="5275821"/>
                </a:cubicBezTo>
                <a:cubicBezTo>
                  <a:pt x="4742110" y="5216422"/>
                  <a:pt x="4746521" y="5151262"/>
                  <a:pt x="4750932" y="5086101"/>
                </a:cubicBezTo>
                <a:cubicBezTo>
                  <a:pt x="4724466" y="5096961"/>
                  <a:pt x="4728876" y="5135083"/>
                  <a:pt x="4702410" y="5140402"/>
                </a:cubicBezTo>
                <a:cubicBezTo>
                  <a:pt x="4693588" y="5102502"/>
                  <a:pt x="4680356" y="5064381"/>
                  <a:pt x="4675944" y="5026482"/>
                </a:cubicBezTo>
                <a:cubicBezTo>
                  <a:pt x="4671534" y="4977722"/>
                  <a:pt x="4653889" y="4988582"/>
                  <a:pt x="4636245" y="5010302"/>
                </a:cubicBezTo>
                <a:cubicBezTo>
                  <a:pt x="4627423" y="5021162"/>
                  <a:pt x="4618601" y="5037342"/>
                  <a:pt x="4614190" y="5048202"/>
                </a:cubicBezTo>
                <a:cubicBezTo>
                  <a:pt x="4596546" y="5086101"/>
                  <a:pt x="4578902" y="5102502"/>
                  <a:pt x="4548024" y="5048202"/>
                </a:cubicBezTo>
                <a:cubicBezTo>
                  <a:pt x="4578902" y="5113141"/>
                  <a:pt x="4534792" y="5135083"/>
                  <a:pt x="4512736" y="5151262"/>
                </a:cubicBezTo>
                <a:cubicBezTo>
                  <a:pt x="4490681" y="5167441"/>
                  <a:pt x="4468626" y="5129542"/>
                  <a:pt x="4450982" y="5107822"/>
                </a:cubicBezTo>
                <a:cubicBezTo>
                  <a:pt x="4428926" y="5080560"/>
                  <a:pt x="4405990" y="5075241"/>
                  <a:pt x="4388345" y="5113141"/>
                </a:cubicBezTo>
                <a:cubicBezTo>
                  <a:pt x="4379523" y="5124001"/>
                  <a:pt x="4370701" y="5135083"/>
                  <a:pt x="4361879" y="5151262"/>
                </a:cubicBezTo>
                <a:cubicBezTo>
                  <a:pt x="4348646" y="5096961"/>
                  <a:pt x="4348646" y="5042661"/>
                  <a:pt x="4322180" y="4983041"/>
                </a:cubicBezTo>
                <a:cubicBezTo>
                  <a:pt x="4300124" y="5086101"/>
                  <a:pt x="4370701" y="5200022"/>
                  <a:pt x="4282480" y="5281361"/>
                </a:cubicBezTo>
                <a:cubicBezTo>
                  <a:pt x="4264836" y="5248781"/>
                  <a:pt x="4269248" y="5216422"/>
                  <a:pt x="4269248" y="5183842"/>
                </a:cubicBezTo>
                <a:lnTo>
                  <a:pt x="4269248" y="5086101"/>
                </a:lnTo>
                <a:cubicBezTo>
                  <a:pt x="4242781" y="5129542"/>
                  <a:pt x="4229548" y="5183842"/>
                  <a:pt x="4203082" y="5221742"/>
                </a:cubicBezTo>
                <a:cubicBezTo>
                  <a:pt x="4194260" y="5232602"/>
                  <a:pt x="4185438" y="5243240"/>
                  <a:pt x="4172204" y="5237921"/>
                </a:cubicBezTo>
                <a:cubicBezTo>
                  <a:pt x="4158972" y="5232602"/>
                  <a:pt x="4150150" y="5221742"/>
                  <a:pt x="4145738" y="5205341"/>
                </a:cubicBezTo>
                <a:cubicBezTo>
                  <a:pt x="4141328" y="5183842"/>
                  <a:pt x="4150150" y="5178301"/>
                  <a:pt x="4163382" y="5178301"/>
                </a:cubicBezTo>
                <a:cubicBezTo>
                  <a:pt x="4185438" y="5178301"/>
                  <a:pt x="4181027" y="5161900"/>
                  <a:pt x="4172204" y="5145721"/>
                </a:cubicBezTo>
                <a:cubicBezTo>
                  <a:pt x="4150150" y="5096961"/>
                  <a:pt x="4145738" y="5048202"/>
                  <a:pt x="4172204" y="4999221"/>
                </a:cubicBezTo>
                <a:cubicBezTo>
                  <a:pt x="4167794" y="4999221"/>
                  <a:pt x="4167794" y="4999221"/>
                  <a:pt x="4167794" y="4993901"/>
                </a:cubicBezTo>
                <a:cubicBezTo>
                  <a:pt x="4158972" y="4999221"/>
                  <a:pt x="4150150" y="5010302"/>
                  <a:pt x="4141328" y="5010302"/>
                </a:cubicBezTo>
                <a:cubicBezTo>
                  <a:pt x="4066340" y="5021162"/>
                  <a:pt x="4044285" y="5080560"/>
                  <a:pt x="4044285" y="5161900"/>
                </a:cubicBezTo>
                <a:cubicBezTo>
                  <a:pt x="4044285" y="5167441"/>
                  <a:pt x="4044285" y="5178301"/>
                  <a:pt x="4035463" y="5178301"/>
                </a:cubicBezTo>
                <a:cubicBezTo>
                  <a:pt x="4000175" y="5156581"/>
                  <a:pt x="4048696" y="5102502"/>
                  <a:pt x="4008997" y="5080560"/>
                </a:cubicBezTo>
                <a:cubicBezTo>
                  <a:pt x="3990471" y="5129542"/>
                  <a:pt x="3990471" y="5183842"/>
                  <a:pt x="3977237" y="5232602"/>
                </a:cubicBezTo>
                <a:cubicBezTo>
                  <a:pt x="3972826" y="5265182"/>
                  <a:pt x="3981649" y="5319261"/>
                  <a:pt x="3941949" y="5319261"/>
                </a:cubicBezTo>
                <a:cubicBezTo>
                  <a:pt x="3911072" y="5319261"/>
                  <a:pt x="3915483" y="5265182"/>
                  <a:pt x="3906661" y="5232602"/>
                </a:cubicBezTo>
                <a:cubicBezTo>
                  <a:pt x="3906661" y="5232602"/>
                  <a:pt x="3902250" y="5232602"/>
                  <a:pt x="3897839" y="5227061"/>
                </a:cubicBezTo>
                <a:cubicBezTo>
                  <a:pt x="3889017" y="5248781"/>
                  <a:pt x="3875784" y="5265182"/>
                  <a:pt x="3866962" y="5286681"/>
                </a:cubicBezTo>
                <a:cubicBezTo>
                  <a:pt x="3849318" y="5270501"/>
                  <a:pt x="3866962" y="5248781"/>
                  <a:pt x="3853729" y="5237921"/>
                </a:cubicBezTo>
                <a:cubicBezTo>
                  <a:pt x="3814029" y="5237921"/>
                  <a:pt x="3787563" y="5254100"/>
                  <a:pt x="3787563" y="5303082"/>
                </a:cubicBezTo>
                <a:cubicBezTo>
                  <a:pt x="3783152" y="5357160"/>
                  <a:pt x="3756686" y="5330121"/>
                  <a:pt x="3739042" y="5319261"/>
                </a:cubicBezTo>
                <a:cubicBezTo>
                  <a:pt x="3739042" y="5346522"/>
                  <a:pt x="3747864" y="5368021"/>
                  <a:pt x="3730220" y="5389741"/>
                </a:cubicBezTo>
                <a:cubicBezTo>
                  <a:pt x="3703754" y="5351841"/>
                  <a:pt x="3716987" y="5313942"/>
                  <a:pt x="3734631" y="5286681"/>
                </a:cubicBezTo>
                <a:cubicBezTo>
                  <a:pt x="3769919" y="5232602"/>
                  <a:pt x="3756686" y="5189161"/>
                  <a:pt x="3739042" y="5129542"/>
                </a:cubicBezTo>
                <a:cubicBezTo>
                  <a:pt x="3677287" y="5243240"/>
                  <a:pt x="3668465" y="5248781"/>
                  <a:pt x="3593478" y="5216422"/>
                </a:cubicBezTo>
                <a:cubicBezTo>
                  <a:pt x="3575834" y="5205341"/>
                  <a:pt x="3526430" y="5205341"/>
                  <a:pt x="3535252" y="5161900"/>
                </a:cubicBezTo>
                <a:cubicBezTo>
                  <a:pt x="3544074" y="5124001"/>
                  <a:pt x="3535252" y="5091642"/>
                  <a:pt x="3526430" y="5053743"/>
                </a:cubicBezTo>
                <a:cubicBezTo>
                  <a:pt x="3491142" y="5107822"/>
                  <a:pt x="3508786" y="5178301"/>
                  <a:pt x="3477909" y="5232602"/>
                </a:cubicBezTo>
                <a:cubicBezTo>
                  <a:pt x="3451443" y="5200022"/>
                  <a:pt x="3447032" y="5156581"/>
                  <a:pt x="3442621" y="5113141"/>
                </a:cubicBezTo>
                <a:cubicBezTo>
                  <a:pt x="3438210" y="5075241"/>
                  <a:pt x="3433799" y="5037342"/>
                  <a:pt x="3429388" y="4993901"/>
                </a:cubicBezTo>
                <a:cubicBezTo>
                  <a:pt x="3407332" y="5010302"/>
                  <a:pt x="3416155" y="5026482"/>
                  <a:pt x="3416155" y="5042661"/>
                </a:cubicBezTo>
                <a:lnTo>
                  <a:pt x="3429388" y="5140402"/>
                </a:lnTo>
                <a:cubicBezTo>
                  <a:pt x="3433799" y="5200022"/>
                  <a:pt x="3424977" y="5210660"/>
                  <a:pt x="3376455" y="5200022"/>
                </a:cubicBezTo>
                <a:cubicBezTo>
                  <a:pt x="3363222" y="5200022"/>
                  <a:pt x="3349989" y="5205341"/>
                  <a:pt x="3341167" y="5216422"/>
                </a:cubicBezTo>
                <a:cubicBezTo>
                  <a:pt x="3323523" y="5232602"/>
                  <a:pt x="3310290" y="5254100"/>
                  <a:pt x="3301468" y="5275821"/>
                </a:cubicBezTo>
                <a:cubicBezTo>
                  <a:pt x="3297057" y="5292000"/>
                  <a:pt x="3288235" y="5346522"/>
                  <a:pt x="3257357" y="5297762"/>
                </a:cubicBezTo>
                <a:cubicBezTo>
                  <a:pt x="3248535" y="5286681"/>
                  <a:pt x="3222069" y="5292000"/>
                  <a:pt x="3222069" y="5324580"/>
                </a:cubicBezTo>
                <a:cubicBezTo>
                  <a:pt x="3226480" y="5362480"/>
                  <a:pt x="3217658" y="5400601"/>
                  <a:pt x="3208836" y="5433181"/>
                </a:cubicBezTo>
                <a:cubicBezTo>
                  <a:pt x="3204425" y="5449360"/>
                  <a:pt x="3195603" y="5465761"/>
                  <a:pt x="3182370" y="5471081"/>
                </a:cubicBezTo>
                <a:cubicBezTo>
                  <a:pt x="3164726" y="5471081"/>
                  <a:pt x="3160315" y="5449360"/>
                  <a:pt x="3155904" y="5438500"/>
                </a:cubicBezTo>
                <a:cubicBezTo>
                  <a:pt x="3145317" y="5422321"/>
                  <a:pt x="3145317" y="5400601"/>
                  <a:pt x="3136495" y="5384421"/>
                </a:cubicBezTo>
                <a:cubicBezTo>
                  <a:pt x="3118851" y="5351841"/>
                  <a:pt x="3105618" y="5313942"/>
                  <a:pt x="3070330" y="5373340"/>
                </a:cubicBezTo>
                <a:lnTo>
                  <a:pt x="3070330" y="5248781"/>
                </a:lnTo>
                <a:cubicBezTo>
                  <a:pt x="3021808" y="5330121"/>
                  <a:pt x="2990931" y="5411239"/>
                  <a:pt x="2968876" y="5503439"/>
                </a:cubicBezTo>
                <a:cubicBezTo>
                  <a:pt x="2951232" y="5487260"/>
                  <a:pt x="2951232" y="5459999"/>
                  <a:pt x="2929177" y="5449360"/>
                </a:cubicBezTo>
                <a:cubicBezTo>
                  <a:pt x="2929177" y="5481941"/>
                  <a:pt x="2933588" y="5514521"/>
                  <a:pt x="2924766" y="5552421"/>
                </a:cubicBezTo>
                <a:cubicBezTo>
                  <a:pt x="2893889" y="5498120"/>
                  <a:pt x="2854189" y="5459999"/>
                  <a:pt x="2854189" y="5395060"/>
                </a:cubicBezTo>
                <a:cubicBezTo>
                  <a:pt x="2854189" y="5389741"/>
                  <a:pt x="2854189" y="5384421"/>
                  <a:pt x="2849778" y="5378659"/>
                </a:cubicBezTo>
                <a:cubicBezTo>
                  <a:pt x="2801257" y="5313942"/>
                  <a:pt x="2788024" y="5237921"/>
                  <a:pt x="2796846" y="5151262"/>
                </a:cubicBezTo>
                <a:cubicBezTo>
                  <a:pt x="2801257" y="5135083"/>
                  <a:pt x="2788024" y="5118682"/>
                  <a:pt x="2770380" y="5118682"/>
                </a:cubicBezTo>
                <a:cubicBezTo>
                  <a:pt x="2757147" y="5183842"/>
                  <a:pt x="2779202" y="5259641"/>
                  <a:pt x="2743913" y="5324580"/>
                </a:cubicBezTo>
                <a:cubicBezTo>
                  <a:pt x="2739502" y="5286681"/>
                  <a:pt x="2739502" y="5248781"/>
                  <a:pt x="2739502" y="5205341"/>
                </a:cubicBezTo>
                <a:cubicBezTo>
                  <a:pt x="2739502" y="5167441"/>
                  <a:pt x="2739502" y="5129542"/>
                  <a:pt x="2712154" y="5096961"/>
                </a:cubicBezTo>
                <a:cubicBezTo>
                  <a:pt x="2690099" y="5140402"/>
                  <a:pt x="2668044" y="5178301"/>
                  <a:pt x="2645989" y="5216422"/>
                </a:cubicBezTo>
                <a:cubicBezTo>
                  <a:pt x="2637167" y="5232602"/>
                  <a:pt x="2623933" y="5254100"/>
                  <a:pt x="2615111" y="5254100"/>
                </a:cubicBezTo>
                <a:cubicBezTo>
                  <a:pt x="2557768" y="5248781"/>
                  <a:pt x="2571001" y="5303082"/>
                  <a:pt x="2566590" y="5340981"/>
                </a:cubicBezTo>
                <a:cubicBezTo>
                  <a:pt x="2562179" y="5357160"/>
                  <a:pt x="2571001" y="5378659"/>
                  <a:pt x="2557768" y="5389741"/>
                </a:cubicBezTo>
                <a:cubicBezTo>
                  <a:pt x="2535713" y="5378659"/>
                  <a:pt x="2526891" y="5351841"/>
                  <a:pt x="2513658" y="5330121"/>
                </a:cubicBezTo>
                <a:cubicBezTo>
                  <a:pt x="2473958" y="5275821"/>
                  <a:pt x="2473958" y="5275821"/>
                  <a:pt x="2425437" y="5324580"/>
                </a:cubicBezTo>
                <a:cubicBezTo>
                  <a:pt x="2407793" y="5346522"/>
                  <a:pt x="2390149" y="5362480"/>
                  <a:pt x="2372505" y="5378659"/>
                </a:cubicBezTo>
                <a:cubicBezTo>
                  <a:pt x="2350450" y="5400601"/>
                  <a:pt x="2323983" y="5411239"/>
                  <a:pt x="2301046" y="5378659"/>
                </a:cubicBezTo>
                <a:cubicBezTo>
                  <a:pt x="2283402" y="5346522"/>
                  <a:pt x="2265758" y="5357160"/>
                  <a:pt x="2248114" y="5373340"/>
                </a:cubicBezTo>
                <a:cubicBezTo>
                  <a:pt x="2226059" y="5395060"/>
                  <a:pt x="2204003" y="5422321"/>
                  <a:pt x="2181948" y="5449360"/>
                </a:cubicBezTo>
                <a:lnTo>
                  <a:pt x="2181948" y="5378659"/>
                </a:lnTo>
                <a:cubicBezTo>
                  <a:pt x="2168715" y="5400601"/>
                  <a:pt x="2177537" y="5427640"/>
                  <a:pt x="2155482" y="5438500"/>
                </a:cubicBezTo>
                <a:cubicBezTo>
                  <a:pt x="2151071" y="5400601"/>
                  <a:pt x="2146660" y="5368021"/>
                  <a:pt x="2142249" y="5335440"/>
                </a:cubicBezTo>
                <a:cubicBezTo>
                  <a:pt x="2111372" y="5346522"/>
                  <a:pt x="2089317" y="5303082"/>
                  <a:pt x="2067262" y="5303082"/>
                </a:cubicBezTo>
                <a:cubicBezTo>
                  <a:pt x="2023151" y="5297762"/>
                  <a:pt x="2001096" y="5340981"/>
                  <a:pt x="1987863" y="5384421"/>
                </a:cubicBezTo>
                <a:cubicBezTo>
                  <a:pt x="1930520" y="5351841"/>
                  <a:pt x="1867883" y="5319261"/>
                  <a:pt x="1801718" y="5319261"/>
                </a:cubicBezTo>
                <a:cubicBezTo>
                  <a:pt x="1801718" y="5351841"/>
                  <a:pt x="1841417" y="5384421"/>
                  <a:pt x="1792896" y="5395060"/>
                </a:cubicBezTo>
                <a:cubicBezTo>
                  <a:pt x="1762018" y="5395060"/>
                  <a:pt x="1735552" y="5335440"/>
                  <a:pt x="1744374" y="5303082"/>
                </a:cubicBezTo>
                <a:cubicBezTo>
                  <a:pt x="1762018" y="5254100"/>
                  <a:pt x="1753196" y="5210660"/>
                  <a:pt x="1748785" y="5161900"/>
                </a:cubicBezTo>
                <a:cubicBezTo>
                  <a:pt x="1748785" y="5145721"/>
                  <a:pt x="1731141" y="5140402"/>
                  <a:pt x="1731141" y="5156581"/>
                </a:cubicBezTo>
                <a:cubicBezTo>
                  <a:pt x="1731141" y="5205341"/>
                  <a:pt x="1687031" y="5248781"/>
                  <a:pt x="1704675" y="5303082"/>
                </a:cubicBezTo>
                <a:cubicBezTo>
                  <a:pt x="1656154" y="5319261"/>
                  <a:pt x="1616454" y="5292000"/>
                  <a:pt x="1589988" y="5243240"/>
                </a:cubicBezTo>
                <a:cubicBezTo>
                  <a:pt x="1576755" y="5205341"/>
                  <a:pt x="1594399" y="5167441"/>
                  <a:pt x="1616454" y="5135083"/>
                </a:cubicBezTo>
                <a:cubicBezTo>
                  <a:pt x="1585577" y="5129542"/>
                  <a:pt x="1567933" y="5086101"/>
                  <a:pt x="1532645" y="5086101"/>
                </a:cubicBezTo>
                <a:cubicBezTo>
                  <a:pt x="1528234" y="5183842"/>
                  <a:pt x="1523823" y="5189161"/>
                  <a:pt x="1497357" y="5237921"/>
                </a:cubicBezTo>
                <a:cubicBezTo>
                  <a:pt x="1417076" y="5172982"/>
                  <a:pt x="1408254" y="5178301"/>
                  <a:pt x="1386199" y="5292000"/>
                </a:cubicBezTo>
                <a:cubicBezTo>
                  <a:pt x="1381788" y="5319261"/>
                  <a:pt x="1367672" y="5346522"/>
                  <a:pt x="1358850" y="5368021"/>
                </a:cubicBezTo>
                <a:cubicBezTo>
                  <a:pt x="1345617" y="5405920"/>
                  <a:pt x="1332384" y="5411239"/>
                  <a:pt x="1314740" y="5373340"/>
                </a:cubicBezTo>
                <a:cubicBezTo>
                  <a:pt x="1292685" y="5324580"/>
                  <a:pt x="1288274" y="5275821"/>
                  <a:pt x="1266219" y="5227061"/>
                </a:cubicBezTo>
                <a:cubicBezTo>
                  <a:pt x="1261808" y="5319261"/>
                  <a:pt x="1279452" y="5405920"/>
                  <a:pt x="1275041" y="5492579"/>
                </a:cubicBezTo>
                <a:cubicBezTo>
                  <a:pt x="1244163" y="5492579"/>
                  <a:pt x="1213286" y="5481941"/>
                  <a:pt x="1213286" y="5438500"/>
                </a:cubicBezTo>
                <a:cubicBezTo>
                  <a:pt x="1208875" y="5395060"/>
                  <a:pt x="1195642" y="5389741"/>
                  <a:pt x="1164765" y="5389741"/>
                </a:cubicBezTo>
                <a:cubicBezTo>
                  <a:pt x="1151532" y="5395060"/>
                  <a:pt x="1133888" y="5389741"/>
                  <a:pt x="1120655" y="5384421"/>
                </a:cubicBezTo>
                <a:cubicBezTo>
                  <a:pt x="1022730" y="5368021"/>
                  <a:pt x="934509" y="5313942"/>
                  <a:pt x="841878" y="5292000"/>
                </a:cubicBezTo>
                <a:cubicBezTo>
                  <a:pt x="771301" y="5275821"/>
                  <a:pt x="771301" y="5275821"/>
                  <a:pt x="780123" y="5357160"/>
                </a:cubicBezTo>
                <a:cubicBezTo>
                  <a:pt x="784534" y="5378659"/>
                  <a:pt x="784534" y="5400601"/>
                  <a:pt x="784534" y="5416780"/>
                </a:cubicBezTo>
                <a:cubicBezTo>
                  <a:pt x="784534" y="5433181"/>
                  <a:pt x="793356" y="5454680"/>
                  <a:pt x="771301" y="5454680"/>
                </a:cubicBezTo>
                <a:cubicBezTo>
                  <a:pt x="753657" y="5454680"/>
                  <a:pt x="736013" y="5454680"/>
                  <a:pt x="736013" y="5422321"/>
                </a:cubicBezTo>
                <a:cubicBezTo>
                  <a:pt x="736013" y="5400601"/>
                  <a:pt x="731602" y="5378659"/>
                  <a:pt x="731602" y="5357160"/>
                </a:cubicBezTo>
                <a:lnTo>
                  <a:pt x="713958" y="5357160"/>
                </a:lnTo>
                <a:cubicBezTo>
                  <a:pt x="705136" y="5373340"/>
                  <a:pt x="709547" y="5405920"/>
                  <a:pt x="687492" y="5416780"/>
                </a:cubicBezTo>
                <a:cubicBezTo>
                  <a:pt x="669847" y="5389741"/>
                  <a:pt x="674259" y="5357160"/>
                  <a:pt x="674259" y="5330121"/>
                </a:cubicBezTo>
                <a:lnTo>
                  <a:pt x="669847" y="5330121"/>
                </a:lnTo>
                <a:lnTo>
                  <a:pt x="665436" y="5330121"/>
                </a:lnTo>
                <a:cubicBezTo>
                  <a:pt x="661025" y="5346522"/>
                  <a:pt x="656614" y="5357160"/>
                  <a:pt x="652203" y="5373340"/>
                </a:cubicBezTo>
                <a:cubicBezTo>
                  <a:pt x="647792" y="5384421"/>
                  <a:pt x="638970" y="5395060"/>
                  <a:pt x="624855" y="5395060"/>
                </a:cubicBezTo>
                <a:cubicBezTo>
                  <a:pt x="607211" y="5395060"/>
                  <a:pt x="598389" y="5373340"/>
                  <a:pt x="602800" y="5362480"/>
                </a:cubicBezTo>
                <a:cubicBezTo>
                  <a:pt x="611622" y="5281361"/>
                  <a:pt x="563101" y="5275821"/>
                  <a:pt x="514579" y="5259641"/>
                </a:cubicBezTo>
                <a:cubicBezTo>
                  <a:pt x="518990" y="5340981"/>
                  <a:pt x="571923" y="5427640"/>
                  <a:pt x="479291" y="5481941"/>
                </a:cubicBezTo>
                <a:cubicBezTo>
                  <a:pt x="435181" y="5362480"/>
                  <a:pt x="338138" y="5433181"/>
                  <a:pt x="267562" y="5411239"/>
                </a:cubicBezTo>
                <a:cubicBezTo>
                  <a:pt x="232273" y="5400601"/>
                  <a:pt x="245506" y="5454680"/>
                  <a:pt x="227862" y="5465761"/>
                </a:cubicBezTo>
                <a:cubicBezTo>
                  <a:pt x="214629" y="5476400"/>
                  <a:pt x="204925" y="5498120"/>
                  <a:pt x="187281" y="5492579"/>
                </a:cubicBezTo>
                <a:cubicBezTo>
                  <a:pt x="166108" y="5496125"/>
                  <a:pt x="127291" y="5512526"/>
                  <a:pt x="99060" y="5487260"/>
                </a:cubicBezTo>
                <a:cubicBezTo>
                  <a:pt x="70830" y="5461994"/>
                  <a:pt x="28484" y="5400601"/>
                  <a:pt x="15251" y="5340981"/>
                </a:cubicBezTo>
                <a:lnTo>
                  <a:pt x="11278" y="5346268"/>
                </a:lnTo>
                <a:lnTo>
                  <a:pt x="524" y="5307700"/>
                </a:lnTo>
                <a:cubicBezTo>
                  <a:pt x="-1387" y="5290273"/>
                  <a:pt x="1570" y="5272629"/>
                  <a:pt x="15484" y="5255311"/>
                </a:cubicBezTo>
                <a:cubicBezTo>
                  <a:pt x="34453" y="5234905"/>
                  <a:pt x="71648" y="5195709"/>
                  <a:pt x="32691" y="5145477"/>
                </a:cubicBezTo>
                <a:cubicBezTo>
                  <a:pt x="60496" y="5152395"/>
                  <a:pt x="90151" y="5176053"/>
                  <a:pt x="106617" y="5139539"/>
                </a:cubicBezTo>
                <a:cubicBezTo>
                  <a:pt x="95066" y="5137545"/>
                  <a:pt x="88219" y="5138478"/>
                  <a:pt x="76668" y="5136483"/>
                </a:cubicBezTo>
                <a:cubicBezTo>
                  <a:pt x="60414" y="5131560"/>
                  <a:pt x="32985" y="5124876"/>
                  <a:pt x="32902" y="5104040"/>
                </a:cubicBezTo>
                <a:cubicBezTo>
                  <a:pt x="37712" y="5086250"/>
                  <a:pt x="56298" y="5087429"/>
                  <a:pt x="74695" y="5088490"/>
                </a:cubicBezTo>
                <a:cubicBezTo>
                  <a:pt x="95424" y="5085807"/>
                  <a:pt x="116194" y="5093542"/>
                  <a:pt x="139107" y="5097415"/>
                </a:cubicBezTo>
                <a:cubicBezTo>
                  <a:pt x="143917" y="5079625"/>
                  <a:pt x="125625" y="5057845"/>
                  <a:pt x="139654" y="5045795"/>
                </a:cubicBezTo>
                <a:cubicBezTo>
                  <a:pt x="174159" y="5062080"/>
                  <a:pt x="271145" y="5049715"/>
                  <a:pt x="299014" y="5025498"/>
                </a:cubicBezTo>
                <a:cubicBezTo>
                  <a:pt x="303676" y="5018009"/>
                  <a:pt x="315374" y="5009703"/>
                  <a:pt x="317705" y="5005958"/>
                </a:cubicBezTo>
                <a:cubicBezTo>
                  <a:pt x="310735" y="4975639"/>
                  <a:pt x="320142" y="4981495"/>
                  <a:pt x="345428" y="4992041"/>
                </a:cubicBezTo>
                <a:cubicBezTo>
                  <a:pt x="423805" y="5020051"/>
                  <a:pt x="452182" y="5005502"/>
                  <a:pt x="464008" y="4934925"/>
                </a:cubicBezTo>
                <a:cubicBezTo>
                  <a:pt x="464155" y="4924624"/>
                  <a:pt x="466445" y="4910462"/>
                  <a:pt x="471107" y="4902973"/>
                </a:cubicBezTo>
                <a:cubicBezTo>
                  <a:pt x="492089" y="4869271"/>
                  <a:pt x="469093" y="4844563"/>
                  <a:pt x="434587" y="4828277"/>
                </a:cubicBezTo>
                <a:cubicBezTo>
                  <a:pt x="400082" y="4811992"/>
                  <a:pt x="386306" y="4793023"/>
                  <a:pt x="395736" y="4757327"/>
                </a:cubicBezTo>
                <a:cubicBezTo>
                  <a:pt x="405061" y="4742348"/>
                  <a:pt x="409976" y="4703840"/>
                  <a:pt x="409976" y="4703840"/>
                </a:cubicBezTo>
                <a:cubicBezTo>
                  <a:pt x="380239" y="4659347"/>
                  <a:pt x="414809" y="4644496"/>
                  <a:pt x="442719" y="4630696"/>
                </a:cubicBezTo>
                <a:cubicBezTo>
                  <a:pt x="403657" y="4601182"/>
                  <a:pt x="371483" y="4581152"/>
                  <a:pt x="325198" y="4552337"/>
                </a:cubicBezTo>
                <a:cubicBezTo>
                  <a:pt x="374345" y="4545522"/>
                  <a:pt x="399989" y="4504331"/>
                  <a:pt x="448312" y="4550003"/>
                </a:cubicBezTo>
                <a:cubicBezTo>
                  <a:pt x="475823" y="4577522"/>
                  <a:pt x="454906" y="4580088"/>
                  <a:pt x="438693" y="4585583"/>
                </a:cubicBezTo>
                <a:cubicBezTo>
                  <a:pt x="464020" y="4606546"/>
                  <a:pt x="484260" y="4646166"/>
                  <a:pt x="526184" y="4640050"/>
                </a:cubicBezTo>
                <a:cubicBezTo>
                  <a:pt x="537734" y="4642045"/>
                  <a:pt x="563167" y="4642291"/>
                  <a:pt x="554094" y="4626251"/>
                </a:cubicBezTo>
                <a:cubicBezTo>
                  <a:pt x="551869" y="4609277"/>
                  <a:pt x="577873" y="4588055"/>
                  <a:pt x="533536" y="4577079"/>
                </a:cubicBezTo>
                <a:cubicBezTo>
                  <a:pt x="514950" y="4575901"/>
                  <a:pt x="508208" y="4556116"/>
                  <a:pt x="508821" y="4545067"/>
                </a:cubicBezTo>
                <a:cubicBezTo>
                  <a:pt x="522915" y="4501880"/>
                  <a:pt x="509244" y="4462194"/>
                  <a:pt x="488726" y="4423440"/>
                </a:cubicBezTo>
                <a:cubicBezTo>
                  <a:pt x="536820" y="4458577"/>
                  <a:pt x="589805" y="4496760"/>
                  <a:pt x="642790" y="4534942"/>
                </a:cubicBezTo>
                <a:cubicBezTo>
                  <a:pt x="647559" y="4506734"/>
                  <a:pt x="612865" y="4490331"/>
                  <a:pt x="622337" y="4465052"/>
                </a:cubicBezTo>
                <a:cubicBezTo>
                  <a:pt x="659174" y="4477593"/>
                  <a:pt x="698529" y="4486507"/>
                  <a:pt x="733035" y="4502792"/>
                </a:cubicBezTo>
                <a:cubicBezTo>
                  <a:pt x="776759" y="4524817"/>
                  <a:pt x="776865" y="4504099"/>
                  <a:pt x="767751" y="4477641"/>
                </a:cubicBezTo>
                <a:cubicBezTo>
                  <a:pt x="763194" y="4464412"/>
                  <a:pt x="754122" y="4448372"/>
                  <a:pt x="747233" y="4438888"/>
                </a:cubicBezTo>
                <a:cubicBezTo>
                  <a:pt x="724384" y="4403879"/>
                  <a:pt x="719786" y="4380232"/>
                  <a:pt x="782202" y="4382718"/>
                </a:cubicBezTo>
                <a:cubicBezTo>
                  <a:pt x="710755" y="4374610"/>
                  <a:pt x="715440" y="4325567"/>
                  <a:pt x="713362" y="4298293"/>
                </a:cubicBezTo>
                <a:cubicBezTo>
                  <a:pt x="711283" y="4271019"/>
                  <a:pt x="755113" y="4272326"/>
                  <a:pt x="782877" y="4268826"/>
                </a:cubicBezTo>
                <a:cubicBezTo>
                  <a:pt x="817676" y="4264510"/>
                  <a:pt x="834314" y="4247850"/>
                  <a:pt x="811465" y="4212841"/>
                </a:cubicBezTo>
                <a:cubicBezTo>
                  <a:pt x="806908" y="4199612"/>
                  <a:pt x="802163" y="4186266"/>
                  <a:pt x="793091" y="4170226"/>
                </a:cubicBezTo>
                <a:cubicBezTo>
                  <a:pt x="846182" y="4187690"/>
                  <a:pt x="892279" y="4216388"/>
                  <a:pt x="956879" y="4225429"/>
                </a:cubicBezTo>
                <a:cubicBezTo>
                  <a:pt x="881045" y="4152238"/>
                  <a:pt x="747035" y="4151945"/>
                  <a:pt x="724608" y="4034063"/>
                </a:cubicBezTo>
                <a:cubicBezTo>
                  <a:pt x="761591" y="4036304"/>
                  <a:pt x="786730" y="4057150"/>
                  <a:pt x="814388" y="4074369"/>
                </a:cubicBezTo>
                <a:lnTo>
                  <a:pt x="897364" y="4126026"/>
                </a:lnTo>
                <a:cubicBezTo>
                  <a:pt x="874473" y="4080599"/>
                  <a:pt x="835370" y="4040667"/>
                  <a:pt x="817183" y="3998169"/>
                </a:cubicBezTo>
                <a:cubicBezTo>
                  <a:pt x="812626" y="3984940"/>
                  <a:pt x="808258" y="3971828"/>
                  <a:pt x="819767" y="3963405"/>
                </a:cubicBezTo>
                <a:cubicBezTo>
                  <a:pt x="831277" y="3954983"/>
                  <a:pt x="845158" y="3953233"/>
                  <a:pt x="861413" y="3958157"/>
                </a:cubicBezTo>
                <a:cubicBezTo>
                  <a:pt x="881995" y="3965774"/>
                  <a:pt x="882036" y="3976192"/>
                  <a:pt x="875043" y="3987426"/>
                </a:cubicBezTo>
                <a:cubicBezTo>
                  <a:pt x="863386" y="4006149"/>
                  <a:pt x="879641" y="4011072"/>
                  <a:pt x="898038" y="4012134"/>
                </a:cubicBezTo>
                <a:cubicBezTo>
                  <a:pt x="951088" y="4019180"/>
                  <a:pt x="994813" y="4041205"/>
                  <a:pt x="1022407" y="4089560"/>
                </a:cubicBezTo>
                <a:cubicBezTo>
                  <a:pt x="1024738" y="4085815"/>
                  <a:pt x="1024738" y="4085815"/>
                  <a:pt x="1029254" y="4088627"/>
                </a:cubicBezTo>
                <a:cubicBezTo>
                  <a:pt x="1029401" y="4078326"/>
                  <a:pt x="1024656" y="4064980"/>
                  <a:pt x="1029318" y="4057491"/>
                </a:cubicBezTo>
                <a:cubicBezTo>
                  <a:pt x="1059730" y="3988092"/>
                  <a:pt x="1020961" y="3937977"/>
                  <a:pt x="951910" y="3894988"/>
                </a:cubicBezTo>
                <a:cubicBezTo>
                  <a:pt x="947206" y="3892060"/>
                  <a:pt x="937986" y="3886320"/>
                  <a:pt x="942649" y="3878831"/>
                </a:cubicBezTo>
                <a:cubicBezTo>
                  <a:pt x="979738" y="3860353"/>
                  <a:pt x="1000003" y="3930125"/>
                  <a:pt x="1039612" y="3908019"/>
                </a:cubicBezTo>
                <a:cubicBezTo>
                  <a:pt x="1007821" y="3866405"/>
                  <a:pt x="961724" y="3837707"/>
                  <a:pt x="927324" y="3800703"/>
                </a:cubicBezTo>
                <a:cubicBezTo>
                  <a:pt x="901997" y="3779739"/>
                  <a:pt x="851425" y="3758648"/>
                  <a:pt x="872407" y="3724946"/>
                </a:cubicBezTo>
                <a:cubicBezTo>
                  <a:pt x="888725" y="3698734"/>
                  <a:pt x="932303" y="3731059"/>
                  <a:pt x="964624" y="3740789"/>
                </a:cubicBezTo>
                <a:cubicBezTo>
                  <a:pt x="964624" y="3740789"/>
                  <a:pt x="966956" y="3737044"/>
                  <a:pt x="973991" y="3736228"/>
                </a:cubicBezTo>
                <a:cubicBezTo>
                  <a:pt x="960214" y="3717259"/>
                  <a:pt x="953285" y="3697357"/>
                  <a:pt x="939696" y="3678506"/>
                </a:cubicBezTo>
                <a:cubicBezTo>
                  <a:pt x="962757" y="3672078"/>
                  <a:pt x="971870" y="3698536"/>
                  <a:pt x="988084" y="3693042"/>
                </a:cubicBezTo>
                <a:cubicBezTo>
                  <a:pt x="1009065" y="3659340"/>
                  <a:pt x="1009317" y="3628321"/>
                  <a:pt x="967736" y="3602434"/>
                </a:cubicBezTo>
                <a:cubicBezTo>
                  <a:pt x="924158" y="3570109"/>
                  <a:pt x="961100" y="3561931"/>
                  <a:pt x="979645" y="3552692"/>
                </a:cubicBezTo>
                <a:cubicBezTo>
                  <a:pt x="956502" y="3538284"/>
                  <a:pt x="933589" y="3534411"/>
                  <a:pt x="924475" y="3507954"/>
                </a:cubicBezTo>
                <a:cubicBezTo>
                  <a:pt x="970636" y="3505516"/>
                  <a:pt x="995816" y="3536780"/>
                  <a:pt x="1009634" y="3566166"/>
                </a:cubicBezTo>
                <a:cubicBezTo>
                  <a:pt x="1036893" y="3624705"/>
                  <a:pt x="1080765" y="3636429"/>
                  <a:pt x="1140703" y="3652960"/>
                </a:cubicBezTo>
                <a:cubicBezTo>
                  <a:pt x="1076818" y="3540444"/>
                  <a:pt x="1076777" y="3530026"/>
                  <a:pt x="1143879" y="3483469"/>
                </a:cubicBezTo>
                <a:cubicBezTo>
                  <a:pt x="1162611" y="3474347"/>
                  <a:pt x="1188721" y="3432407"/>
                  <a:pt x="1220937" y="3462855"/>
                </a:cubicBezTo>
                <a:cubicBezTo>
                  <a:pt x="1248448" y="3490374"/>
                  <a:pt x="1280581" y="3499987"/>
                  <a:pt x="1317417" y="3512528"/>
                </a:cubicBezTo>
                <a:cubicBezTo>
                  <a:pt x="1290158" y="3453990"/>
                  <a:pt x="1221001" y="3431719"/>
                  <a:pt x="1191222" y="3376808"/>
                </a:cubicBezTo>
                <a:cubicBezTo>
                  <a:pt x="1232868" y="3371559"/>
                  <a:pt x="1272077" y="3390773"/>
                  <a:pt x="1311286" y="3409987"/>
                </a:cubicBezTo>
                <a:cubicBezTo>
                  <a:pt x="1345792" y="3426273"/>
                  <a:pt x="1380297" y="3442558"/>
                  <a:pt x="1419506" y="3461772"/>
                </a:cubicBezTo>
                <a:cubicBezTo>
                  <a:pt x="1417239" y="3434380"/>
                  <a:pt x="1398841" y="3433319"/>
                  <a:pt x="1385106" y="3424768"/>
                </a:cubicBezTo>
                <a:lnTo>
                  <a:pt x="1295137" y="3384345"/>
                </a:lnTo>
                <a:cubicBezTo>
                  <a:pt x="1242193" y="3356581"/>
                  <a:pt x="1237824" y="3343469"/>
                  <a:pt x="1272500" y="3307900"/>
                </a:cubicBezTo>
                <a:cubicBezTo>
                  <a:pt x="1279493" y="3296666"/>
                  <a:pt x="1281971" y="3282621"/>
                  <a:pt x="1277226" y="3269275"/>
                </a:cubicBezTo>
                <a:cubicBezTo>
                  <a:pt x="1272816" y="3245745"/>
                  <a:pt x="1261559" y="3223149"/>
                  <a:pt x="1247783" y="3204181"/>
                </a:cubicBezTo>
                <a:cubicBezTo>
                  <a:pt x="1236379" y="3191885"/>
                  <a:pt x="1194756" y="3155581"/>
                  <a:pt x="1252468" y="3155138"/>
                </a:cubicBezTo>
                <a:cubicBezTo>
                  <a:pt x="1266539" y="3153505"/>
                  <a:pt x="1276010" y="3128226"/>
                  <a:pt x="1248352" y="3111007"/>
                </a:cubicBezTo>
                <a:cubicBezTo>
                  <a:pt x="1213847" y="3094722"/>
                  <a:pt x="1186147" y="3067085"/>
                  <a:pt x="1163151" y="3042377"/>
                </a:cubicBezTo>
                <a:cubicBezTo>
                  <a:pt x="1151747" y="3030082"/>
                  <a:pt x="1142486" y="3013924"/>
                  <a:pt x="1144965" y="2999879"/>
                </a:cubicBezTo>
                <a:cubicBezTo>
                  <a:pt x="1154290" y="2984900"/>
                  <a:pt x="1175060" y="2992635"/>
                  <a:pt x="1186611" y="2994630"/>
                </a:cubicBezTo>
                <a:cubicBezTo>
                  <a:pt x="1205941" y="2994194"/>
                  <a:pt x="1224380" y="3005673"/>
                  <a:pt x="1242777" y="3006735"/>
                </a:cubicBezTo>
                <a:cubicBezTo>
                  <a:pt x="1279761" y="3008975"/>
                  <a:pt x="1318928" y="3017771"/>
                  <a:pt x="1287154" y="2956421"/>
                </a:cubicBezTo>
                <a:lnTo>
                  <a:pt x="1392895" y="3022251"/>
                </a:lnTo>
                <a:cubicBezTo>
                  <a:pt x="1349487" y="2938071"/>
                  <a:pt x="1296942" y="2868988"/>
                  <a:pt x="1230327" y="2801536"/>
                </a:cubicBezTo>
                <a:cubicBezTo>
                  <a:pt x="1253387" y="2795109"/>
                  <a:pt x="1276530" y="2809516"/>
                  <a:pt x="1297218" y="2796415"/>
                </a:cubicBezTo>
                <a:cubicBezTo>
                  <a:pt x="1269559" y="2779196"/>
                  <a:pt x="1239570" y="2765722"/>
                  <a:pt x="1212058" y="2738203"/>
                </a:cubicBezTo>
                <a:cubicBezTo>
                  <a:pt x="1274474" y="2740688"/>
                  <a:pt x="1327818" y="2727133"/>
                  <a:pt x="1382946" y="2761454"/>
                </a:cubicBezTo>
                <a:cubicBezTo>
                  <a:pt x="1387462" y="2764265"/>
                  <a:pt x="1391978" y="2767077"/>
                  <a:pt x="1399201" y="2766377"/>
                </a:cubicBezTo>
                <a:cubicBezTo>
                  <a:pt x="1479785" y="2759390"/>
                  <a:pt x="1551315" y="2788333"/>
                  <a:pt x="1620220" y="2841622"/>
                </a:cubicBezTo>
                <a:cubicBezTo>
                  <a:pt x="1631624" y="2853918"/>
                  <a:pt x="1652541" y="2851352"/>
                  <a:pt x="1661866" y="2836373"/>
                </a:cubicBezTo>
                <a:cubicBezTo>
                  <a:pt x="1613543" y="2790702"/>
                  <a:pt x="1537539" y="2769365"/>
                  <a:pt x="1501060" y="2705087"/>
                </a:cubicBezTo>
                <a:cubicBezTo>
                  <a:pt x="1535565" y="2721372"/>
                  <a:pt x="1567739" y="2741402"/>
                  <a:pt x="1604617" y="2764361"/>
                </a:cubicBezTo>
                <a:cubicBezTo>
                  <a:pt x="1636791" y="2784391"/>
                  <a:pt x="1668965" y="2804421"/>
                  <a:pt x="1711077" y="2798423"/>
                </a:cubicBezTo>
                <a:cubicBezTo>
                  <a:pt x="1685856" y="2756741"/>
                  <a:pt x="1665338" y="2717988"/>
                  <a:pt x="1644632" y="2679118"/>
                </a:cubicBezTo>
                <a:cubicBezTo>
                  <a:pt x="1635560" y="2663077"/>
                  <a:pt x="1624303" y="2640481"/>
                  <a:pt x="1628965" y="2632992"/>
                </a:cubicBezTo>
                <a:cubicBezTo>
                  <a:pt x="1663787" y="2587123"/>
                  <a:pt x="1610696" y="2569659"/>
                  <a:pt x="1580853" y="2545884"/>
                </a:cubicBezTo>
                <a:cubicBezTo>
                  <a:pt x="1569449" y="2533589"/>
                  <a:pt x="1546536" y="2529715"/>
                  <a:pt x="1544122" y="2512625"/>
                </a:cubicBezTo>
                <a:cubicBezTo>
                  <a:pt x="1565186" y="2499758"/>
                  <a:pt x="1592615" y="2506443"/>
                  <a:pt x="1618048" y="2506688"/>
                </a:cubicBezTo>
                <a:cubicBezTo>
                  <a:pt x="1685126" y="2501684"/>
                  <a:pt x="1685126" y="2501684"/>
                  <a:pt x="1669377" y="2434723"/>
                </a:cubicBezTo>
                <a:cubicBezTo>
                  <a:pt x="1660075" y="2408148"/>
                  <a:pt x="1655853" y="2384736"/>
                  <a:pt x="1651443" y="2361206"/>
                </a:cubicBezTo>
                <a:cubicBezTo>
                  <a:pt x="1644472" y="2330886"/>
                  <a:pt x="1649428" y="2302796"/>
                  <a:pt x="1689209" y="2300543"/>
                </a:cubicBezTo>
                <a:cubicBezTo>
                  <a:pt x="1725816" y="2302549"/>
                  <a:pt x="1726110" y="2281948"/>
                  <a:pt x="1721700" y="2258418"/>
                </a:cubicBezTo>
                <a:cubicBezTo>
                  <a:pt x="1714917" y="2228216"/>
                  <a:pt x="1703431" y="2195085"/>
                  <a:pt x="1692132" y="2162071"/>
                </a:cubicBezTo>
                <a:lnTo>
                  <a:pt x="1752153" y="2199437"/>
                </a:lnTo>
                <a:cubicBezTo>
                  <a:pt x="1740520" y="2176607"/>
                  <a:pt x="1712903" y="2169806"/>
                  <a:pt x="1715339" y="2145343"/>
                </a:cubicBezTo>
                <a:cubicBezTo>
                  <a:pt x="1749845" y="2161628"/>
                  <a:pt x="1779834" y="2175103"/>
                  <a:pt x="1809824" y="2188577"/>
                </a:cubicBezTo>
                <a:cubicBezTo>
                  <a:pt x="1816735" y="2156507"/>
                  <a:pt x="1865269" y="2160742"/>
                  <a:pt x="1876925" y="2142019"/>
                </a:cubicBezTo>
                <a:cubicBezTo>
                  <a:pt x="1904754" y="2107384"/>
                  <a:pt x="1879720" y="2065819"/>
                  <a:pt x="1849836" y="2031627"/>
                </a:cubicBezTo>
                <a:cubicBezTo>
                  <a:pt x="1907801" y="2000165"/>
                  <a:pt x="1968563" y="1964210"/>
                  <a:pt x="2003532" y="1908040"/>
                </a:cubicBezTo>
                <a:cubicBezTo>
                  <a:pt x="1975874" y="1890822"/>
                  <a:pt x="1927234" y="1907305"/>
                  <a:pt x="1943846" y="1860491"/>
                </a:cubicBezTo>
                <a:cubicBezTo>
                  <a:pt x="1960165" y="1834278"/>
                  <a:pt x="2024766" y="1843320"/>
                  <a:pt x="2047573" y="1867910"/>
                </a:cubicBezTo>
                <a:cubicBezTo>
                  <a:pt x="2079830" y="1908776"/>
                  <a:pt x="2121370" y="1924246"/>
                  <a:pt x="2165095" y="1946270"/>
                </a:cubicBezTo>
                <a:cubicBezTo>
                  <a:pt x="2178830" y="1954821"/>
                  <a:pt x="2192671" y="1942654"/>
                  <a:pt x="2178936" y="1934103"/>
                </a:cubicBezTo>
                <a:cubicBezTo>
                  <a:pt x="2137542" y="1908333"/>
                  <a:pt x="2123977" y="1847928"/>
                  <a:pt x="2068555" y="1834209"/>
                </a:cubicBezTo>
                <a:cubicBezTo>
                  <a:pt x="2080463" y="1784467"/>
                  <a:pt x="2124587" y="1765173"/>
                  <a:pt x="2179968" y="1768474"/>
                </a:cubicBezTo>
                <a:cubicBezTo>
                  <a:pt x="2219136" y="1777270"/>
                  <a:pt x="2241985" y="1812279"/>
                  <a:pt x="2257799" y="1848104"/>
                </a:cubicBezTo>
                <a:cubicBezTo>
                  <a:pt x="2278822" y="1824820"/>
                  <a:pt x="2325025" y="1832800"/>
                  <a:pt x="2343675" y="1802843"/>
                </a:cubicBezTo>
                <a:cubicBezTo>
                  <a:pt x="2263031" y="1747441"/>
                  <a:pt x="2260846" y="1740885"/>
                  <a:pt x="2233440" y="1692648"/>
                </a:cubicBezTo>
                <a:cubicBezTo>
                  <a:pt x="2330998" y="1658816"/>
                  <a:pt x="2331145" y="1648515"/>
                  <a:pt x="2246279" y="1569701"/>
                </a:cubicBezTo>
                <a:cubicBezTo>
                  <a:pt x="2225467" y="1551549"/>
                  <a:pt x="2209785" y="1525159"/>
                  <a:pt x="2196197" y="1506307"/>
                </a:cubicBezTo>
                <a:cubicBezTo>
                  <a:pt x="2171016" y="1475043"/>
                  <a:pt x="2173494" y="1460998"/>
                  <a:pt x="2214993" y="1466049"/>
                </a:cubicBezTo>
                <a:cubicBezTo>
                  <a:pt x="2268043" y="1473096"/>
                  <a:pt x="2311768" y="1495121"/>
                  <a:pt x="2364818" y="1502168"/>
                </a:cubicBezTo>
                <a:cubicBezTo>
                  <a:pt x="2288878" y="1449695"/>
                  <a:pt x="2205985" y="1418874"/>
                  <a:pt x="2134749" y="1369329"/>
                </a:cubicBezTo>
                <a:cubicBezTo>
                  <a:pt x="2151068" y="1343116"/>
                  <a:pt x="2176418" y="1322526"/>
                  <a:pt x="2213296" y="1345485"/>
                </a:cubicBezTo>
                <a:cubicBezTo>
                  <a:pt x="2252505" y="1364699"/>
                  <a:pt x="2264014" y="1356276"/>
                  <a:pt x="2280333" y="1330063"/>
                </a:cubicBezTo>
                <a:cubicBezTo>
                  <a:pt x="2282811" y="1316018"/>
                  <a:pt x="2296652" y="1303851"/>
                  <a:pt x="2308161" y="1295428"/>
                </a:cubicBezTo>
                <a:cubicBezTo>
                  <a:pt x="2373838" y="1220965"/>
                  <a:pt x="2466372" y="1174653"/>
                  <a:pt x="2533956" y="1107611"/>
                </a:cubicBezTo>
                <a:cubicBezTo>
                  <a:pt x="2584991" y="1056248"/>
                  <a:pt x="2584991" y="1056248"/>
                  <a:pt x="2511277" y="1020748"/>
                </a:cubicBezTo>
                <a:cubicBezTo>
                  <a:pt x="2490695" y="1013131"/>
                  <a:pt x="2472068" y="1001535"/>
                  <a:pt x="2458332" y="992984"/>
                </a:cubicBezTo>
                <a:cubicBezTo>
                  <a:pt x="2444409" y="984316"/>
                  <a:pt x="2421496" y="980443"/>
                  <a:pt x="2433152" y="961720"/>
                </a:cubicBezTo>
                <a:cubicBezTo>
                  <a:pt x="2442477" y="946741"/>
                  <a:pt x="2451802" y="931762"/>
                  <a:pt x="2479273" y="948864"/>
                </a:cubicBezTo>
                <a:cubicBezTo>
                  <a:pt x="2497711" y="960343"/>
                  <a:pt x="2518670" y="968195"/>
                  <a:pt x="2536920" y="979557"/>
                </a:cubicBezTo>
                <a:lnTo>
                  <a:pt x="2546246" y="964579"/>
                </a:lnTo>
                <a:cubicBezTo>
                  <a:pt x="2537173" y="948538"/>
                  <a:pt x="2507183" y="935064"/>
                  <a:pt x="2509620" y="910601"/>
                </a:cubicBezTo>
                <a:cubicBezTo>
                  <a:pt x="2541900" y="909913"/>
                  <a:pt x="2567227" y="930877"/>
                  <a:pt x="2590181" y="945167"/>
                </a:cubicBezTo>
                <a:lnTo>
                  <a:pt x="2592513" y="941422"/>
                </a:lnTo>
                <a:lnTo>
                  <a:pt x="2594844" y="937678"/>
                </a:lnTo>
                <a:cubicBezTo>
                  <a:pt x="2583252" y="925265"/>
                  <a:pt x="2576552" y="915898"/>
                  <a:pt x="2565148" y="903603"/>
                </a:cubicBezTo>
                <a:cubicBezTo>
                  <a:pt x="2558072" y="894001"/>
                  <a:pt x="2553703" y="880889"/>
                  <a:pt x="2561163" y="868906"/>
                </a:cubicBezTo>
                <a:cubicBezTo>
                  <a:pt x="2570488" y="853928"/>
                  <a:pt x="2593589" y="857918"/>
                  <a:pt x="2600478" y="867402"/>
                </a:cubicBezTo>
                <a:cubicBezTo>
                  <a:pt x="2664679" y="917763"/>
                  <a:pt x="2695026" y="879500"/>
                  <a:pt x="2734405" y="846860"/>
                </a:cubicBezTo>
                <a:cubicBezTo>
                  <a:pt x="2663022" y="807616"/>
                  <a:pt x="2561480" y="806752"/>
                  <a:pt x="2564339" y="699416"/>
                </a:cubicBezTo>
                <a:cubicBezTo>
                  <a:pt x="2689065" y="725105"/>
                  <a:pt x="2680332" y="605357"/>
                  <a:pt x="2736259" y="557039"/>
                </a:cubicBezTo>
                <a:cubicBezTo>
                  <a:pt x="2763941" y="532704"/>
                  <a:pt x="2711038" y="515357"/>
                  <a:pt x="2710955" y="494522"/>
                </a:cubicBezTo>
                <a:cubicBezTo>
                  <a:pt x="2708918" y="477665"/>
                  <a:pt x="2695608" y="457948"/>
                  <a:pt x="2709637" y="445897"/>
                </a:cubicBezTo>
                <a:cubicBezTo>
                  <a:pt x="2717816" y="426049"/>
                  <a:pt x="2724408" y="384428"/>
                  <a:pt x="2760777" y="373816"/>
                </a:cubicBezTo>
                <a:cubicBezTo>
                  <a:pt x="2797147" y="363203"/>
                  <a:pt x="2871645" y="359701"/>
                  <a:pt x="2929252" y="379976"/>
                </a:cubicBezTo>
                <a:cubicBezTo>
                  <a:pt x="2888322" y="281751"/>
                  <a:pt x="2897605" y="256355"/>
                  <a:pt x="2973798" y="277809"/>
                </a:cubicBezTo>
                <a:close/>
                <a:moveTo>
                  <a:pt x="3140035" y="81724"/>
                </a:moveTo>
                <a:lnTo>
                  <a:pt x="3147401" y="106542"/>
                </a:lnTo>
                <a:cubicBezTo>
                  <a:pt x="3161187" y="120862"/>
                  <a:pt x="3190069" y="121994"/>
                  <a:pt x="3234202" y="111757"/>
                </a:cubicBezTo>
                <a:cubicBezTo>
                  <a:pt x="3181456" y="183026"/>
                  <a:pt x="3095210" y="217618"/>
                  <a:pt x="3021704" y="198982"/>
                </a:cubicBezTo>
                <a:lnTo>
                  <a:pt x="2990505" y="196234"/>
                </a:lnTo>
                <a:lnTo>
                  <a:pt x="3005107" y="182875"/>
                </a:lnTo>
                <a:cubicBezTo>
                  <a:pt x="3015540" y="175585"/>
                  <a:pt x="3027373" y="168792"/>
                  <a:pt x="3039686" y="161909"/>
                </a:cubicBezTo>
                <a:cubicBezTo>
                  <a:pt x="3069552" y="144130"/>
                  <a:pt x="3109013" y="132326"/>
                  <a:pt x="3129995" y="98624"/>
                </a:cubicBezTo>
                <a:cubicBezTo>
                  <a:pt x="3134620" y="93709"/>
                  <a:pt x="3137962" y="88970"/>
                  <a:pt x="3139834" y="84371"/>
                </a:cubicBezTo>
                <a:close/>
                <a:moveTo>
                  <a:pt x="3093889" y="0"/>
                </a:moveTo>
                <a:lnTo>
                  <a:pt x="3105597" y="4456"/>
                </a:lnTo>
                <a:lnTo>
                  <a:pt x="3152592" y="16960"/>
                </a:lnTo>
                <a:lnTo>
                  <a:pt x="3151171" y="22196"/>
                </a:lnTo>
                <a:lnTo>
                  <a:pt x="3139499" y="69021"/>
                </a:lnTo>
                <a:lnTo>
                  <a:pt x="3131932" y="58181"/>
                </a:lnTo>
                <a:cubicBezTo>
                  <a:pt x="3127178" y="54003"/>
                  <a:pt x="3120581" y="49896"/>
                  <a:pt x="3111955" y="45825"/>
                </a:cubicBezTo>
                <a:lnTo>
                  <a:pt x="3076016" y="24824"/>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0439384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3591746" y="2249719"/>
            <a:ext cx="1464371" cy="293387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4567367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411A7D3-2EB4-447E-BE5F-AC7E7EEBA567}"/>
              </a:ext>
            </a:extLst>
          </p:cNvPr>
          <p:cNvGrpSpPr/>
          <p:nvPr userDrawn="1"/>
        </p:nvGrpSpPr>
        <p:grpSpPr>
          <a:xfrm>
            <a:off x="-1" y="-121539"/>
            <a:ext cx="9144001" cy="1608851"/>
            <a:chOff x="-1" y="-121539"/>
            <a:chExt cx="12192001" cy="1608851"/>
          </a:xfrm>
        </p:grpSpPr>
        <p:sp>
          <p:nvSpPr>
            <p:cNvPr id="22" name="Rectangle 21">
              <a:extLst>
                <a:ext uri="{FF2B5EF4-FFF2-40B4-BE49-F238E27FC236}">
                  <a16:creationId xmlns:a16="http://schemas.microsoft.com/office/drawing/2014/main" id="{A3CD8CE1-859C-4513-862E-CE4DF1CA8AD9}"/>
                </a:ext>
              </a:extLst>
            </p:cNvPr>
            <p:cNvSpPr/>
            <p:nvPr userDrawn="1"/>
          </p:nvSpPr>
          <p:spPr>
            <a:xfrm>
              <a:off x="0" y="1"/>
              <a:ext cx="12192000" cy="14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Freeform: Shape 22">
              <a:extLst>
                <a:ext uri="{FF2B5EF4-FFF2-40B4-BE49-F238E27FC236}">
                  <a16:creationId xmlns:a16="http://schemas.microsoft.com/office/drawing/2014/main" id="{A78A8CBF-574A-4E06-8CA3-B60B0BEC73D5}"/>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3" name="Rectangle 5">
            <a:extLst>
              <a:ext uri="{FF2B5EF4-FFF2-40B4-BE49-F238E27FC236}">
                <a16:creationId xmlns:a16="http://schemas.microsoft.com/office/drawing/2014/main" id="{35068011-3E24-404B-997C-ABD66374BC7E}"/>
              </a:ext>
            </a:extLst>
          </p:cNvPr>
          <p:cNvSpPr/>
          <p:nvPr userDrawn="1"/>
        </p:nvSpPr>
        <p:spPr>
          <a:xfrm>
            <a:off x="0" y="5006857"/>
            <a:ext cx="9144000" cy="1851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0">
            <a:extLst>
              <a:ext uri="{FF2B5EF4-FFF2-40B4-BE49-F238E27FC236}">
                <a16:creationId xmlns:a16="http://schemas.microsoft.com/office/drawing/2014/main" id="{AD1DE5BA-BA06-4EBF-9938-3F11999554D9}"/>
              </a:ext>
            </a:extLst>
          </p:cNvPr>
          <p:cNvSpPr/>
          <p:nvPr userDrawn="1"/>
        </p:nvSpPr>
        <p:spPr>
          <a:xfrm>
            <a:off x="2096588" y="3970007"/>
            <a:ext cx="5079834" cy="612000"/>
          </a:xfrm>
          <a:prstGeom prst="rect">
            <a:avLst/>
          </a:prstGeom>
          <a:solidFill>
            <a:schemeClr val="accent4"/>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100">
              <a:solidFill>
                <a:schemeClr val="tx1">
                  <a:lumMod val="65000"/>
                  <a:lumOff val="35000"/>
                </a:schemeClr>
              </a:solidFill>
            </a:endParaRPr>
          </a:p>
        </p:txBody>
      </p:sp>
      <p:sp>
        <p:nvSpPr>
          <p:cNvPr id="15" name="Rectangle 6">
            <a:extLst>
              <a:ext uri="{FF2B5EF4-FFF2-40B4-BE49-F238E27FC236}">
                <a16:creationId xmlns:a16="http://schemas.microsoft.com/office/drawing/2014/main" id="{F7A08108-4EE6-461B-9FF3-F537D87628DE}"/>
              </a:ext>
            </a:extLst>
          </p:cNvPr>
          <p:cNvSpPr/>
          <p:nvPr userDrawn="1"/>
        </p:nvSpPr>
        <p:spPr>
          <a:xfrm>
            <a:off x="2096589" y="1804578"/>
            <a:ext cx="6505835"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100">
              <a:solidFill>
                <a:schemeClr val="tx1">
                  <a:lumMod val="65000"/>
                  <a:lumOff val="35000"/>
                </a:schemeClr>
              </a:solidFill>
            </a:endParaRPr>
          </a:p>
        </p:txBody>
      </p:sp>
      <p:sp>
        <p:nvSpPr>
          <p:cNvPr id="16" name="Rectangle 7">
            <a:extLst>
              <a:ext uri="{FF2B5EF4-FFF2-40B4-BE49-F238E27FC236}">
                <a16:creationId xmlns:a16="http://schemas.microsoft.com/office/drawing/2014/main" id="{70B55793-022B-40B7-AD0E-44BFA6CCA944}"/>
              </a:ext>
            </a:extLst>
          </p:cNvPr>
          <p:cNvSpPr/>
          <p:nvPr userDrawn="1"/>
        </p:nvSpPr>
        <p:spPr>
          <a:xfrm>
            <a:off x="2096589" y="2526388"/>
            <a:ext cx="6030019"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100">
              <a:solidFill>
                <a:schemeClr val="tx1">
                  <a:lumMod val="65000"/>
                  <a:lumOff val="35000"/>
                </a:schemeClr>
              </a:solidFill>
            </a:endParaRPr>
          </a:p>
        </p:txBody>
      </p:sp>
      <p:sp>
        <p:nvSpPr>
          <p:cNvPr id="17" name="Rectangle 8">
            <a:extLst>
              <a:ext uri="{FF2B5EF4-FFF2-40B4-BE49-F238E27FC236}">
                <a16:creationId xmlns:a16="http://schemas.microsoft.com/office/drawing/2014/main" id="{AE96286A-6E16-47F3-8E5A-2F3D95830AF1}"/>
              </a:ext>
            </a:extLst>
          </p:cNvPr>
          <p:cNvSpPr/>
          <p:nvPr userDrawn="1"/>
        </p:nvSpPr>
        <p:spPr>
          <a:xfrm>
            <a:off x="2096589" y="3248198"/>
            <a:ext cx="5554927" cy="612000"/>
          </a:xfrm>
          <a:prstGeom prst="rect">
            <a:avLst/>
          </a:prstGeom>
          <a:solidFill>
            <a:schemeClr val="accent3"/>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100">
              <a:solidFill>
                <a:schemeClr val="tx1">
                  <a:lumMod val="65000"/>
                  <a:lumOff val="35000"/>
                </a:schemeClr>
              </a:solidFill>
            </a:endParaRPr>
          </a:p>
        </p:txBody>
      </p:sp>
      <p:sp>
        <p:nvSpPr>
          <p:cNvPr id="19" name="Rounded Rectangle 39">
            <a:extLst>
              <a:ext uri="{FF2B5EF4-FFF2-40B4-BE49-F238E27FC236}">
                <a16:creationId xmlns:a16="http://schemas.microsoft.com/office/drawing/2014/main" id="{8E77609A-C716-4CBD-BEA4-A609FE58474A}"/>
              </a:ext>
            </a:extLst>
          </p:cNvPr>
          <p:cNvSpPr/>
          <p:nvPr userDrawn="1"/>
        </p:nvSpPr>
        <p:spPr>
          <a:xfrm rot="2483232">
            <a:off x="-50716" y="1813626"/>
            <a:ext cx="3167322" cy="5102585"/>
          </a:xfrm>
          <a:custGeom>
            <a:avLst/>
            <a:gdLst>
              <a:gd name="connsiteX0" fmla="*/ 670001 w 2194524"/>
              <a:gd name="connsiteY0" fmla="*/ 41365 h 3010473"/>
              <a:gd name="connsiteX1" fmla="*/ 769866 w 2194524"/>
              <a:gd name="connsiteY1" fmla="*/ 0 h 3010473"/>
              <a:gd name="connsiteX2" fmla="*/ 911097 w 2194524"/>
              <a:gd name="connsiteY2" fmla="*/ 141231 h 3010473"/>
              <a:gd name="connsiteX3" fmla="*/ 911097 w 2194524"/>
              <a:gd name="connsiteY3" fmla="*/ 753742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48308 w 2194524"/>
              <a:gd name="connsiteY5" fmla="*/ 1898342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45453"/>
              <a:gd name="connsiteY0" fmla="*/ 41365 h 3010473"/>
              <a:gd name="connsiteX1" fmla="*/ 769866 w 2145453"/>
              <a:gd name="connsiteY1" fmla="*/ 0 h 3010473"/>
              <a:gd name="connsiteX2" fmla="*/ 911097 w 2145453"/>
              <a:gd name="connsiteY2" fmla="*/ 141231 h 3010473"/>
              <a:gd name="connsiteX3" fmla="*/ 960469 w 2145453"/>
              <a:gd name="connsiteY3" fmla="*/ 784060 h 3010473"/>
              <a:gd name="connsiteX4" fmla="*/ 1594794 w 2145453"/>
              <a:gd name="connsiteY4" fmla="*/ 789196 h 3010473"/>
              <a:gd name="connsiteX5" fmla="*/ 1848308 w 2145453"/>
              <a:gd name="connsiteY5" fmla="*/ 1898342 h 3010473"/>
              <a:gd name="connsiteX6" fmla="*/ 2145453 w 2145453"/>
              <a:gd name="connsiteY6" fmla="*/ 2249789 h 3010473"/>
              <a:gd name="connsiteX7" fmla="*/ 1488044 w 2145453"/>
              <a:gd name="connsiteY7" fmla="*/ 3010473 h 3010473"/>
              <a:gd name="connsiteX8" fmla="*/ 1136947 w 2145453"/>
              <a:gd name="connsiteY8" fmla="*/ 2468062 h 3010473"/>
              <a:gd name="connsiteX9" fmla="*/ 519460 w 2145453"/>
              <a:gd name="connsiteY9" fmla="*/ 2013663 h 3010473"/>
              <a:gd name="connsiteX10" fmla="*/ 0 w 2145453"/>
              <a:gd name="connsiteY10" fmla="*/ 1326467 h 3010473"/>
              <a:gd name="connsiteX11" fmla="*/ 628635 w 2145453"/>
              <a:gd name="connsiteY11" fmla="*/ 1589678 h 3010473"/>
              <a:gd name="connsiteX12" fmla="*/ 628635 w 2145453"/>
              <a:gd name="connsiteY12" fmla="*/ 141231 h 3010473"/>
              <a:gd name="connsiteX13" fmla="*/ 670001 w 2145453"/>
              <a:gd name="connsiteY13" fmla="*/ 41365 h 3010473"/>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19460 w 2145453"/>
              <a:gd name="connsiteY9" fmla="*/ 2013663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710556 w 2145453"/>
              <a:gd name="connsiteY11" fmla="*/ 1634217 h 2912664"/>
              <a:gd name="connsiteX12" fmla="*/ 628635 w 2145453"/>
              <a:gd name="connsiteY12" fmla="*/ 141231 h 2912664"/>
              <a:gd name="connsiteX13" fmla="*/ 670001 w 2145453"/>
              <a:gd name="connsiteY13" fmla="*/ 41365 h 2912664"/>
              <a:gd name="connsiteX0" fmla="*/ 733305 w 2208757"/>
              <a:gd name="connsiteY0" fmla="*/ 41365 h 2912664"/>
              <a:gd name="connsiteX1" fmla="*/ 833170 w 2208757"/>
              <a:gd name="connsiteY1" fmla="*/ 0 h 2912664"/>
              <a:gd name="connsiteX2" fmla="*/ 974401 w 2208757"/>
              <a:gd name="connsiteY2" fmla="*/ 141231 h 2912664"/>
              <a:gd name="connsiteX3" fmla="*/ 1042827 w 2208757"/>
              <a:gd name="connsiteY3" fmla="*/ 863751 h 2912664"/>
              <a:gd name="connsiteX4" fmla="*/ 1642153 w 2208757"/>
              <a:gd name="connsiteY4" fmla="*/ 851069 h 2912664"/>
              <a:gd name="connsiteX5" fmla="*/ 1911612 w 2208757"/>
              <a:gd name="connsiteY5" fmla="*/ 1898342 h 2912664"/>
              <a:gd name="connsiteX6" fmla="*/ 2208757 w 2208757"/>
              <a:gd name="connsiteY6" fmla="*/ 2249789 h 2912664"/>
              <a:gd name="connsiteX7" fmla="*/ 1598547 w 2208757"/>
              <a:gd name="connsiteY7" fmla="*/ 2912664 h 2912664"/>
              <a:gd name="connsiteX8" fmla="*/ 1200251 w 2208757"/>
              <a:gd name="connsiteY8" fmla="*/ 2468062 h 2912664"/>
              <a:gd name="connsiteX9" fmla="*/ 593695 w 2208757"/>
              <a:gd name="connsiteY9" fmla="*/ 2073665 h 2912664"/>
              <a:gd name="connsiteX10" fmla="*/ 0 w 2208757"/>
              <a:gd name="connsiteY10" fmla="*/ 1399250 h 2912664"/>
              <a:gd name="connsiteX11" fmla="*/ 773860 w 2208757"/>
              <a:gd name="connsiteY11" fmla="*/ 1634217 h 2912664"/>
              <a:gd name="connsiteX12" fmla="*/ 691939 w 2208757"/>
              <a:gd name="connsiteY12" fmla="*/ 141231 h 2912664"/>
              <a:gd name="connsiteX13" fmla="*/ 733305 w 2208757"/>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3204020"/>
              <a:gd name="connsiteX1" fmla="*/ 886969 w 2262556"/>
              <a:gd name="connsiteY1" fmla="*/ 0 h 3204020"/>
              <a:gd name="connsiteX2" fmla="*/ 1028200 w 2262556"/>
              <a:gd name="connsiteY2" fmla="*/ 141231 h 3204020"/>
              <a:gd name="connsiteX3" fmla="*/ 1096626 w 2262556"/>
              <a:gd name="connsiteY3" fmla="*/ 863751 h 3204020"/>
              <a:gd name="connsiteX4" fmla="*/ 1695952 w 2262556"/>
              <a:gd name="connsiteY4" fmla="*/ 851069 h 3204020"/>
              <a:gd name="connsiteX5" fmla="*/ 1965411 w 2262556"/>
              <a:gd name="connsiteY5" fmla="*/ 1898342 h 3204020"/>
              <a:gd name="connsiteX6" fmla="*/ 2262556 w 2262556"/>
              <a:gd name="connsiteY6" fmla="*/ 2249789 h 3204020"/>
              <a:gd name="connsiteX7" fmla="*/ 1875442 w 2262556"/>
              <a:gd name="connsiteY7" fmla="*/ 3204020 h 3204020"/>
              <a:gd name="connsiteX8" fmla="*/ 1254050 w 2262556"/>
              <a:gd name="connsiteY8" fmla="*/ 2468062 h 3204020"/>
              <a:gd name="connsiteX9" fmla="*/ 647494 w 2262556"/>
              <a:gd name="connsiteY9" fmla="*/ 2073665 h 3204020"/>
              <a:gd name="connsiteX10" fmla="*/ 0 w 2262556"/>
              <a:gd name="connsiteY10" fmla="*/ 1381959 h 3204020"/>
              <a:gd name="connsiteX11" fmla="*/ 827659 w 2262556"/>
              <a:gd name="connsiteY11" fmla="*/ 1634217 h 3204020"/>
              <a:gd name="connsiteX12" fmla="*/ 745738 w 2262556"/>
              <a:gd name="connsiteY12" fmla="*/ 141231 h 3204020"/>
              <a:gd name="connsiteX13" fmla="*/ 787104 w 2262556"/>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35848"/>
              <a:gd name="connsiteY0" fmla="*/ 41365 h 3204020"/>
              <a:gd name="connsiteX1" fmla="*/ 886969 w 2635848"/>
              <a:gd name="connsiteY1" fmla="*/ 0 h 3204020"/>
              <a:gd name="connsiteX2" fmla="*/ 1028200 w 2635848"/>
              <a:gd name="connsiteY2" fmla="*/ 141231 h 3204020"/>
              <a:gd name="connsiteX3" fmla="*/ 1096626 w 2635848"/>
              <a:gd name="connsiteY3" fmla="*/ 863751 h 3204020"/>
              <a:gd name="connsiteX4" fmla="*/ 1695952 w 2635848"/>
              <a:gd name="connsiteY4" fmla="*/ 851069 h 3204020"/>
              <a:gd name="connsiteX5" fmla="*/ 1965411 w 2635848"/>
              <a:gd name="connsiteY5" fmla="*/ 1898342 h 3204020"/>
              <a:gd name="connsiteX6" fmla="*/ 2635848 w 2635848"/>
              <a:gd name="connsiteY6" fmla="*/ 2523197 h 3204020"/>
              <a:gd name="connsiteX7" fmla="*/ 1875442 w 2635848"/>
              <a:gd name="connsiteY7" fmla="*/ 3204020 h 3204020"/>
              <a:gd name="connsiteX8" fmla="*/ 1254050 w 2635848"/>
              <a:gd name="connsiteY8" fmla="*/ 2468062 h 3204020"/>
              <a:gd name="connsiteX9" fmla="*/ 647494 w 2635848"/>
              <a:gd name="connsiteY9" fmla="*/ 2073665 h 3204020"/>
              <a:gd name="connsiteX10" fmla="*/ 0 w 2635848"/>
              <a:gd name="connsiteY10" fmla="*/ 1381959 h 3204020"/>
              <a:gd name="connsiteX11" fmla="*/ 827659 w 2635848"/>
              <a:gd name="connsiteY11" fmla="*/ 1634217 h 3204020"/>
              <a:gd name="connsiteX12" fmla="*/ 745738 w 2635848"/>
              <a:gd name="connsiteY12" fmla="*/ 141231 h 3204020"/>
              <a:gd name="connsiteX13" fmla="*/ 787104 w 2635848"/>
              <a:gd name="connsiteY13" fmla="*/ 41365 h 3204020"/>
              <a:gd name="connsiteX0" fmla="*/ 787104 w 2651771"/>
              <a:gd name="connsiteY0" fmla="*/ 41365 h 3204020"/>
              <a:gd name="connsiteX1" fmla="*/ 886969 w 2651771"/>
              <a:gd name="connsiteY1" fmla="*/ 0 h 3204020"/>
              <a:gd name="connsiteX2" fmla="*/ 1028200 w 2651771"/>
              <a:gd name="connsiteY2" fmla="*/ 141231 h 3204020"/>
              <a:gd name="connsiteX3" fmla="*/ 1096626 w 2651771"/>
              <a:gd name="connsiteY3" fmla="*/ 863751 h 3204020"/>
              <a:gd name="connsiteX4" fmla="*/ 1695952 w 2651771"/>
              <a:gd name="connsiteY4" fmla="*/ 851069 h 3204020"/>
              <a:gd name="connsiteX5" fmla="*/ 1965411 w 2651771"/>
              <a:gd name="connsiteY5" fmla="*/ 1898342 h 3204020"/>
              <a:gd name="connsiteX6" fmla="*/ 2651771 w 2651771"/>
              <a:gd name="connsiteY6" fmla="*/ 2516454 h 3204020"/>
              <a:gd name="connsiteX7" fmla="*/ 1875442 w 2651771"/>
              <a:gd name="connsiteY7" fmla="*/ 3204020 h 3204020"/>
              <a:gd name="connsiteX8" fmla="*/ 1254050 w 2651771"/>
              <a:gd name="connsiteY8" fmla="*/ 2468062 h 3204020"/>
              <a:gd name="connsiteX9" fmla="*/ 647494 w 2651771"/>
              <a:gd name="connsiteY9" fmla="*/ 2073665 h 3204020"/>
              <a:gd name="connsiteX10" fmla="*/ 0 w 2651771"/>
              <a:gd name="connsiteY10" fmla="*/ 1381959 h 3204020"/>
              <a:gd name="connsiteX11" fmla="*/ 827659 w 2651771"/>
              <a:gd name="connsiteY11" fmla="*/ 1634217 h 3204020"/>
              <a:gd name="connsiteX12" fmla="*/ 745738 w 2651771"/>
              <a:gd name="connsiteY12" fmla="*/ 141231 h 3204020"/>
              <a:gd name="connsiteX13" fmla="*/ 787104 w 2651771"/>
              <a:gd name="connsiteY13" fmla="*/ 41365 h 320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771" h="3204020">
                <a:moveTo>
                  <a:pt x="787104" y="41365"/>
                </a:moveTo>
                <a:cubicBezTo>
                  <a:pt x="812661" y="15808"/>
                  <a:pt x="847969" y="0"/>
                  <a:pt x="886969" y="0"/>
                </a:cubicBezTo>
                <a:cubicBezTo>
                  <a:pt x="964969" y="0"/>
                  <a:pt x="1028200" y="63231"/>
                  <a:pt x="1028200" y="141231"/>
                </a:cubicBezTo>
                <a:lnTo>
                  <a:pt x="1096626" y="863751"/>
                </a:lnTo>
                <a:cubicBezTo>
                  <a:pt x="1324950" y="817026"/>
                  <a:pt x="1594219" y="679679"/>
                  <a:pt x="1695952" y="851069"/>
                </a:cubicBezTo>
                <a:cubicBezTo>
                  <a:pt x="1896857" y="1284096"/>
                  <a:pt x="2012961" y="1443677"/>
                  <a:pt x="1965411" y="1898342"/>
                </a:cubicBezTo>
                <a:cubicBezTo>
                  <a:pt x="2062863" y="2027881"/>
                  <a:pt x="2521735" y="2407218"/>
                  <a:pt x="2651771" y="2516454"/>
                </a:cubicBezTo>
                <a:lnTo>
                  <a:pt x="1875442" y="3204020"/>
                </a:lnTo>
                <a:lnTo>
                  <a:pt x="1254050" y="2468062"/>
                </a:lnTo>
                <a:cubicBezTo>
                  <a:pt x="1117281" y="2338792"/>
                  <a:pt x="856388" y="2269133"/>
                  <a:pt x="647494" y="2073665"/>
                </a:cubicBezTo>
                <a:cubicBezTo>
                  <a:pt x="560013" y="2007911"/>
                  <a:pt x="439289" y="1645529"/>
                  <a:pt x="0" y="1381959"/>
                </a:cubicBezTo>
                <a:cubicBezTo>
                  <a:pt x="137000" y="1119373"/>
                  <a:pt x="679491" y="1549956"/>
                  <a:pt x="827659" y="1634217"/>
                </a:cubicBezTo>
                <a:lnTo>
                  <a:pt x="745738" y="141231"/>
                </a:lnTo>
                <a:cubicBezTo>
                  <a:pt x="745738" y="102231"/>
                  <a:pt x="761546" y="66923"/>
                  <a:pt x="787104" y="4136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24" name="Text Placeholder 9">
            <a:extLst>
              <a:ext uri="{FF2B5EF4-FFF2-40B4-BE49-F238E27FC236}">
                <a16:creationId xmlns:a16="http://schemas.microsoft.com/office/drawing/2014/main" id="{61F7B881-6EF6-4009-B5CA-70A7BDBB74F7}"/>
              </a:ext>
            </a:extLst>
          </p:cNvPr>
          <p:cNvSpPr>
            <a:spLocks noGrp="1"/>
          </p:cNvSpPr>
          <p:nvPr>
            <p:ph type="body" sz="quarter" idx="10" hasCustomPrompt="1"/>
          </p:nvPr>
        </p:nvSpPr>
        <p:spPr>
          <a:xfrm>
            <a:off x="232052" y="704677"/>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5" name="Group 24">
            <a:extLst>
              <a:ext uri="{FF2B5EF4-FFF2-40B4-BE49-F238E27FC236}">
                <a16:creationId xmlns:a16="http://schemas.microsoft.com/office/drawing/2014/main" id="{7CE41AB9-0B82-44E3-B68B-FDD78E308CED}"/>
              </a:ext>
            </a:extLst>
          </p:cNvPr>
          <p:cNvGrpSpPr/>
          <p:nvPr userDrawn="1"/>
        </p:nvGrpSpPr>
        <p:grpSpPr>
          <a:xfrm rot="20703830">
            <a:off x="871270" y="1386469"/>
            <a:ext cx="1530348" cy="3808371"/>
            <a:chOff x="3501573" y="3178068"/>
            <a:chExt cx="1340594" cy="2737840"/>
          </a:xfrm>
        </p:grpSpPr>
        <p:sp>
          <p:nvSpPr>
            <p:cNvPr id="26" name="Freeform: Shape 25">
              <a:extLst>
                <a:ext uri="{FF2B5EF4-FFF2-40B4-BE49-F238E27FC236}">
                  <a16:creationId xmlns:a16="http://schemas.microsoft.com/office/drawing/2014/main" id="{F88873E8-C7AE-4389-ADFA-468BD99D57C2}"/>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22F40C01-EC64-45DE-9ABA-479C367A6809}"/>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D28CAD5C-9490-4B5D-B6C4-D2031429C76B}"/>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84424811-4BD6-4766-A6FC-79F0EC6E3FB1}"/>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F18B538C-5F8E-4141-959A-C41B6C0D5FD7}"/>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336AB7D1-B558-4679-813F-36AAA6B505FC}"/>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sz="1350" dirty="0"/>
            </a:p>
          </p:txBody>
        </p:sp>
        <p:grpSp>
          <p:nvGrpSpPr>
            <p:cNvPr id="32" name="Group 31">
              <a:extLst>
                <a:ext uri="{FF2B5EF4-FFF2-40B4-BE49-F238E27FC236}">
                  <a16:creationId xmlns:a16="http://schemas.microsoft.com/office/drawing/2014/main" id="{C34BB56B-79FA-456E-B647-F33BC0A7D81C}"/>
                </a:ext>
              </a:extLst>
            </p:cNvPr>
            <p:cNvGrpSpPr/>
            <p:nvPr/>
          </p:nvGrpSpPr>
          <p:grpSpPr>
            <a:xfrm>
              <a:off x="4088523" y="5635852"/>
              <a:ext cx="156199" cy="173080"/>
              <a:chOff x="6768665" y="6038214"/>
              <a:chExt cx="133536" cy="147968"/>
            </a:xfrm>
          </p:grpSpPr>
          <p:sp>
            <p:nvSpPr>
              <p:cNvPr id="36" name="Oval 35">
                <a:extLst>
                  <a:ext uri="{FF2B5EF4-FFF2-40B4-BE49-F238E27FC236}">
                    <a16:creationId xmlns:a16="http://schemas.microsoft.com/office/drawing/2014/main" id="{99A2DEB0-C294-47B6-B636-CB3585E30917}"/>
                  </a:ext>
                </a:extLst>
              </p:cNvPr>
              <p:cNvSpPr/>
              <p:nvPr/>
            </p:nvSpPr>
            <p:spPr>
              <a:xfrm>
                <a:off x="6768665" y="6038214"/>
                <a:ext cx="133536"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Oval 36">
                <a:extLst>
                  <a:ext uri="{FF2B5EF4-FFF2-40B4-BE49-F238E27FC236}">
                    <a16:creationId xmlns:a16="http://schemas.microsoft.com/office/drawing/2014/main" id="{CA825310-956C-401C-9CFC-8057C6CA4492}"/>
                  </a:ext>
                </a:extLst>
              </p:cNvPr>
              <p:cNvSpPr/>
              <p:nvPr/>
            </p:nvSpPr>
            <p:spPr>
              <a:xfrm>
                <a:off x="6802088" y="6071634"/>
                <a:ext cx="71904"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3" name="Freeform: Shape 32">
              <a:extLst>
                <a:ext uri="{FF2B5EF4-FFF2-40B4-BE49-F238E27FC236}">
                  <a16:creationId xmlns:a16="http://schemas.microsoft.com/office/drawing/2014/main" id="{7D743BC3-0A34-4698-AFFD-E0FCDE7D6B33}"/>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350" dirty="0">
                <a:solidFill>
                  <a:schemeClr val="tx1"/>
                </a:solidFill>
              </a:endParaRPr>
            </a:p>
          </p:txBody>
        </p:sp>
        <p:sp>
          <p:nvSpPr>
            <p:cNvPr id="34" name="Rectangle: Rounded Corners 33">
              <a:extLst>
                <a:ext uri="{FF2B5EF4-FFF2-40B4-BE49-F238E27FC236}">
                  <a16:creationId xmlns:a16="http://schemas.microsoft.com/office/drawing/2014/main" id="{1E8E65F1-81B7-4570-B544-C403821DF7DD}"/>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D9FDE41C-1E15-4710-A536-818D89F3BEEF}"/>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 name="Picture Placeholder 2">
            <a:extLst>
              <a:ext uri="{FF2B5EF4-FFF2-40B4-BE49-F238E27FC236}">
                <a16:creationId xmlns:a16="http://schemas.microsoft.com/office/drawing/2014/main" id="{580C7545-90AC-4A60-96DA-F91A324F4C1A}"/>
              </a:ext>
            </a:extLst>
          </p:cNvPr>
          <p:cNvSpPr>
            <a:spLocks noGrp="1"/>
          </p:cNvSpPr>
          <p:nvPr>
            <p:ph type="pic" idx="1" hasCustomPrompt="1"/>
          </p:nvPr>
        </p:nvSpPr>
        <p:spPr>
          <a:xfrm rot="20700000">
            <a:off x="1026560" y="1959610"/>
            <a:ext cx="1248401" cy="27590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4344386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2483"/>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3409461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23478"/>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1131592"/>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07152" y="1362297"/>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691075"/>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2208255"/>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5835368"/>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4611907"/>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7294268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3BBCC57E-E2CE-48F6-986D-4DCC519638EA}"/>
              </a:ext>
            </a:extLst>
          </p:cNvPr>
          <p:cNvSpPr/>
          <p:nvPr userDrawn="1"/>
        </p:nvSpPr>
        <p:spPr>
          <a:xfrm>
            <a:off x="3563888" y="0"/>
            <a:ext cx="201622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 name="그림 개체 틀 2">
            <a:extLst>
              <a:ext uri="{FF2B5EF4-FFF2-40B4-BE49-F238E27FC236}">
                <a16:creationId xmlns:a16="http://schemas.microsoft.com/office/drawing/2014/main" id="{BF64823A-9D96-4704-9538-98AA25DEFED0}"/>
              </a:ext>
            </a:extLst>
          </p:cNvPr>
          <p:cNvSpPr>
            <a:spLocks noGrp="1"/>
          </p:cNvSpPr>
          <p:nvPr>
            <p:ph type="pic" sz="quarter" idx="10" hasCustomPrompt="1"/>
          </p:nvPr>
        </p:nvSpPr>
        <p:spPr>
          <a:xfrm>
            <a:off x="3563889" y="663027"/>
            <a:ext cx="5580112" cy="2340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그림 개체 틀 2">
            <a:extLst>
              <a:ext uri="{FF2B5EF4-FFF2-40B4-BE49-F238E27FC236}">
                <a16:creationId xmlns:a16="http://schemas.microsoft.com/office/drawing/2014/main" id="{13356438-4E75-4009-8161-869896F0E5DD}"/>
              </a:ext>
            </a:extLst>
          </p:cNvPr>
          <p:cNvSpPr>
            <a:spLocks noGrp="1"/>
          </p:cNvSpPr>
          <p:nvPr>
            <p:ph type="pic" sz="quarter" idx="11" hasCustomPrompt="1"/>
          </p:nvPr>
        </p:nvSpPr>
        <p:spPr>
          <a:xfrm>
            <a:off x="0" y="3863346"/>
            <a:ext cx="5580112" cy="2340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9098551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3CA5F7E-D45F-4887-AF9C-BB7E27A9C9CE}"/>
              </a:ext>
            </a:extLst>
          </p:cNvPr>
          <p:cNvSpPr/>
          <p:nvPr userDrawn="1"/>
        </p:nvSpPr>
        <p:spPr>
          <a:xfrm>
            <a:off x="5421090" y="1876149"/>
            <a:ext cx="3240000" cy="43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 name="그림 개체 틀 5">
            <a:extLst>
              <a:ext uri="{FF2B5EF4-FFF2-40B4-BE49-F238E27FC236}">
                <a16:creationId xmlns:a16="http://schemas.microsoft.com/office/drawing/2014/main" id="{1C677DB5-A9F3-459B-9D51-37160E085128}"/>
              </a:ext>
            </a:extLst>
          </p:cNvPr>
          <p:cNvSpPr>
            <a:spLocks noGrp="1"/>
          </p:cNvSpPr>
          <p:nvPr>
            <p:ph type="pic" sz="quarter" idx="12" hasCustomPrompt="1"/>
          </p:nvPr>
        </p:nvSpPr>
        <p:spPr>
          <a:xfrm>
            <a:off x="4500160" y="653142"/>
            <a:ext cx="3240000" cy="4320000"/>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19930215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47_Images &amp; Contents Layout">
    <p:spTree>
      <p:nvGrpSpPr>
        <p:cNvPr id="1" name=""/>
        <p:cNvGrpSpPr/>
        <p:nvPr/>
      </p:nvGrpSpPr>
      <p:grpSpPr>
        <a:xfrm>
          <a:off x="0" y="0"/>
          <a:ext cx="0" cy="0"/>
          <a:chOff x="0" y="0"/>
          <a:chExt cx="0" cy="0"/>
        </a:xfrm>
      </p:grpSpPr>
      <p:sp>
        <p:nvSpPr>
          <p:cNvPr id="2" name="Rectangle 45">
            <a:extLst>
              <a:ext uri="{FF2B5EF4-FFF2-40B4-BE49-F238E27FC236}">
                <a16:creationId xmlns:a16="http://schemas.microsoft.com/office/drawing/2014/main" id="{6F64E99E-F198-4C78-B779-6E8D9BDC6EE5}"/>
              </a:ext>
            </a:extLst>
          </p:cNvPr>
          <p:cNvSpPr/>
          <p:nvPr userDrawn="1"/>
        </p:nvSpPr>
        <p:spPr>
          <a:xfrm>
            <a:off x="0" y="635635"/>
            <a:ext cx="3208020" cy="55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n-lt"/>
              <a:cs typeface="Arial" pitchFamily="34" charset="0"/>
            </a:endParaRPr>
          </a:p>
        </p:txBody>
      </p:sp>
      <p:sp>
        <p:nvSpPr>
          <p:cNvPr id="3" name="그림 개체 틀 2">
            <a:extLst>
              <a:ext uri="{FF2B5EF4-FFF2-40B4-BE49-F238E27FC236}">
                <a16:creationId xmlns:a16="http://schemas.microsoft.com/office/drawing/2014/main" id="{64227BB5-E33A-492C-BC7C-D7D79AA186A2}"/>
              </a:ext>
            </a:extLst>
          </p:cNvPr>
          <p:cNvSpPr>
            <a:spLocks noGrp="1"/>
          </p:cNvSpPr>
          <p:nvPr>
            <p:ph type="pic" sz="quarter" idx="65" hasCustomPrompt="1"/>
          </p:nvPr>
        </p:nvSpPr>
        <p:spPr>
          <a:xfrm>
            <a:off x="3314010" y="635635"/>
            <a:ext cx="5238000" cy="2700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 name="Rectangle 26">
            <a:extLst>
              <a:ext uri="{FF2B5EF4-FFF2-40B4-BE49-F238E27FC236}">
                <a16:creationId xmlns:a16="http://schemas.microsoft.com/office/drawing/2014/main" id="{6EE6FE4D-0A35-4FB2-A327-71BFEAF09171}"/>
              </a:ext>
            </a:extLst>
          </p:cNvPr>
          <p:cNvSpPr/>
          <p:nvPr userDrawn="1"/>
        </p:nvSpPr>
        <p:spPr>
          <a:xfrm>
            <a:off x="8658000" y="635635"/>
            <a:ext cx="486000" cy="55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n-lt"/>
              <a:cs typeface="Arial" pitchFamily="34" charset="0"/>
            </a:endParaRPr>
          </a:p>
        </p:txBody>
      </p:sp>
      <p:sp>
        <p:nvSpPr>
          <p:cNvPr id="5" name="그림 개체 틀 2">
            <a:extLst>
              <a:ext uri="{FF2B5EF4-FFF2-40B4-BE49-F238E27FC236}">
                <a16:creationId xmlns:a16="http://schemas.microsoft.com/office/drawing/2014/main" id="{12ABD49D-EC42-4F59-A393-0BE94DA7553E}"/>
              </a:ext>
            </a:extLst>
          </p:cNvPr>
          <p:cNvSpPr>
            <a:spLocks noGrp="1"/>
          </p:cNvSpPr>
          <p:nvPr>
            <p:ph type="pic" sz="quarter" idx="66" hasCustomPrompt="1"/>
          </p:nvPr>
        </p:nvSpPr>
        <p:spPr>
          <a:xfrm>
            <a:off x="3314010" y="3515635"/>
            <a:ext cx="5238000" cy="2700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073908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57_Images &amp; Contents Layout">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2E541B56-E562-45F7-AF65-DC212716E3B3}"/>
              </a:ext>
            </a:extLst>
          </p:cNvPr>
          <p:cNvSpPr/>
          <p:nvPr userDrawn="1"/>
        </p:nvSpPr>
        <p:spPr>
          <a:xfrm>
            <a:off x="1" y="863125"/>
            <a:ext cx="4909559" cy="513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6" name="그림 개체 틀 2">
            <a:extLst>
              <a:ext uri="{FF2B5EF4-FFF2-40B4-BE49-F238E27FC236}">
                <a16:creationId xmlns:a16="http://schemas.microsoft.com/office/drawing/2014/main" id="{1D487A8B-D75C-45FC-8BC1-0D4AF5ACE0C7}"/>
              </a:ext>
            </a:extLst>
          </p:cNvPr>
          <p:cNvSpPr>
            <a:spLocks noGrp="1"/>
          </p:cNvSpPr>
          <p:nvPr>
            <p:ph type="pic" sz="quarter" idx="65" hasCustomPrompt="1"/>
          </p:nvPr>
        </p:nvSpPr>
        <p:spPr>
          <a:xfrm>
            <a:off x="4572000" y="2959216"/>
            <a:ext cx="4572000" cy="2700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79C5F99C-EA45-41DC-966E-F17A247EA3C2}"/>
              </a:ext>
            </a:extLst>
          </p:cNvPr>
          <p:cNvSpPr>
            <a:spLocks noGrp="1"/>
          </p:cNvSpPr>
          <p:nvPr>
            <p:ph type="pic" sz="quarter" idx="66" hasCustomPrompt="1"/>
          </p:nvPr>
        </p:nvSpPr>
        <p:spPr>
          <a:xfrm>
            <a:off x="631791" y="478948"/>
            <a:ext cx="1674307" cy="5740982"/>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9678618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amp; Takeout - Subheader">
    <p:spTree>
      <p:nvGrpSpPr>
        <p:cNvPr id="1" name=""/>
        <p:cNvGrpSpPr/>
        <p:nvPr/>
      </p:nvGrpSpPr>
      <p:grpSpPr>
        <a:xfrm>
          <a:off x="0" y="0"/>
          <a:ext cx="0" cy="0"/>
          <a:chOff x="0" y="0"/>
          <a:chExt cx="0" cy="0"/>
        </a:xfrm>
      </p:grpSpPr>
      <p:sp>
        <p:nvSpPr>
          <p:cNvPr id="6" name="Text Placeholder 11"/>
          <p:cNvSpPr>
            <a:spLocks noGrp="1"/>
          </p:cNvSpPr>
          <p:nvPr>
            <p:ph type="body" sz="quarter" idx="12" hasCustomPrompt="1"/>
          </p:nvPr>
        </p:nvSpPr>
        <p:spPr>
          <a:xfrm>
            <a:off x="1244600" y="0"/>
            <a:ext cx="78994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7" name="Text Placeholder 11"/>
          <p:cNvSpPr>
            <a:spLocks noGrp="1"/>
          </p:cNvSpPr>
          <p:nvPr>
            <p:ph type="body" sz="quarter" idx="13" hasCustomPrompt="1"/>
          </p:nvPr>
        </p:nvSpPr>
        <p:spPr>
          <a:xfrm>
            <a:off x="1234091" y="908720"/>
            <a:ext cx="7899400" cy="216818"/>
          </a:xfrm>
          <a:prstGeom prst="rect">
            <a:avLst/>
          </a:prstGeom>
        </p:spPr>
        <p:txBody>
          <a:bodyPr anchor="ctr">
            <a:noAutofit/>
          </a:bodyPr>
          <a:lstStyle>
            <a:lvl1pPr marL="0" indent="0" algn="ctr">
              <a:buNone/>
              <a:defRPr sz="1400" i="0" baseline="0">
                <a:solidFill>
                  <a:schemeClr val="tx1">
                    <a:lumMod val="65000"/>
                    <a:lumOff val="35000"/>
                  </a:schemeClr>
                </a:solidFill>
                <a:latin typeface="Century Gothic" pitchFamily="34" charset="0"/>
              </a:defRPr>
            </a:lvl1pPr>
          </a:lstStyle>
          <a:p>
            <a:pPr lvl="0"/>
            <a:r>
              <a:rPr lang="en-US" dirty="0"/>
              <a:t>Sub Header</a:t>
            </a:r>
          </a:p>
        </p:txBody>
      </p:sp>
      <p:sp>
        <p:nvSpPr>
          <p:cNvPr id="3" name="Text Placeholder 2"/>
          <p:cNvSpPr>
            <a:spLocks noGrp="1"/>
          </p:cNvSpPr>
          <p:nvPr>
            <p:ph type="body" sz="quarter" idx="15" hasCustomPrompt="1"/>
          </p:nvPr>
        </p:nvSpPr>
        <p:spPr>
          <a:xfrm>
            <a:off x="1236211" y="517831"/>
            <a:ext cx="7899399" cy="215900"/>
          </a:xfrm>
          <a:prstGeom prst="rect">
            <a:avLst/>
          </a:prstGeom>
        </p:spPr>
        <p:txBody>
          <a:bodyPr/>
          <a:lstStyle>
            <a:lvl1pPr marL="449263" indent="-449263">
              <a:buNone/>
              <a:defRPr sz="900" i="1">
                <a:solidFill>
                  <a:schemeClr val="tx1">
                    <a:lumMod val="65000"/>
                    <a:lumOff val="35000"/>
                  </a:schemeClr>
                </a:solidFill>
                <a:latin typeface="Century Gothic" panose="020B0502020202020204" pitchFamily="34" charset="0"/>
              </a:defRPr>
            </a:lvl1pPr>
            <a:lvl2pPr marL="457200" indent="0">
              <a:buNone/>
              <a:defRPr sz="800">
                <a:solidFill>
                  <a:schemeClr val="tx1">
                    <a:lumMod val="65000"/>
                    <a:lumOff val="35000"/>
                  </a:schemeClr>
                </a:solidFill>
                <a:latin typeface="Century Gothic" panose="020B0502020202020204" pitchFamily="34" charset="0"/>
              </a:defRPr>
            </a:lvl2pPr>
            <a:lvl3pPr marL="914400" indent="0">
              <a:buNone/>
              <a:defRPr sz="800">
                <a:solidFill>
                  <a:schemeClr val="tx1">
                    <a:lumMod val="65000"/>
                    <a:lumOff val="35000"/>
                  </a:schemeClr>
                </a:solidFill>
                <a:latin typeface="Century Gothic" panose="020B0502020202020204" pitchFamily="34" charset="0"/>
              </a:defRPr>
            </a:lvl3pPr>
            <a:lvl4pPr marL="1371600" indent="0">
              <a:buNone/>
              <a:defRPr sz="800">
                <a:solidFill>
                  <a:schemeClr val="tx1">
                    <a:lumMod val="65000"/>
                    <a:lumOff val="35000"/>
                  </a:schemeClr>
                </a:solidFill>
                <a:latin typeface="Century Gothic" panose="020B0502020202020204" pitchFamily="34" charset="0"/>
              </a:defRPr>
            </a:lvl4pPr>
            <a:lvl5pPr marL="1828800" indent="0">
              <a:buNone/>
              <a:defRPr sz="800">
                <a:solidFill>
                  <a:schemeClr val="tx1">
                    <a:lumMod val="65000"/>
                    <a:lumOff val="35000"/>
                  </a:schemeClr>
                </a:solidFill>
                <a:latin typeface="Century Gothic" panose="020B0502020202020204" pitchFamily="34" charset="0"/>
              </a:defRPr>
            </a:lvl5pPr>
          </a:lstStyle>
          <a:p>
            <a:pPr lvl="0"/>
            <a:r>
              <a:rPr lang="en-US" dirty="0"/>
              <a:t>Q#.	Insert question here</a:t>
            </a:r>
            <a:endParaRPr lang="en-AU" dirty="0"/>
          </a:p>
        </p:txBody>
      </p:sp>
      <p:sp>
        <p:nvSpPr>
          <p:cNvPr id="9" name="Text Placeholder 11"/>
          <p:cNvSpPr>
            <a:spLocks noGrp="1"/>
          </p:cNvSpPr>
          <p:nvPr>
            <p:ph type="body" sz="quarter" idx="14" hasCustomPrompt="1"/>
          </p:nvPr>
        </p:nvSpPr>
        <p:spPr>
          <a:xfrm>
            <a:off x="0" y="619894"/>
            <a:ext cx="1244600" cy="6238106"/>
          </a:xfrm>
          <a:prstGeom prst="rect">
            <a:avLst/>
          </a:prstGeom>
        </p:spPr>
        <p:txBody>
          <a:bodyPr anchor="ctr">
            <a:noAutofit/>
          </a:bodyPr>
          <a:lstStyle>
            <a:lvl1pPr marL="0" indent="0" algn="r">
              <a:buNone/>
              <a:defRPr sz="1400" b="1" i="0" baseline="0">
                <a:solidFill>
                  <a:schemeClr val="tx2"/>
                </a:solidFill>
                <a:latin typeface="Century Gothic" pitchFamily="34" charset="0"/>
              </a:defRPr>
            </a:lvl1pPr>
          </a:lstStyle>
          <a:p>
            <a:pPr lvl="0"/>
            <a:r>
              <a:rPr lang="en-US" sz="1400" i="0" dirty="0">
                <a:solidFill>
                  <a:schemeClr val="tx2"/>
                </a:solidFill>
              </a:rPr>
              <a:t>Type Takeout</a:t>
            </a:r>
            <a:endParaRPr lang="en-US" dirty="0"/>
          </a:p>
        </p:txBody>
      </p:sp>
    </p:spTree>
    <p:extLst>
      <p:ext uri="{BB962C8B-B14F-4D97-AF65-F5344CB8AC3E}">
        <p14:creationId xmlns:p14="http://schemas.microsoft.com/office/powerpoint/2010/main" val="12999658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Key Findings">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0" y="7575"/>
            <a:ext cx="91440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4" name="Text Placeholder 3"/>
          <p:cNvSpPr>
            <a:spLocks noGrp="1"/>
          </p:cNvSpPr>
          <p:nvPr>
            <p:ph type="body" sz="quarter" idx="13" hasCustomPrompt="1"/>
          </p:nvPr>
        </p:nvSpPr>
        <p:spPr>
          <a:xfrm>
            <a:off x="0" y="548680"/>
            <a:ext cx="9144000" cy="5257378"/>
          </a:xfrm>
          <a:prstGeom prst="rect">
            <a:avLst/>
          </a:prstGeom>
        </p:spPr>
        <p:txBody>
          <a:bodyPr/>
          <a:lstStyle>
            <a:lvl1pPr marL="0" indent="0">
              <a:buNone/>
              <a:defRPr sz="1200" b="1" i="1">
                <a:latin typeface="Century Gothic" panose="020B0502020202020204" pitchFamily="34" charset="0"/>
              </a:defRPr>
            </a:lvl1pPr>
            <a:lvl2pPr marL="449263" indent="-177800">
              <a:buFont typeface="Arial" panose="020B0604020202020204" pitchFamily="34" charset="0"/>
              <a:buChar char="•"/>
              <a:defRPr sz="1000">
                <a:latin typeface="Century Gothic" panose="020B0502020202020204" pitchFamily="34" charset="0"/>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dirty="0"/>
              <a:t>xxx</a:t>
            </a:r>
          </a:p>
          <a:p>
            <a:pPr lvl="1"/>
            <a:r>
              <a:rPr lang="en-US" dirty="0"/>
              <a:t>xxx</a:t>
            </a:r>
            <a:endParaRPr lang="en-AU" dirty="0"/>
          </a:p>
        </p:txBody>
      </p:sp>
    </p:spTree>
    <p:extLst>
      <p:ext uri="{BB962C8B-B14F-4D97-AF65-F5344CB8AC3E}">
        <p14:creationId xmlns:p14="http://schemas.microsoft.com/office/powerpoint/2010/main" val="2694917673"/>
      </p:ext>
    </p:extLst>
  </p:cSld>
  <p:clrMapOvr>
    <a:masterClrMapping/>
  </p:clrMapOvr>
  <p:transition>
    <p:zo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Heading &amp; Takeout - No Subheader">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0" y="-814"/>
            <a:ext cx="91440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7" name="Text Placeholder 11"/>
          <p:cNvSpPr>
            <a:spLocks noGrp="1"/>
          </p:cNvSpPr>
          <p:nvPr>
            <p:ph type="body" sz="quarter" idx="14" hasCustomPrompt="1"/>
          </p:nvPr>
        </p:nvSpPr>
        <p:spPr>
          <a:xfrm>
            <a:off x="467544" y="5877272"/>
            <a:ext cx="8352928" cy="980728"/>
          </a:xfrm>
          <a:prstGeom prst="rect">
            <a:avLst/>
          </a:prstGeom>
        </p:spPr>
        <p:txBody>
          <a:bodyPr anchor="ctr">
            <a:noAutofit/>
          </a:bodyPr>
          <a:lstStyle>
            <a:lvl1pPr marL="0" indent="0" algn="ctr">
              <a:buNone/>
              <a:defRPr sz="1400" b="1" i="0" baseline="0">
                <a:solidFill>
                  <a:schemeClr val="tx2"/>
                </a:solidFill>
                <a:latin typeface="Century Gothic" pitchFamily="34" charset="0"/>
              </a:defRPr>
            </a:lvl1pPr>
          </a:lstStyle>
          <a:p>
            <a:pPr lvl="0"/>
            <a:r>
              <a:rPr lang="en-US" sz="1400" i="0" dirty="0">
                <a:solidFill>
                  <a:schemeClr val="tx2"/>
                </a:solidFill>
              </a:rPr>
              <a:t>Type Takeout</a:t>
            </a:r>
            <a:endParaRPr lang="en-US" dirty="0"/>
          </a:p>
        </p:txBody>
      </p:sp>
      <p:sp>
        <p:nvSpPr>
          <p:cNvPr id="3" name="Text Placeholder 2"/>
          <p:cNvSpPr>
            <a:spLocks noGrp="1"/>
          </p:cNvSpPr>
          <p:nvPr>
            <p:ph type="body" sz="quarter" idx="15" hasCustomPrompt="1"/>
          </p:nvPr>
        </p:nvSpPr>
        <p:spPr>
          <a:xfrm>
            <a:off x="-8388" y="519921"/>
            <a:ext cx="9144000" cy="216123"/>
          </a:xfrm>
          <a:prstGeom prst="rect">
            <a:avLst/>
          </a:prstGeom>
        </p:spPr>
        <p:txBody>
          <a:bodyPr anchor="ctr"/>
          <a:lstStyle>
            <a:lvl1pPr marL="449263" indent="-449263">
              <a:buNone/>
              <a:defRPr sz="900" i="1" baseline="0">
                <a:solidFill>
                  <a:schemeClr val="tx1">
                    <a:lumMod val="65000"/>
                    <a:lumOff val="35000"/>
                  </a:schemeClr>
                </a:solidFill>
                <a:latin typeface="Century Gothic" panose="020B0502020202020204" pitchFamily="34" charset="0"/>
              </a:defRPr>
            </a:lvl1pPr>
            <a:lvl2pPr marL="457200" indent="0">
              <a:buNone/>
              <a:defRPr sz="800" i="1">
                <a:solidFill>
                  <a:schemeClr val="tx1">
                    <a:lumMod val="65000"/>
                    <a:lumOff val="35000"/>
                  </a:schemeClr>
                </a:solidFill>
                <a:latin typeface="Century Gothic" panose="020B0502020202020204" pitchFamily="34" charset="0"/>
              </a:defRPr>
            </a:lvl2pPr>
            <a:lvl3pPr marL="914400" indent="0">
              <a:buNone/>
              <a:defRPr sz="800" i="1">
                <a:solidFill>
                  <a:schemeClr val="tx1">
                    <a:lumMod val="65000"/>
                    <a:lumOff val="35000"/>
                  </a:schemeClr>
                </a:solidFill>
                <a:latin typeface="Century Gothic" panose="020B0502020202020204" pitchFamily="34" charset="0"/>
              </a:defRPr>
            </a:lvl3pPr>
            <a:lvl4pPr marL="1371600" indent="0">
              <a:buNone/>
              <a:defRPr sz="800" i="1">
                <a:solidFill>
                  <a:schemeClr val="tx1">
                    <a:lumMod val="65000"/>
                    <a:lumOff val="35000"/>
                  </a:schemeClr>
                </a:solidFill>
                <a:latin typeface="Century Gothic" panose="020B0502020202020204" pitchFamily="34" charset="0"/>
              </a:defRPr>
            </a:lvl4pPr>
            <a:lvl5pPr marL="1828800" indent="0">
              <a:buNone/>
              <a:defRPr sz="800" i="1">
                <a:solidFill>
                  <a:schemeClr val="tx1">
                    <a:lumMod val="65000"/>
                    <a:lumOff val="35000"/>
                  </a:schemeClr>
                </a:solidFill>
                <a:latin typeface="Century Gothic" panose="020B0502020202020204" pitchFamily="34" charset="0"/>
              </a:defRPr>
            </a:lvl5pPr>
          </a:lstStyle>
          <a:p>
            <a:pPr lvl="0"/>
            <a:r>
              <a:rPr lang="en-US" dirty="0"/>
              <a:t>Q#.	Insert question here</a:t>
            </a:r>
            <a:endParaRPr lang="en-AU" dirty="0"/>
          </a:p>
        </p:txBody>
      </p:sp>
    </p:spTree>
    <p:extLst>
      <p:ext uri="{BB962C8B-B14F-4D97-AF65-F5344CB8AC3E}">
        <p14:creationId xmlns:p14="http://schemas.microsoft.com/office/powerpoint/2010/main" val="1414856364"/>
      </p:ext>
    </p:extLst>
  </p:cSld>
  <p:clrMapOvr>
    <a:masterClrMapping/>
  </p:clrMapOvr>
  <p:transition>
    <p:zo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Heading &amp; Takeout - Subheader">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0" y="-814"/>
            <a:ext cx="91440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
        <p:nvSpPr>
          <p:cNvPr id="6" name="Text Placeholder 11"/>
          <p:cNvSpPr>
            <a:spLocks noGrp="1"/>
          </p:cNvSpPr>
          <p:nvPr>
            <p:ph type="body" sz="quarter" idx="13" hasCustomPrompt="1"/>
          </p:nvPr>
        </p:nvSpPr>
        <p:spPr>
          <a:xfrm>
            <a:off x="25137" y="908720"/>
            <a:ext cx="9144000" cy="216818"/>
          </a:xfrm>
          <a:prstGeom prst="rect">
            <a:avLst/>
          </a:prstGeom>
        </p:spPr>
        <p:txBody>
          <a:bodyPr anchor="ctr">
            <a:noAutofit/>
          </a:bodyPr>
          <a:lstStyle>
            <a:lvl1pPr marL="0" indent="0" algn="ctr">
              <a:buNone/>
              <a:defRPr sz="1400" i="0">
                <a:solidFill>
                  <a:schemeClr val="tx1">
                    <a:lumMod val="65000"/>
                    <a:lumOff val="35000"/>
                  </a:schemeClr>
                </a:solidFill>
                <a:latin typeface="Century Gothic" pitchFamily="34" charset="0"/>
              </a:defRPr>
            </a:lvl1pPr>
          </a:lstStyle>
          <a:p>
            <a:pPr lvl="0"/>
            <a:r>
              <a:rPr lang="en-US" dirty="0"/>
              <a:t>Sub Header</a:t>
            </a:r>
          </a:p>
        </p:txBody>
      </p:sp>
      <p:sp>
        <p:nvSpPr>
          <p:cNvPr id="3" name="Text Placeholder 2"/>
          <p:cNvSpPr>
            <a:spLocks noGrp="1"/>
          </p:cNvSpPr>
          <p:nvPr>
            <p:ph type="body" sz="quarter" idx="15" hasCustomPrompt="1"/>
          </p:nvPr>
        </p:nvSpPr>
        <p:spPr>
          <a:xfrm>
            <a:off x="3463" y="494853"/>
            <a:ext cx="9144000" cy="216123"/>
          </a:xfrm>
          <a:prstGeom prst="rect">
            <a:avLst/>
          </a:prstGeom>
        </p:spPr>
        <p:txBody>
          <a:bodyPr anchor="ctr"/>
          <a:lstStyle>
            <a:lvl1pPr marL="449263" indent="-449263">
              <a:buNone/>
              <a:defRPr sz="900" i="1" baseline="0">
                <a:solidFill>
                  <a:schemeClr val="tx1">
                    <a:lumMod val="65000"/>
                    <a:lumOff val="35000"/>
                  </a:schemeClr>
                </a:solidFill>
                <a:latin typeface="Century Gothic" panose="020B0502020202020204" pitchFamily="34" charset="0"/>
              </a:defRPr>
            </a:lvl1pPr>
            <a:lvl2pPr marL="457200" indent="0">
              <a:buNone/>
              <a:defRPr sz="800" i="1">
                <a:solidFill>
                  <a:schemeClr val="tx1">
                    <a:lumMod val="65000"/>
                    <a:lumOff val="35000"/>
                  </a:schemeClr>
                </a:solidFill>
                <a:latin typeface="Century Gothic" panose="020B0502020202020204" pitchFamily="34" charset="0"/>
              </a:defRPr>
            </a:lvl2pPr>
            <a:lvl3pPr marL="914400" indent="0">
              <a:buNone/>
              <a:defRPr sz="800" i="1">
                <a:solidFill>
                  <a:schemeClr val="tx1">
                    <a:lumMod val="65000"/>
                    <a:lumOff val="35000"/>
                  </a:schemeClr>
                </a:solidFill>
                <a:latin typeface="Century Gothic" panose="020B0502020202020204" pitchFamily="34" charset="0"/>
              </a:defRPr>
            </a:lvl3pPr>
            <a:lvl4pPr marL="1371600" indent="0">
              <a:buNone/>
              <a:defRPr sz="800" i="1">
                <a:solidFill>
                  <a:schemeClr val="tx1">
                    <a:lumMod val="65000"/>
                    <a:lumOff val="35000"/>
                  </a:schemeClr>
                </a:solidFill>
                <a:latin typeface="Century Gothic" panose="020B0502020202020204" pitchFamily="34" charset="0"/>
              </a:defRPr>
            </a:lvl4pPr>
            <a:lvl5pPr marL="1828800" indent="0">
              <a:buNone/>
              <a:defRPr sz="800" i="1">
                <a:solidFill>
                  <a:schemeClr val="tx1">
                    <a:lumMod val="65000"/>
                    <a:lumOff val="35000"/>
                  </a:schemeClr>
                </a:solidFill>
                <a:latin typeface="Century Gothic" panose="020B0502020202020204" pitchFamily="34" charset="0"/>
              </a:defRPr>
            </a:lvl5pPr>
          </a:lstStyle>
          <a:p>
            <a:pPr lvl="0"/>
            <a:r>
              <a:rPr lang="en-US" dirty="0"/>
              <a:t>Q#.	Insert question here</a:t>
            </a:r>
            <a:endParaRPr lang="en-AU" dirty="0"/>
          </a:p>
        </p:txBody>
      </p:sp>
      <p:sp>
        <p:nvSpPr>
          <p:cNvPr id="8" name="Text Placeholder 11"/>
          <p:cNvSpPr>
            <a:spLocks noGrp="1"/>
          </p:cNvSpPr>
          <p:nvPr>
            <p:ph type="body" sz="quarter" idx="14" hasCustomPrompt="1"/>
          </p:nvPr>
        </p:nvSpPr>
        <p:spPr>
          <a:xfrm>
            <a:off x="467544" y="5877272"/>
            <a:ext cx="8352928" cy="980728"/>
          </a:xfrm>
          <a:prstGeom prst="rect">
            <a:avLst/>
          </a:prstGeom>
        </p:spPr>
        <p:txBody>
          <a:bodyPr anchor="ctr">
            <a:noAutofit/>
          </a:bodyPr>
          <a:lstStyle>
            <a:lvl1pPr marL="0" indent="0" algn="ctr">
              <a:buNone/>
              <a:defRPr sz="1400" b="1" i="0" baseline="0">
                <a:solidFill>
                  <a:schemeClr val="tx2"/>
                </a:solidFill>
                <a:latin typeface="Century Gothic" pitchFamily="34" charset="0"/>
              </a:defRPr>
            </a:lvl1pPr>
          </a:lstStyle>
          <a:p>
            <a:pPr lvl="0"/>
            <a:r>
              <a:rPr lang="en-US" sz="1400" i="0" dirty="0">
                <a:solidFill>
                  <a:schemeClr val="tx2"/>
                </a:solidFill>
              </a:rPr>
              <a:t>Type Takeout</a:t>
            </a:r>
            <a:endParaRPr lang="en-US" dirty="0"/>
          </a:p>
        </p:txBody>
      </p:sp>
    </p:spTree>
    <p:extLst>
      <p:ext uri="{BB962C8B-B14F-4D97-AF65-F5344CB8AC3E}">
        <p14:creationId xmlns:p14="http://schemas.microsoft.com/office/powerpoint/2010/main" val="1482044823"/>
      </p:ext>
    </p:extLst>
  </p:cSld>
  <p:clrMapOvr>
    <a:masterClrMapping/>
  </p:clrMapOvr>
  <p:transition>
    <p:zo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Key Findings">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0" y="116632"/>
            <a:ext cx="9144000" cy="503262"/>
          </a:xfrm>
          <a:prstGeom prst="rect">
            <a:avLst/>
          </a:prstGeom>
        </p:spPr>
        <p:txBody>
          <a:bodyPr>
            <a:noAutofit/>
          </a:bodyPr>
          <a:lstStyle>
            <a:lvl1pPr marL="0" indent="0" algn="ctr">
              <a:buNone/>
              <a:defRPr sz="2600" b="1" i="0" baseline="0">
                <a:solidFill>
                  <a:schemeClr val="tx2"/>
                </a:solidFill>
                <a:latin typeface="Century Gothic" pitchFamily="34" charset="0"/>
              </a:defRPr>
            </a:lvl1pPr>
          </a:lstStyle>
          <a:p>
            <a:pPr lvl="0"/>
            <a:r>
              <a:rPr lang="en-US" i="0" dirty="0"/>
              <a:t>Type Heading</a:t>
            </a:r>
            <a:endParaRPr lang="en-US" dirty="0"/>
          </a:p>
        </p:txBody>
      </p:sp>
    </p:spTree>
    <p:extLst>
      <p:ext uri="{BB962C8B-B14F-4D97-AF65-F5344CB8AC3E}">
        <p14:creationId xmlns:p14="http://schemas.microsoft.com/office/powerpoint/2010/main" val="3887829931"/>
      </p:ext>
    </p:extLst>
  </p:cSld>
  <p:clrMapOvr>
    <a:masterClrMapping/>
  </p:clrMapOvr>
  <p:transition>
    <p:zo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Title and Content-2col">
    <p:spTree>
      <p:nvGrpSpPr>
        <p:cNvPr id="1" name=""/>
        <p:cNvGrpSpPr/>
        <p:nvPr/>
      </p:nvGrpSpPr>
      <p:grpSpPr>
        <a:xfrm>
          <a:off x="0" y="0"/>
          <a:ext cx="0" cy="0"/>
          <a:chOff x="0" y="0"/>
          <a:chExt cx="0" cy="0"/>
        </a:xfrm>
      </p:grpSpPr>
      <p:sp>
        <p:nvSpPr>
          <p:cNvPr id="2" name="Title 1"/>
          <p:cNvSpPr>
            <a:spLocks noGrp="1"/>
          </p:cNvSpPr>
          <p:nvPr>
            <p:ph type="title"/>
          </p:nvPr>
        </p:nvSpPr>
        <p:spPr>
          <a:xfrm>
            <a:off x="283444" y="379127"/>
            <a:ext cx="7733990" cy="755869"/>
          </a:xfrm>
          <a:prstGeom prst="rect">
            <a:avLst/>
          </a:prstGeom>
        </p:spPr>
        <p:txBody>
          <a:bodyPr/>
          <a:lstStyle/>
          <a:p>
            <a:r>
              <a:rPr lang="en-US"/>
              <a:t>Click to edit Master title style</a:t>
            </a:r>
            <a:endParaRPr lang="en-AU"/>
          </a:p>
        </p:txBody>
      </p:sp>
      <p:sp>
        <p:nvSpPr>
          <p:cNvPr id="3" name="Content Placeholder 2"/>
          <p:cNvSpPr>
            <a:spLocks noGrp="1"/>
          </p:cNvSpPr>
          <p:nvPr>
            <p:ph idx="1" hasCustomPrompt="1"/>
          </p:nvPr>
        </p:nvSpPr>
        <p:spPr>
          <a:xfrm>
            <a:off x="562460" y="1349936"/>
            <a:ext cx="8019080" cy="4752149"/>
          </a:xfrm>
          <a:prstGeom prst="rect">
            <a:avLst/>
          </a:prstGeom>
        </p:spPr>
        <p:txBody>
          <a:bodyPr numCol="1"/>
          <a:lstStyle>
            <a:lvl1pPr marL="0" marR="0" indent="0" algn="l" defTabSz="659000" rtl="0" eaLnBrk="1" fontAlgn="auto" latinLnBrk="0" hangingPunct="1">
              <a:lnSpc>
                <a:spcPct val="100000"/>
              </a:lnSpc>
              <a:spcBef>
                <a:spcPts val="0"/>
              </a:spcBef>
              <a:spcAft>
                <a:spcPts val="675"/>
              </a:spcAft>
              <a:buClrTx/>
              <a:buSzTx/>
              <a:buFont typeface="Parramatta" panose="020B0604020202020204" pitchFamily="34" charset="0"/>
              <a:buNone/>
              <a:tabLst/>
              <a:defRPr/>
            </a:lvl1pPr>
          </a:lstStyle>
          <a:p>
            <a:pPr marL="0" marR="0" lvl="0" indent="0" algn="l" defTabSz="659000" rtl="0" eaLnBrk="1" fontAlgn="auto" latinLnBrk="0" hangingPunct="1">
              <a:lnSpc>
                <a:spcPct val="100000"/>
              </a:lnSpc>
              <a:spcBef>
                <a:spcPts val="0"/>
              </a:spcBef>
              <a:spcAft>
                <a:spcPts val="675"/>
              </a:spcAft>
              <a:buClrTx/>
              <a:buSzTx/>
              <a:buFont typeface="Parramatta" panose="020B0604020202020204" pitchFamily="34" charset="0"/>
              <a:buNone/>
              <a:tabLst/>
              <a:defRPr/>
            </a:pPr>
            <a:r>
              <a:rPr lang="en-US"/>
              <a:t>Click to add text or one of the icons below to add a table, chart, or picture</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p:cNvSpPr>
            <a:spLocks noGrp="1"/>
          </p:cNvSpPr>
          <p:nvPr>
            <p:ph type="ftr" sz="quarter" idx="3"/>
          </p:nvPr>
        </p:nvSpPr>
        <p:spPr>
          <a:xfrm>
            <a:off x="283444" y="6343899"/>
            <a:ext cx="4049210" cy="134977"/>
          </a:xfrm>
          <a:prstGeom prst="rect">
            <a:avLst/>
          </a:prstGeom>
        </p:spPr>
        <p:txBody>
          <a:bodyPr vert="horz" lIns="0" tIns="0" rIns="0" bIns="0" rtlCol="0" anchor="ctr"/>
          <a:lstStyle>
            <a:lvl1pPr algn="l">
              <a:defRPr sz="675">
                <a:solidFill>
                  <a:schemeClr val="tx2"/>
                </a:solidFill>
              </a:defRPr>
            </a:lvl1pPr>
          </a:lstStyle>
          <a:p>
            <a:r>
              <a:rPr lang="en-AU">
                <a:solidFill>
                  <a:srgbClr val="1F497D"/>
                </a:solidFill>
              </a:rPr>
              <a:t>City of Parramatta - Perceptions Tracker 2019 Report</a:t>
            </a:r>
          </a:p>
        </p:txBody>
      </p:sp>
      <p:sp>
        <p:nvSpPr>
          <p:cNvPr id="8" name="Slide Number Placeholder 7"/>
          <p:cNvSpPr>
            <a:spLocks noGrp="1"/>
          </p:cNvSpPr>
          <p:nvPr>
            <p:ph type="sldNum" sz="quarter" idx="4"/>
          </p:nvPr>
        </p:nvSpPr>
        <p:spPr>
          <a:xfrm>
            <a:off x="8455636" y="6343899"/>
            <a:ext cx="404921" cy="134977"/>
          </a:xfrm>
          <a:prstGeom prst="rect">
            <a:avLst/>
          </a:prstGeom>
        </p:spPr>
        <p:txBody>
          <a:bodyPr vert="horz" lIns="91440" tIns="45720" rIns="91440" bIns="45720" rtlCol="0" anchor="ctr"/>
          <a:lstStyle>
            <a:lvl1pPr algn="r">
              <a:defRPr sz="675">
                <a:solidFill>
                  <a:schemeClr val="tx2"/>
                </a:solidFill>
              </a:defRPr>
            </a:lvl1pPr>
          </a:lstStyle>
          <a:p>
            <a:fld id="{418FC104-CBDA-4802-96CA-7A52D6057026}" type="slidenum">
              <a:rPr lang="en-AU" smtClean="0">
                <a:solidFill>
                  <a:srgbClr val="1F497D"/>
                </a:solidFill>
              </a:rPr>
              <a:pPr/>
              <a:t>‹#›</a:t>
            </a:fld>
            <a:endParaRPr lang="en-AU">
              <a:solidFill>
                <a:srgbClr val="1F497D"/>
              </a:solidFill>
            </a:endParaRPr>
          </a:p>
        </p:txBody>
      </p:sp>
      <p:sp>
        <p:nvSpPr>
          <p:cNvPr id="5" name="Picture Placeholder 4">
            <a:extLst>
              <a:ext uri="{FF2B5EF4-FFF2-40B4-BE49-F238E27FC236}">
                <a16:creationId xmlns:a16="http://schemas.microsoft.com/office/drawing/2014/main" id="{3B4CE3A7-0F7D-48BA-9C09-EA7DD9577380}"/>
              </a:ext>
            </a:extLst>
          </p:cNvPr>
          <p:cNvSpPr>
            <a:spLocks noGrp="1"/>
          </p:cNvSpPr>
          <p:nvPr>
            <p:ph type="pic" sz="quarter" idx="10" hasCustomPrompt="1"/>
          </p:nvPr>
        </p:nvSpPr>
        <p:spPr>
          <a:xfrm>
            <a:off x="8296835" y="378553"/>
            <a:ext cx="566889" cy="755916"/>
          </a:xfrm>
          <a:prstGeom prst="rect">
            <a:avLst/>
          </a:prstGeom>
        </p:spPr>
        <p:txBody>
          <a:bodyPr anchor="ctr"/>
          <a:lstStyle>
            <a:lvl1pPr algn="ctr">
              <a:defRPr/>
            </a:lvl1pPr>
          </a:lstStyle>
          <a:p>
            <a:r>
              <a:rPr lang="en-AU"/>
              <a:t>Icon here</a:t>
            </a:r>
          </a:p>
        </p:txBody>
      </p:sp>
    </p:spTree>
    <p:extLst>
      <p:ext uri="{BB962C8B-B14F-4D97-AF65-F5344CB8AC3E}">
        <p14:creationId xmlns:p14="http://schemas.microsoft.com/office/powerpoint/2010/main" val="39668581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Quad analysis">
    <p:spTree>
      <p:nvGrpSpPr>
        <p:cNvPr id="1" name=""/>
        <p:cNvGrpSpPr/>
        <p:nvPr/>
      </p:nvGrpSpPr>
      <p:grpSpPr>
        <a:xfrm>
          <a:off x="0" y="0"/>
          <a:ext cx="0" cy="0"/>
          <a:chOff x="0" y="0"/>
          <a:chExt cx="0" cy="0"/>
        </a:xfrm>
      </p:grpSpPr>
      <p:sp>
        <p:nvSpPr>
          <p:cNvPr id="6" name="TextBox 1"/>
          <p:cNvSpPr txBox="1"/>
          <p:nvPr userDrawn="1"/>
        </p:nvSpPr>
        <p:spPr>
          <a:xfrm>
            <a:off x="827584" y="85528"/>
            <a:ext cx="2592288" cy="432048"/>
          </a:xfrm>
          <a:prstGeom prst="rect">
            <a:avLst/>
          </a:prstGeom>
          <a:solidFill>
            <a:schemeClr val="accent1">
              <a:lumMod val="40000"/>
              <a:lumOff val="60000"/>
              <a:alpha val="45000"/>
            </a:schemeClr>
          </a:solidFill>
          <a:ln>
            <a:noFill/>
          </a:ln>
          <a:effectLst/>
        </p:spPr>
        <p:style>
          <a:lnRef idx="1">
            <a:schemeClr val="dk1"/>
          </a:lnRef>
          <a:fillRef idx="2">
            <a:schemeClr val="dk1"/>
          </a:fillRef>
          <a:effectRef idx="1">
            <a:schemeClr val="dk1"/>
          </a:effectRef>
          <a:fontRef idx="minor">
            <a:schemeClr val="dk1"/>
          </a:fontRef>
        </p:style>
        <p:txBody>
          <a:bodyPr wrap="square" rtlCol="0"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AU" sz="1200" b="1" kern="0" dirty="0">
                <a:solidFill>
                  <a:srgbClr val="1F497D"/>
                </a:solidFill>
                <a:latin typeface="Century Gothic" pitchFamily="34" charset="0"/>
              </a:rPr>
              <a:t>Improve</a:t>
            </a:r>
          </a:p>
          <a:p>
            <a:pPr algn="ctr">
              <a:defRPr/>
            </a:pPr>
            <a:r>
              <a:rPr lang="en-AU" sz="1000" b="1" kern="0" dirty="0">
                <a:solidFill>
                  <a:srgbClr val="1F497D"/>
                </a:solidFill>
                <a:latin typeface="Century Gothic" pitchFamily="34" charset="0"/>
              </a:rPr>
              <a:t>Higher importance, lower satisfaction</a:t>
            </a:r>
          </a:p>
        </p:txBody>
      </p:sp>
      <p:sp>
        <p:nvSpPr>
          <p:cNvPr id="7" name="TextBox 1"/>
          <p:cNvSpPr txBox="1"/>
          <p:nvPr userDrawn="1"/>
        </p:nvSpPr>
        <p:spPr>
          <a:xfrm>
            <a:off x="6228184" y="104955"/>
            <a:ext cx="2592288" cy="432048"/>
          </a:xfrm>
          <a:prstGeom prst="rect">
            <a:avLst/>
          </a:prstGeom>
          <a:solidFill>
            <a:schemeClr val="accent1">
              <a:lumMod val="40000"/>
              <a:lumOff val="60000"/>
              <a:alpha val="45000"/>
            </a:schemeClr>
          </a:solidFill>
          <a:ln>
            <a:noFill/>
          </a:ln>
          <a:effectLst/>
        </p:spPr>
        <p:style>
          <a:lnRef idx="1">
            <a:schemeClr val="dk1"/>
          </a:lnRef>
          <a:fillRef idx="2">
            <a:schemeClr val="dk1"/>
          </a:fillRef>
          <a:effectRef idx="1">
            <a:schemeClr val="dk1"/>
          </a:effectRef>
          <a:fontRef idx="minor">
            <a:schemeClr val="dk1"/>
          </a:fontRef>
        </p:style>
        <p:txBody>
          <a:bodyPr wrap="square" rtlCol="0"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200" b="1" dirty="0">
                <a:solidFill>
                  <a:srgbClr val="1F497D"/>
                </a:solidFill>
                <a:latin typeface="Century Gothic" pitchFamily="34" charset="0"/>
              </a:rPr>
              <a:t>Maintain</a:t>
            </a:r>
          </a:p>
          <a:p>
            <a:pPr algn="ctr"/>
            <a:r>
              <a:rPr lang="en-AU" sz="1000" b="1" dirty="0">
                <a:solidFill>
                  <a:srgbClr val="1F497D"/>
                </a:solidFill>
                <a:latin typeface="Century Gothic" pitchFamily="34" charset="0"/>
              </a:rPr>
              <a:t>Higher importance, higher satisfaction</a:t>
            </a:r>
          </a:p>
        </p:txBody>
      </p:sp>
      <p:sp>
        <p:nvSpPr>
          <p:cNvPr id="8" name="TextBox 1"/>
          <p:cNvSpPr txBox="1"/>
          <p:nvPr userDrawn="1"/>
        </p:nvSpPr>
        <p:spPr>
          <a:xfrm rot="16200000">
            <a:off x="-953771" y="3264782"/>
            <a:ext cx="2448247" cy="432048"/>
          </a:xfrm>
          <a:prstGeom prst="rect">
            <a:avLst/>
          </a:prstGeom>
          <a:solidFill>
            <a:srgbClr val="4F81BD">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200" b="1" dirty="0">
                <a:solidFill>
                  <a:sysClr val="window" lastClr="FFFFFF"/>
                </a:solidFill>
                <a:latin typeface="Century Gothic" pitchFamily="34" charset="0"/>
              </a:rPr>
              <a:t>Importance</a:t>
            </a:r>
          </a:p>
        </p:txBody>
      </p:sp>
      <p:sp>
        <p:nvSpPr>
          <p:cNvPr id="9" name="TextBox 1"/>
          <p:cNvSpPr txBox="1"/>
          <p:nvPr userDrawn="1"/>
        </p:nvSpPr>
        <p:spPr>
          <a:xfrm>
            <a:off x="827584" y="6381328"/>
            <a:ext cx="2520280" cy="432048"/>
          </a:xfrm>
          <a:prstGeom prst="rect">
            <a:avLst/>
          </a:prstGeom>
          <a:solidFill>
            <a:schemeClr val="accent1">
              <a:lumMod val="40000"/>
              <a:lumOff val="60000"/>
              <a:alpha val="45000"/>
            </a:schemeClr>
          </a:solidFill>
          <a:ln>
            <a:noFill/>
          </a:ln>
          <a:effectLst/>
        </p:spPr>
        <p:style>
          <a:lnRef idx="1">
            <a:schemeClr val="dk1"/>
          </a:lnRef>
          <a:fillRef idx="2">
            <a:schemeClr val="dk1"/>
          </a:fillRef>
          <a:effectRef idx="1">
            <a:schemeClr val="dk1"/>
          </a:effectRef>
          <a:fontRef idx="minor">
            <a:schemeClr val="dk1"/>
          </a:fontRef>
        </p:style>
        <p:txBody>
          <a:bodyPr wrap="square" rtlCol="0"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200" b="1" dirty="0">
                <a:solidFill>
                  <a:srgbClr val="1F497D"/>
                </a:solidFill>
                <a:latin typeface="Century Gothic" pitchFamily="34" charset="0"/>
              </a:rPr>
              <a:t>Niche</a:t>
            </a:r>
          </a:p>
          <a:p>
            <a:pPr algn="ctr"/>
            <a:r>
              <a:rPr lang="en-AU" sz="1000" b="1" dirty="0">
                <a:solidFill>
                  <a:srgbClr val="1F497D"/>
                </a:solidFill>
                <a:latin typeface="Century Gothic" pitchFamily="34" charset="0"/>
              </a:rPr>
              <a:t>Lower importance, lower satisfaction</a:t>
            </a:r>
          </a:p>
        </p:txBody>
      </p:sp>
      <p:sp>
        <p:nvSpPr>
          <p:cNvPr id="10" name="TextBox 1"/>
          <p:cNvSpPr txBox="1"/>
          <p:nvPr userDrawn="1"/>
        </p:nvSpPr>
        <p:spPr>
          <a:xfrm>
            <a:off x="3599892" y="6380121"/>
            <a:ext cx="2376264" cy="425356"/>
          </a:xfrm>
          <a:prstGeom prst="rect">
            <a:avLst/>
          </a:prstGeom>
          <a:solidFill>
            <a:srgbClr val="4F81BD">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200" b="1" dirty="0">
                <a:solidFill>
                  <a:sysClr val="window" lastClr="FFFFFF"/>
                </a:solidFill>
                <a:latin typeface="Century Gothic" pitchFamily="34" charset="0"/>
              </a:rPr>
              <a:t>Satisfaction</a:t>
            </a:r>
          </a:p>
        </p:txBody>
      </p:sp>
      <p:sp>
        <p:nvSpPr>
          <p:cNvPr id="11" name="TextBox 1"/>
          <p:cNvSpPr txBox="1"/>
          <p:nvPr userDrawn="1"/>
        </p:nvSpPr>
        <p:spPr>
          <a:xfrm>
            <a:off x="6228184" y="6381328"/>
            <a:ext cx="2497152" cy="432048"/>
          </a:xfrm>
          <a:prstGeom prst="rect">
            <a:avLst/>
          </a:prstGeom>
          <a:solidFill>
            <a:schemeClr val="accent1">
              <a:lumMod val="40000"/>
              <a:lumOff val="60000"/>
              <a:alpha val="45000"/>
            </a:schemeClr>
          </a:solidFill>
          <a:ln>
            <a:noFill/>
          </a:ln>
          <a:effectLst/>
        </p:spPr>
        <p:style>
          <a:lnRef idx="1">
            <a:schemeClr val="dk1"/>
          </a:lnRef>
          <a:fillRef idx="2">
            <a:schemeClr val="dk1"/>
          </a:fillRef>
          <a:effectRef idx="1">
            <a:schemeClr val="dk1"/>
          </a:effectRef>
          <a:fontRef idx="minor">
            <a:schemeClr val="dk1"/>
          </a:fontRef>
        </p:style>
        <p:txBody>
          <a:bodyPr wrap="square" rtlCol="0"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200" b="1" dirty="0">
                <a:solidFill>
                  <a:srgbClr val="1F497D"/>
                </a:solidFill>
                <a:latin typeface="Century Gothic" pitchFamily="34" charset="0"/>
              </a:rPr>
              <a:t>Social Capital </a:t>
            </a:r>
          </a:p>
          <a:p>
            <a:pPr algn="ctr"/>
            <a:r>
              <a:rPr lang="en-AU" sz="1000" b="1" dirty="0">
                <a:solidFill>
                  <a:srgbClr val="1F497D"/>
                </a:solidFill>
                <a:latin typeface="Century Gothic" pitchFamily="34" charset="0"/>
              </a:rPr>
              <a:t>Lower importance, higher satisfaction</a:t>
            </a:r>
          </a:p>
        </p:txBody>
      </p:sp>
      <p:pic>
        <p:nvPicPr>
          <p:cNvPr id="12" name="Picture 3" descr="F:\Micromex Business\- Administration\Instructions &amp; Reporting\Logo set and letterhead\Micromex logos\Compass_Cut_Trans.png"/>
          <p:cNvPicPr>
            <a:picLocks noChangeAspect="1" noChangeArrowheads="1"/>
          </p:cNvPicPr>
          <p:nvPr userDrawn="1"/>
        </p:nvPicPr>
        <p:blipFill>
          <a:blip r:embed="rId2" cstate="email">
            <a:duotone>
              <a:prstClr val="black"/>
              <a:schemeClr val="accent1">
                <a:tint val="45000"/>
                <a:satMod val="400000"/>
              </a:schemeClr>
            </a:duotone>
            <a:lum bright="4000" contrast="-28000"/>
            <a:extLst>
              <a:ext uri="{28A0092B-C50C-407E-A947-70E740481C1C}">
                <a14:useLocalDpi xmlns:a14="http://schemas.microsoft.com/office/drawing/2010/main"/>
              </a:ext>
            </a:extLst>
          </a:blip>
          <a:srcRect/>
          <a:stretch>
            <a:fillRect/>
          </a:stretch>
        </p:blipFill>
        <p:spPr bwMode="auto">
          <a:xfrm rot="10800000">
            <a:off x="-8626" y="20600"/>
            <a:ext cx="710576" cy="1176151"/>
          </a:xfrm>
          <a:prstGeom prst="rect">
            <a:avLst/>
          </a:prstGeom>
          <a:noFill/>
          <a:effectLst/>
        </p:spPr>
      </p:pic>
    </p:spTree>
    <p:extLst>
      <p:ext uri="{BB962C8B-B14F-4D97-AF65-F5344CB8AC3E}">
        <p14:creationId xmlns:p14="http://schemas.microsoft.com/office/powerpoint/2010/main" val="3252096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7" name="TextBox 26"/>
          <p:cNvSpPr txBox="1"/>
          <p:nvPr userDrawn="1"/>
        </p:nvSpPr>
        <p:spPr>
          <a:xfrm>
            <a:off x="2511410" y="116632"/>
            <a:ext cx="3840745" cy="307778"/>
          </a:xfrm>
          <a:prstGeom prst="rect">
            <a:avLst/>
          </a:prstGeom>
          <a:noFill/>
        </p:spPr>
        <p:txBody>
          <a:bodyPr wrap="square" rtlCol="0">
            <a:spAutoFit/>
          </a:bodyPr>
          <a:lstStyle/>
          <a:p>
            <a:pPr algn="ctr"/>
            <a:r>
              <a:rPr lang="en-AU" sz="1400" b="1" dirty="0">
                <a:solidFill>
                  <a:srgbClr val="1F497D"/>
                </a:solidFill>
                <a:latin typeface="Century Gothic" pitchFamily="34" charset="0"/>
              </a:rPr>
              <a:t>HIGHER IMPORTANCE</a:t>
            </a:r>
          </a:p>
        </p:txBody>
      </p:sp>
      <p:sp>
        <p:nvSpPr>
          <p:cNvPr id="28" name="TextBox 27"/>
          <p:cNvSpPr txBox="1"/>
          <p:nvPr userDrawn="1"/>
        </p:nvSpPr>
        <p:spPr>
          <a:xfrm>
            <a:off x="2607524" y="6433590"/>
            <a:ext cx="3840745" cy="307778"/>
          </a:xfrm>
          <a:prstGeom prst="rect">
            <a:avLst/>
          </a:prstGeom>
          <a:noFill/>
        </p:spPr>
        <p:txBody>
          <a:bodyPr wrap="square" rtlCol="0">
            <a:spAutoFit/>
          </a:bodyPr>
          <a:lstStyle/>
          <a:p>
            <a:pPr algn="ctr"/>
            <a:r>
              <a:rPr lang="en-AU" sz="1400" b="1" dirty="0">
                <a:solidFill>
                  <a:srgbClr val="1F497D"/>
                </a:solidFill>
                <a:latin typeface="Century Gothic" pitchFamily="34" charset="0"/>
              </a:rPr>
              <a:t>LOWER IMPORTANCE</a:t>
            </a:r>
          </a:p>
        </p:txBody>
      </p:sp>
      <p:sp>
        <p:nvSpPr>
          <p:cNvPr id="29" name="TextBox 28"/>
          <p:cNvSpPr txBox="1"/>
          <p:nvPr userDrawn="1"/>
        </p:nvSpPr>
        <p:spPr>
          <a:xfrm rot="16200000">
            <a:off x="-1717494" y="3334128"/>
            <a:ext cx="3963266" cy="313269"/>
          </a:xfrm>
          <a:prstGeom prst="rect">
            <a:avLst/>
          </a:prstGeom>
          <a:noFill/>
        </p:spPr>
        <p:txBody>
          <a:bodyPr wrap="square" rtlCol="0">
            <a:spAutoFit/>
          </a:bodyPr>
          <a:lstStyle/>
          <a:p>
            <a:pPr algn="ctr"/>
            <a:r>
              <a:rPr lang="en-AU" sz="1400" b="1" dirty="0">
                <a:solidFill>
                  <a:srgbClr val="1F497D"/>
                </a:solidFill>
                <a:latin typeface="Century Gothic" pitchFamily="34" charset="0"/>
              </a:rPr>
              <a:t>LOWER SATISFACTION</a:t>
            </a:r>
          </a:p>
        </p:txBody>
      </p:sp>
      <p:sp>
        <p:nvSpPr>
          <p:cNvPr id="30" name="TextBox 29"/>
          <p:cNvSpPr txBox="1"/>
          <p:nvPr userDrawn="1"/>
        </p:nvSpPr>
        <p:spPr>
          <a:xfrm rot="5400000">
            <a:off x="6898229" y="3334128"/>
            <a:ext cx="3963266" cy="313269"/>
          </a:xfrm>
          <a:prstGeom prst="rect">
            <a:avLst/>
          </a:prstGeom>
          <a:noFill/>
        </p:spPr>
        <p:txBody>
          <a:bodyPr wrap="square" rtlCol="0">
            <a:spAutoFit/>
          </a:bodyPr>
          <a:lstStyle/>
          <a:p>
            <a:pPr algn="ctr"/>
            <a:r>
              <a:rPr lang="en-AU" sz="1400" b="1" dirty="0">
                <a:solidFill>
                  <a:srgbClr val="1F497D"/>
                </a:solidFill>
                <a:latin typeface="Century Gothic" pitchFamily="34" charset="0"/>
              </a:rPr>
              <a:t>HIGHER SATISFACTION</a:t>
            </a:r>
          </a:p>
        </p:txBody>
      </p:sp>
      <p:sp>
        <p:nvSpPr>
          <p:cNvPr id="6" name="Rectangle 8"/>
          <p:cNvSpPr/>
          <p:nvPr userDrawn="1"/>
        </p:nvSpPr>
        <p:spPr>
          <a:xfrm>
            <a:off x="746744" y="1187785"/>
            <a:ext cx="3529334" cy="2035191"/>
          </a:xfrm>
          <a:prstGeom prst="rect">
            <a:avLst/>
          </a:prstGeom>
          <a:solidFill>
            <a:srgbClr val="4F81BD"/>
          </a:solidFill>
          <a:ln w="25400" cap="flat" cmpd="sng" algn="ctr">
            <a:noFill/>
            <a:prstDash val="solid"/>
          </a:ln>
          <a:effectLst/>
        </p:spPr>
        <p:txBody>
          <a:bodyPr rtlCol="0" anchor="ctr"/>
          <a:lstStyle/>
          <a:p>
            <a:pPr algn="ctr">
              <a:defRPr/>
            </a:pPr>
            <a:endParaRPr lang="en-AU" sz="1000" kern="0" dirty="0">
              <a:solidFill>
                <a:prstClr val="white"/>
              </a:solidFill>
              <a:latin typeface="Century Gothic" pitchFamily="34" charset="0"/>
            </a:endParaRPr>
          </a:p>
        </p:txBody>
      </p:sp>
      <p:sp>
        <p:nvSpPr>
          <p:cNvPr id="7" name="Rectangle 9"/>
          <p:cNvSpPr/>
          <p:nvPr userDrawn="1"/>
        </p:nvSpPr>
        <p:spPr>
          <a:xfrm>
            <a:off x="746744" y="652209"/>
            <a:ext cx="3529333" cy="535576"/>
          </a:xfrm>
          <a:prstGeom prst="rect">
            <a:avLst/>
          </a:prstGeom>
          <a:solidFill>
            <a:srgbClr val="1F497D">
              <a:lumMod val="40000"/>
              <a:lumOff val="60000"/>
            </a:srgbClr>
          </a:solidFill>
          <a:ln w="25400" cap="flat" cmpd="sng" algn="ctr">
            <a:noFill/>
            <a:prstDash val="solid"/>
          </a:ln>
          <a:effectLst/>
        </p:spPr>
        <p:txBody>
          <a:bodyPr rtlCol="0" anchor="ctr"/>
          <a:lstStyle/>
          <a:p>
            <a:pPr algn="ctr">
              <a:defRPr/>
            </a:pPr>
            <a:r>
              <a:rPr lang="en-AU" sz="1400" kern="0" dirty="0">
                <a:solidFill>
                  <a:prstClr val="white"/>
                </a:solidFill>
                <a:latin typeface="Century Gothic" pitchFamily="34" charset="0"/>
              </a:rPr>
              <a:t>IMPROVE</a:t>
            </a:r>
          </a:p>
        </p:txBody>
      </p:sp>
      <p:sp>
        <p:nvSpPr>
          <p:cNvPr id="8" name="Rectangle 16"/>
          <p:cNvSpPr/>
          <p:nvPr userDrawn="1"/>
        </p:nvSpPr>
        <p:spPr>
          <a:xfrm>
            <a:off x="746744" y="3651437"/>
            <a:ext cx="3529334" cy="2035190"/>
          </a:xfrm>
          <a:prstGeom prst="rect">
            <a:avLst/>
          </a:prstGeom>
          <a:solidFill>
            <a:srgbClr val="4F81BD"/>
          </a:solidFill>
          <a:ln w="25400" cap="flat" cmpd="sng" algn="ctr">
            <a:noFill/>
            <a:prstDash val="solid"/>
          </a:ln>
          <a:effectLst/>
        </p:spPr>
        <p:txBody>
          <a:bodyPr rtlCol="0" anchor="ctr"/>
          <a:lstStyle/>
          <a:p>
            <a:pPr algn="ctr">
              <a:defRPr/>
            </a:pPr>
            <a:endParaRPr lang="en-AU" sz="1000" kern="0" dirty="0">
              <a:solidFill>
                <a:prstClr val="white"/>
              </a:solidFill>
              <a:latin typeface="Century Gothic" pitchFamily="34" charset="0"/>
            </a:endParaRPr>
          </a:p>
        </p:txBody>
      </p:sp>
      <p:sp>
        <p:nvSpPr>
          <p:cNvPr id="9" name="Rectangle 8"/>
          <p:cNvSpPr/>
          <p:nvPr userDrawn="1"/>
        </p:nvSpPr>
        <p:spPr>
          <a:xfrm>
            <a:off x="746744" y="5686232"/>
            <a:ext cx="3529334" cy="535576"/>
          </a:xfrm>
          <a:prstGeom prst="rect">
            <a:avLst/>
          </a:prstGeom>
          <a:solidFill>
            <a:srgbClr val="1F497D">
              <a:lumMod val="40000"/>
              <a:lumOff val="60000"/>
            </a:srgbClr>
          </a:solidFill>
          <a:ln w="25400" cap="flat" cmpd="sng" algn="ctr">
            <a:noFill/>
            <a:prstDash val="solid"/>
          </a:ln>
          <a:effectLst/>
        </p:spPr>
        <p:txBody>
          <a:bodyPr rtlCol="0" anchor="ctr"/>
          <a:lstStyle/>
          <a:p>
            <a:pPr algn="ctr">
              <a:defRPr/>
            </a:pPr>
            <a:r>
              <a:rPr lang="en-AU" sz="1400" kern="0" dirty="0">
                <a:solidFill>
                  <a:prstClr val="white"/>
                </a:solidFill>
                <a:latin typeface="Century Gothic" pitchFamily="34" charset="0"/>
              </a:rPr>
              <a:t>NICHE</a:t>
            </a:r>
          </a:p>
        </p:txBody>
      </p:sp>
      <p:sp>
        <p:nvSpPr>
          <p:cNvPr id="10" name="Rectangle 9"/>
          <p:cNvSpPr/>
          <p:nvPr userDrawn="1"/>
        </p:nvSpPr>
        <p:spPr>
          <a:xfrm>
            <a:off x="4795096" y="3651437"/>
            <a:ext cx="3529332" cy="2035190"/>
          </a:xfrm>
          <a:prstGeom prst="rect">
            <a:avLst/>
          </a:prstGeom>
          <a:solidFill>
            <a:srgbClr val="4F81BD"/>
          </a:solidFill>
          <a:ln w="25400" cap="flat" cmpd="sng" algn="ctr">
            <a:noFill/>
            <a:prstDash val="solid"/>
          </a:ln>
          <a:effectLst/>
        </p:spPr>
        <p:txBody>
          <a:bodyPr rtlCol="0" anchor="ctr"/>
          <a:lstStyle/>
          <a:p>
            <a:pPr algn="ctr">
              <a:defRPr/>
            </a:pPr>
            <a:endParaRPr lang="en-AU" sz="1000" kern="0" dirty="0">
              <a:solidFill>
                <a:prstClr val="white"/>
              </a:solidFill>
              <a:latin typeface="Century Gothic" pitchFamily="34" charset="0"/>
            </a:endParaRPr>
          </a:p>
        </p:txBody>
      </p:sp>
      <p:sp>
        <p:nvSpPr>
          <p:cNvPr id="11" name="Rectangle 10"/>
          <p:cNvSpPr/>
          <p:nvPr userDrawn="1"/>
        </p:nvSpPr>
        <p:spPr>
          <a:xfrm>
            <a:off x="4795097" y="5686232"/>
            <a:ext cx="3529334" cy="535576"/>
          </a:xfrm>
          <a:prstGeom prst="rect">
            <a:avLst/>
          </a:prstGeom>
          <a:solidFill>
            <a:srgbClr val="1F497D">
              <a:lumMod val="40000"/>
              <a:lumOff val="60000"/>
            </a:srgbClr>
          </a:solidFill>
          <a:ln w="25400" cap="flat" cmpd="sng" algn="ctr">
            <a:noFill/>
            <a:prstDash val="solid"/>
          </a:ln>
          <a:effectLst/>
        </p:spPr>
        <p:txBody>
          <a:bodyPr rtlCol="0" anchor="ctr"/>
          <a:lstStyle/>
          <a:p>
            <a:pPr algn="ctr">
              <a:defRPr/>
            </a:pPr>
            <a:r>
              <a:rPr lang="en-AU" sz="1400" kern="0" dirty="0">
                <a:solidFill>
                  <a:prstClr val="white"/>
                </a:solidFill>
                <a:latin typeface="Century Gothic" pitchFamily="34" charset="0"/>
              </a:rPr>
              <a:t>COMMUNITY</a:t>
            </a:r>
          </a:p>
        </p:txBody>
      </p:sp>
      <p:sp>
        <p:nvSpPr>
          <p:cNvPr id="12" name="Rectangle 11"/>
          <p:cNvSpPr/>
          <p:nvPr userDrawn="1"/>
        </p:nvSpPr>
        <p:spPr>
          <a:xfrm>
            <a:off x="4795097" y="1187785"/>
            <a:ext cx="3529334" cy="2035191"/>
          </a:xfrm>
          <a:prstGeom prst="rect">
            <a:avLst/>
          </a:prstGeom>
          <a:solidFill>
            <a:srgbClr val="4F81BD"/>
          </a:solidFill>
          <a:ln w="25400" cap="flat" cmpd="sng" algn="ctr">
            <a:noFill/>
            <a:prstDash val="solid"/>
          </a:ln>
          <a:effectLst/>
        </p:spPr>
        <p:txBody>
          <a:bodyPr rtlCol="0" anchor="ctr"/>
          <a:lstStyle/>
          <a:p>
            <a:pPr algn="ctr">
              <a:defRPr/>
            </a:pPr>
            <a:endParaRPr lang="en-AU" sz="1000" kern="0" dirty="0">
              <a:solidFill>
                <a:prstClr val="white"/>
              </a:solidFill>
              <a:latin typeface="Century Gothic" pitchFamily="34" charset="0"/>
            </a:endParaRPr>
          </a:p>
        </p:txBody>
      </p:sp>
      <p:sp>
        <p:nvSpPr>
          <p:cNvPr id="13" name="Rectangle 12"/>
          <p:cNvSpPr/>
          <p:nvPr userDrawn="1"/>
        </p:nvSpPr>
        <p:spPr>
          <a:xfrm>
            <a:off x="4795097" y="652209"/>
            <a:ext cx="3529333" cy="535576"/>
          </a:xfrm>
          <a:prstGeom prst="rect">
            <a:avLst/>
          </a:prstGeom>
          <a:solidFill>
            <a:srgbClr val="1F497D">
              <a:lumMod val="40000"/>
              <a:lumOff val="60000"/>
            </a:srgbClr>
          </a:solidFill>
          <a:ln w="25400" cap="flat" cmpd="sng" algn="ctr">
            <a:noFill/>
            <a:prstDash val="solid"/>
          </a:ln>
          <a:effectLst/>
        </p:spPr>
        <p:txBody>
          <a:bodyPr rtlCol="0" anchor="ctr"/>
          <a:lstStyle/>
          <a:p>
            <a:pPr algn="ctr">
              <a:defRPr/>
            </a:pPr>
            <a:r>
              <a:rPr lang="en-AU" sz="1400" kern="0" dirty="0">
                <a:solidFill>
                  <a:prstClr val="white"/>
                </a:solidFill>
                <a:latin typeface="Century Gothic" pitchFamily="34" charset="0"/>
              </a:rPr>
              <a:t>MAINTAIN</a:t>
            </a:r>
          </a:p>
        </p:txBody>
      </p:sp>
    </p:spTree>
    <p:extLst>
      <p:ext uri="{BB962C8B-B14F-4D97-AF65-F5344CB8AC3E}">
        <p14:creationId xmlns:p14="http://schemas.microsoft.com/office/powerpoint/2010/main" val="1464133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Heading &amp; Takeout">
    <p:spTree>
      <p:nvGrpSpPr>
        <p:cNvPr id="1" name=""/>
        <p:cNvGrpSpPr/>
        <p:nvPr/>
      </p:nvGrpSpPr>
      <p:grpSpPr>
        <a:xfrm>
          <a:off x="0" y="0"/>
          <a:ext cx="0" cy="0"/>
          <a:chOff x="0" y="0"/>
          <a:chExt cx="0" cy="0"/>
        </a:xfrm>
      </p:grpSpPr>
      <p:sp>
        <p:nvSpPr>
          <p:cNvPr id="2" name="Text Placeholder 11"/>
          <p:cNvSpPr>
            <a:spLocks noGrp="1"/>
          </p:cNvSpPr>
          <p:nvPr>
            <p:ph type="body" sz="quarter" idx="14" hasCustomPrompt="1"/>
          </p:nvPr>
        </p:nvSpPr>
        <p:spPr>
          <a:xfrm>
            <a:off x="539552" y="5877272"/>
            <a:ext cx="8208912" cy="980728"/>
          </a:xfrm>
          <a:prstGeom prst="rect">
            <a:avLst/>
          </a:prstGeom>
        </p:spPr>
        <p:txBody>
          <a:bodyPr anchor="ctr">
            <a:noAutofit/>
          </a:bodyPr>
          <a:lstStyle>
            <a:lvl1pPr marL="0" indent="0" algn="ctr">
              <a:buNone/>
              <a:defRPr sz="1400" b="1" i="0" baseline="0">
                <a:solidFill>
                  <a:schemeClr val="tx2"/>
                </a:solidFill>
                <a:latin typeface="Century Gothic" pitchFamily="34" charset="0"/>
              </a:defRPr>
            </a:lvl1pPr>
          </a:lstStyle>
          <a:p>
            <a:pPr lvl="0"/>
            <a:r>
              <a:rPr lang="en-US" sz="1400" i="0" dirty="0">
                <a:solidFill>
                  <a:schemeClr val="tx2"/>
                </a:solidFill>
              </a:rPr>
              <a:t>Type Takeout</a:t>
            </a:r>
            <a:endParaRPr lang="en-US" dirty="0"/>
          </a:p>
        </p:txBody>
      </p:sp>
    </p:spTree>
    <p:extLst>
      <p:ext uri="{BB962C8B-B14F-4D97-AF65-F5344CB8AC3E}">
        <p14:creationId xmlns:p14="http://schemas.microsoft.com/office/powerpoint/2010/main" val="41748134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Quad analysis">
    <p:spTree>
      <p:nvGrpSpPr>
        <p:cNvPr id="1" name=""/>
        <p:cNvGrpSpPr/>
        <p:nvPr/>
      </p:nvGrpSpPr>
      <p:grpSpPr>
        <a:xfrm>
          <a:off x="0" y="0"/>
          <a:ext cx="0" cy="0"/>
          <a:chOff x="0" y="0"/>
          <a:chExt cx="0" cy="0"/>
        </a:xfrm>
      </p:grpSpPr>
      <p:sp>
        <p:nvSpPr>
          <p:cNvPr id="6" name="TextBox 1"/>
          <p:cNvSpPr txBox="1"/>
          <p:nvPr userDrawn="1"/>
        </p:nvSpPr>
        <p:spPr>
          <a:xfrm>
            <a:off x="827584" y="85528"/>
            <a:ext cx="2592288" cy="432048"/>
          </a:xfrm>
          <a:prstGeom prst="rect">
            <a:avLst/>
          </a:prstGeom>
          <a:solidFill>
            <a:schemeClr val="accent1">
              <a:lumMod val="40000"/>
              <a:lumOff val="60000"/>
              <a:alpha val="45000"/>
            </a:schemeClr>
          </a:solidFill>
          <a:ln>
            <a:noFill/>
          </a:ln>
          <a:effectLst/>
        </p:spPr>
        <p:style>
          <a:lnRef idx="1">
            <a:schemeClr val="dk1"/>
          </a:lnRef>
          <a:fillRef idx="2">
            <a:schemeClr val="dk1"/>
          </a:fillRef>
          <a:effectRef idx="1">
            <a:schemeClr val="dk1"/>
          </a:effectRef>
          <a:fontRef idx="minor">
            <a:schemeClr val="dk1"/>
          </a:fontRef>
        </p:style>
        <p:txBody>
          <a:bodyPr wrap="square" rtlCol="0"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AU" sz="1200" b="1" kern="0" dirty="0">
                <a:solidFill>
                  <a:srgbClr val="1F497D"/>
                </a:solidFill>
                <a:latin typeface="Century Gothic" pitchFamily="34" charset="0"/>
              </a:rPr>
              <a:t>Improve</a:t>
            </a:r>
          </a:p>
          <a:p>
            <a:pPr algn="ctr">
              <a:defRPr/>
            </a:pPr>
            <a:r>
              <a:rPr lang="en-AU" sz="1000" b="1" kern="0" dirty="0">
                <a:solidFill>
                  <a:srgbClr val="1F497D"/>
                </a:solidFill>
                <a:latin typeface="Century Gothic" pitchFamily="34" charset="0"/>
              </a:rPr>
              <a:t>Higher importance, lower satisfaction</a:t>
            </a:r>
          </a:p>
        </p:txBody>
      </p:sp>
      <p:sp>
        <p:nvSpPr>
          <p:cNvPr id="7" name="TextBox 1"/>
          <p:cNvSpPr txBox="1"/>
          <p:nvPr userDrawn="1"/>
        </p:nvSpPr>
        <p:spPr>
          <a:xfrm>
            <a:off x="6228184" y="104955"/>
            <a:ext cx="2592288" cy="432048"/>
          </a:xfrm>
          <a:prstGeom prst="rect">
            <a:avLst/>
          </a:prstGeom>
          <a:solidFill>
            <a:schemeClr val="accent1">
              <a:lumMod val="40000"/>
              <a:lumOff val="60000"/>
              <a:alpha val="45000"/>
            </a:schemeClr>
          </a:solidFill>
          <a:ln>
            <a:noFill/>
          </a:ln>
          <a:effectLst/>
        </p:spPr>
        <p:style>
          <a:lnRef idx="1">
            <a:schemeClr val="dk1"/>
          </a:lnRef>
          <a:fillRef idx="2">
            <a:schemeClr val="dk1"/>
          </a:fillRef>
          <a:effectRef idx="1">
            <a:schemeClr val="dk1"/>
          </a:effectRef>
          <a:fontRef idx="minor">
            <a:schemeClr val="dk1"/>
          </a:fontRef>
        </p:style>
        <p:txBody>
          <a:bodyPr wrap="square" rtlCol="0"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200" b="1" dirty="0">
                <a:solidFill>
                  <a:srgbClr val="1F497D"/>
                </a:solidFill>
                <a:latin typeface="Century Gothic" pitchFamily="34" charset="0"/>
              </a:rPr>
              <a:t>Maintain</a:t>
            </a:r>
          </a:p>
          <a:p>
            <a:pPr algn="ctr"/>
            <a:r>
              <a:rPr lang="en-AU" sz="1000" b="1" dirty="0">
                <a:solidFill>
                  <a:srgbClr val="1F497D"/>
                </a:solidFill>
                <a:latin typeface="Century Gothic" pitchFamily="34" charset="0"/>
              </a:rPr>
              <a:t>Higher importance, higher satisfaction</a:t>
            </a:r>
          </a:p>
        </p:txBody>
      </p:sp>
      <p:sp>
        <p:nvSpPr>
          <p:cNvPr id="8" name="TextBox 1"/>
          <p:cNvSpPr txBox="1"/>
          <p:nvPr userDrawn="1"/>
        </p:nvSpPr>
        <p:spPr>
          <a:xfrm rot="16200000">
            <a:off x="-953771" y="3264782"/>
            <a:ext cx="2448247" cy="432048"/>
          </a:xfrm>
          <a:prstGeom prst="rect">
            <a:avLst/>
          </a:prstGeom>
          <a:solidFill>
            <a:srgbClr val="4F81BD">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200" b="1" dirty="0">
                <a:solidFill>
                  <a:sysClr val="window" lastClr="FFFFFF"/>
                </a:solidFill>
                <a:latin typeface="Century Gothic" pitchFamily="34" charset="0"/>
              </a:rPr>
              <a:t>Importance</a:t>
            </a:r>
          </a:p>
        </p:txBody>
      </p:sp>
      <p:sp>
        <p:nvSpPr>
          <p:cNvPr id="9" name="TextBox 1"/>
          <p:cNvSpPr txBox="1"/>
          <p:nvPr userDrawn="1"/>
        </p:nvSpPr>
        <p:spPr>
          <a:xfrm>
            <a:off x="827584" y="6381328"/>
            <a:ext cx="2520280" cy="432048"/>
          </a:xfrm>
          <a:prstGeom prst="rect">
            <a:avLst/>
          </a:prstGeom>
          <a:solidFill>
            <a:schemeClr val="accent1">
              <a:lumMod val="40000"/>
              <a:lumOff val="60000"/>
              <a:alpha val="45000"/>
            </a:schemeClr>
          </a:solidFill>
          <a:ln>
            <a:noFill/>
          </a:ln>
          <a:effectLst/>
        </p:spPr>
        <p:style>
          <a:lnRef idx="1">
            <a:schemeClr val="dk1"/>
          </a:lnRef>
          <a:fillRef idx="2">
            <a:schemeClr val="dk1"/>
          </a:fillRef>
          <a:effectRef idx="1">
            <a:schemeClr val="dk1"/>
          </a:effectRef>
          <a:fontRef idx="minor">
            <a:schemeClr val="dk1"/>
          </a:fontRef>
        </p:style>
        <p:txBody>
          <a:bodyPr wrap="square" rtlCol="0"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200" b="1" dirty="0">
                <a:solidFill>
                  <a:srgbClr val="1F497D"/>
                </a:solidFill>
                <a:latin typeface="Century Gothic" pitchFamily="34" charset="0"/>
              </a:rPr>
              <a:t>Niche</a:t>
            </a:r>
          </a:p>
          <a:p>
            <a:pPr algn="ctr"/>
            <a:r>
              <a:rPr lang="en-AU" sz="1000" b="1" dirty="0">
                <a:solidFill>
                  <a:srgbClr val="1F497D"/>
                </a:solidFill>
                <a:latin typeface="Century Gothic" pitchFamily="34" charset="0"/>
              </a:rPr>
              <a:t>Lower importance, lower satisfaction</a:t>
            </a:r>
          </a:p>
        </p:txBody>
      </p:sp>
      <p:sp>
        <p:nvSpPr>
          <p:cNvPr id="10" name="TextBox 1"/>
          <p:cNvSpPr txBox="1"/>
          <p:nvPr userDrawn="1"/>
        </p:nvSpPr>
        <p:spPr>
          <a:xfrm>
            <a:off x="3599892" y="6380121"/>
            <a:ext cx="2376264" cy="425356"/>
          </a:xfrm>
          <a:prstGeom prst="rect">
            <a:avLst/>
          </a:prstGeom>
          <a:solidFill>
            <a:srgbClr val="4F81BD">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200" b="1" dirty="0">
                <a:solidFill>
                  <a:sysClr val="window" lastClr="FFFFFF"/>
                </a:solidFill>
                <a:latin typeface="Century Gothic" pitchFamily="34" charset="0"/>
              </a:rPr>
              <a:t>Satisfaction</a:t>
            </a:r>
          </a:p>
        </p:txBody>
      </p:sp>
      <p:sp>
        <p:nvSpPr>
          <p:cNvPr id="11" name="TextBox 1"/>
          <p:cNvSpPr txBox="1"/>
          <p:nvPr userDrawn="1"/>
        </p:nvSpPr>
        <p:spPr>
          <a:xfrm>
            <a:off x="6228184" y="6381328"/>
            <a:ext cx="2497152" cy="432048"/>
          </a:xfrm>
          <a:prstGeom prst="rect">
            <a:avLst/>
          </a:prstGeom>
          <a:solidFill>
            <a:schemeClr val="accent1">
              <a:lumMod val="40000"/>
              <a:lumOff val="60000"/>
              <a:alpha val="45000"/>
            </a:schemeClr>
          </a:solidFill>
          <a:ln>
            <a:noFill/>
          </a:ln>
          <a:effectLst/>
        </p:spPr>
        <p:style>
          <a:lnRef idx="1">
            <a:schemeClr val="dk1"/>
          </a:lnRef>
          <a:fillRef idx="2">
            <a:schemeClr val="dk1"/>
          </a:fillRef>
          <a:effectRef idx="1">
            <a:schemeClr val="dk1"/>
          </a:effectRef>
          <a:fontRef idx="minor">
            <a:schemeClr val="dk1"/>
          </a:fontRef>
        </p:style>
        <p:txBody>
          <a:bodyPr wrap="square" rtlCol="0"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200" b="1" dirty="0">
                <a:solidFill>
                  <a:srgbClr val="1F497D"/>
                </a:solidFill>
                <a:latin typeface="Century Gothic" pitchFamily="34" charset="0"/>
              </a:rPr>
              <a:t>Social Capital</a:t>
            </a:r>
          </a:p>
          <a:p>
            <a:pPr algn="ctr"/>
            <a:r>
              <a:rPr lang="en-AU" sz="1000" b="1" dirty="0">
                <a:solidFill>
                  <a:srgbClr val="1F497D"/>
                </a:solidFill>
                <a:latin typeface="Century Gothic" pitchFamily="34" charset="0"/>
              </a:rPr>
              <a:t>Lower importance, higher satisfaction</a:t>
            </a:r>
          </a:p>
        </p:txBody>
      </p:sp>
      <p:pic>
        <p:nvPicPr>
          <p:cNvPr id="12" name="Picture 3" descr="F:\Micromex Business\- Administration\Instructions &amp; Reporting\Logo set and letterhead\Micromex logos\Compass_Cut_Trans.png"/>
          <p:cNvPicPr>
            <a:picLocks noChangeAspect="1" noChangeArrowheads="1"/>
          </p:cNvPicPr>
          <p:nvPr userDrawn="1"/>
        </p:nvPicPr>
        <p:blipFill>
          <a:blip r:embed="rId2" cstate="email">
            <a:duotone>
              <a:prstClr val="black"/>
              <a:schemeClr val="accent1">
                <a:tint val="45000"/>
                <a:satMod val="400000"/>
              </a:schemeClr>
            </a:duotone>
            <a:lum bright="4000" contrast="-28000"/>
            <a:extLst>
              <a:ext uri="{28A0092B-C50C-407E-A947-70E740481C1C}">
                <a14:useLocalDpi xmlns:a14="http://schemas.microsoft.com/office/drawing/2010/main"/>
              </a:ext>
            </a:extLst>
          </a:blip>
          <a:srcRect/>
          <a:stretch>
            <a:fillRect/>
          </a:stretch>
        </p:blipFill>
        <p:spPr bwMode="auto">
          <a:xfrm rot="10800000">
            <a:off x="-8626" y="20600"/>
            <a:ext cx="710576" cy="1176151"/>
          </a:xfrm>
          <a:prstGeom prst="rect">
            <a:avLst/>
          </a:prstGeom>
          <a:noFill/>
          <a:effectLst/>
        </p:spPr>
      </p:pic>
    </p:spTree>
    <p:extLst>
      <p:ext uri="{BB962C8B-B14F-4D97-AF65-F5344CB8AC3E}">
        <p14:creationId xmlns:p14="http://schemas.microsoft.com/office/powerpoint/2010/main" val="19776881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7" name="TextBox 26"/>
          <p:cNvSpPr txBox="1"/>
          <p:nvPr userDrawn="1"/>
        </p:nvSpPr>
        <p:spPr>
          <a:xfrm>
            <a:off x="2511410" y="116632"/>
            <a:ext cx="3840745" cy="307778"/>
          </a:xfrm>
          <a:prstGeom prst="rect">
            <a:avLst/>
          </a:prstGeom>
          <a:noFill/>
        </p:spPr>
        <p:txBody>
          <a:bodyPr wrap="square" rtlCol="0">
            <a:spAutoFit/>
          </a:bodyPr>
          <a:lstStyle/>
          <a:p>
            <a:pPr algn="ctr"/>
            <a:r>
              <a:rPr lang="en-AU" sz="1400" b="1" dirty="0">
                <a:solidFill>
                  <a:srgbClr val="1F497D"/>
                </a:solidFill>
                <a:latin typeface="Century Gothic" pitchFamily="34" charset="0"/>
              </a:rPr>
              <a:t>HIGHER IMPORTANCE</a:t>
            </a:r>
          </a:p>
        </p:txBody>
      </p:sp>
      <p:sp>
        <p:nvSpPr>
          <p:cNvPr id="28" name="TextBox 27"/>
          <p:cNvSpPr txBox="1"/>
          <p:nvPr userDrawn="1"/>
        </p:nvSpPr>
        <p:spPr>
          <a:xfrm>
            <a:off x="2607524" y="6433590"/>
            <a:ext cx="3840745" cy="307778"/>
          </a:xfrm>
          <a:prstGeom prst="rect">
            <a:avLst/>
          </a:prstGeom>
          <a:noFill/>
        </p:spPr>
        <p:txBody>
          <a:bodyPr wrap="square" rtlCol="0">
            <a:spAutoFit/>
          </a:bodyPr>
          <a:lstStyle/>
          <a:p>
            <a:pPr algn="ctr"/>
            <a:r>
              <a:rPr lang="en-AU" sz="1400" b="1" dirty="0">
                <a:solidFill>
                  <a:srgbClr val="1F497D"/>
                </a:solidFill>
                <a:latin typeface="Century Gothic" pitchFamily="34" charset="0"/>
              </a:rPr>
              <a:t>LOWER IMPORTANCE</a:t>
            </a:r>
          </a:p>
        </p:txBody>
      </p:sp>
      <p:sp>
        <p:nvSpPr>
          <p:cNvPr id="29" name="TextBox 28"/>
          <p:cNvSpPr txBox="1"/>
          <p:nvPr userDrawn="1"/>
        </p:nvSpPr>
        <p:spPr>
          <a:xfrm rot="16200000">
            <a:off x="-1717494" y="3334128"/>
            <a:ext cx="3963266" cy="313269"/>
          </a:xfrm>
          <a:prstGeom prst="rect">
            <a:avLst/>
          </a:prstGeom>
          <a:noFill/>
        </p:spPr>
        <p:txBody>
          <a:bodyPr wrap="square" rtlCol="0">
            <a:spAutoFit/>
          </a:bodyPr>
          <a:lstStyle/>
          <a:p>
            <a:pPr algn="ctr"/>
            <a:r>
              <a:rPr lang="en-AU" sz="1400" b="1" dirty="0">
                <a:solidFill>
                  <a:srgbClr val="1F497D"/>
                </a:solidFill>
                <a:latin typeface="Century Gothic" pitchFamily="34" charset="0"/>
              </a:rPr>
              <a:t>LOWER SATISFACTION</a:t>
            </a:r>
          </a:p>
        </p:txBody>
      </p:sp>
      <p:sp>
        <p:nvSpPr>
          <p:cNvPr id="30" name="TextBox 29"/>
          <p:cNvSpPr txBox="1"/>
          <p:nvPr userDrawn="1"/>
        </p:nvSpPr>
        <p:spPr>
          <a:xfrm rot="5400000">
            <a:off x="6898229" y="3334128"/>
            <a:ext cx="3963266" cy="313269"/>
          </a:xfrm>
          <a:prstGeom prst="rect">
            <a:avLst/>
          </a:prstGeom>
          <a:noFill/>
        </p:spPr>
        <p:txBody>
          <a:bodyPr wrap="square" rtlCol="0">
            <a:spAutoFit/>
          </a:bodyPr>
          <a:lstStyle/>
          <a:p>
            <a:pPr algn="ctr"/>
            <a:r>
              <a:rPr lang="en-AU" sz="1400" b="1" dirty="0">
                <a:solidFill>
                  <a:srgbClr val="1F497D"/>
                </a:solidFill>
                <a:latin typeface="Century Gothic" pitchFamily="34" charset="0"/>
              </a:rPr>
              <a:t>HIGHER SATISFACTION</a:t>
            </a:r>
          </a:p>
        </p:txBody>
      </p:sp>
      <p:sp>
        <p:nvSpPr>
          <p:cNvPr id="6" name="Rectangle 8"/>
          <p:cNvSpPr/>
          <p:nvPr userDrawn="1"/>
        </p:nvSpPr>
        <p:spPr>
          <a:xfrm>
            <a:off x="746744" y="1187785"/>
            <a:ext cx="3529334" cy="2035191"/>
          </a:xfrm>
          <a:prstGeom prst="rect">
            <a:avLst/>
          </a:prstGeom>
          <a:solidFill>
            <a:srgbClr val="4F81BD"/>
          </a:solidFill>
          <a:ln w="25400" cap="flat" cmpd="sng" algn="ctr">
            <a:noFill/>
            <a:prstDash val="solid"/>
          </a:ln>
          <a:effectLst/>
        </p:spPr>
        <p:txBody>
          <a:bodyPr rtlCol="0" anchor="ctr"/>
          <a:lstStyle/>
          <a:p>
            <a:pPr algn="ctr">
              <a:defRPr/>
            </a:pPr>
            <a:endParaRPr lang="en-AU" sz="1000" kern="0" dirty="0">
              <a:solidFill>
                <a:prstClr val="white"/>
              </a:solidFill>
              <a:latin typeface="Century Gothic" pitchFamily="34" charset="0"/>
            </a:endParaRPr>
          </a:p>
        </p:txBody>
      </p:sp>
      <p:sp>
        <p:nvSpPr>
          <p:cNvPr id="7" name="Rectangle 9"/>
          <p:cNvSpPr/>
          <p:nvPr userDrawn="1"/>
        </p:nvSpPr>
        <p:spPr>
          <a:xfrm>
            <a:off x="746744" y="652209"/>
            <a:ext cx="3529333" cy="535576"/>
          </a:xfrm>
          <a:prstGeom prst="rect">
            <a:avLst/>
          </a:prstGeom>
          <a:solidFill>
            <a:srgbClr val="1F497D">
              <a:lumMod val="40000"/>
              <a:lumOff val="60000"/>
            </a:srgbClr>
          </a:solidFill>
          <a:ln w="25400" cap="flat" cmpd="sng" algn="ctr">
            <a:noFill/>
            <a:prstDash val="solid"/>
          </a:ln>
          <a:effectLst/>
        </p:spPr>
        <p:txBody>
          <a:bodyPr rtlCol="0" anchor="ctr"/>
          <a:lstStyle/>
          <a:p>
            <a:pPr algn="ctr">
              <a:defRPr/>
            </a:pPr>
            <a:r>
              <a:rPr lang="en-AU" sz="1400" kern="0" dirty="0">
                <a:solidFill>
                  <a:prstClr val="white"/>
                </a:solidFill>
                <a:latin typeface="Century Gothic" pitchFamily="34" charset="0"/>
              </a:rPr>
              <a:t>IMPROVE</a:t>
            </a:r>
          </a:p>
        </p:txBody>
      </p:sp>
      <p:sp>
        <p:nvSpPr>
          <p:cNvPr id="8" name="Rectangle 16"/>
          <p:cNvSpPr/>
          <p:nvPr userDrawn="1"/>
        </p:nvSpPr>
        <p:spPr>
          <a:xfrm>
            <a:off x="746744" y="3651437"/>
            <a:ext cx="3529334" cy="2035190"/>
          </a:xfrm>
          <a:prstGeom prst="rect">
            <a:avLst/>
          </a:prstGeom>
          <a:solidFill>
            <a:srgbClr val="4F81BD"/>
          </a:solidFill>
          <a:ln w="25400" cap="flat" cmpd="sng" algn="ctr">
            <a:noFill/>
            <a:prstDash val="solid"/>
          </a:ln>
          <a:effectLst/>
        </p:spPr>
        <p:txBody>
          <a:bodyPr rtlCol="0" anchor="ctr"/>
          <a:lstStyle/>
          <a:p>
            <a:pPr algn="ctr">
              <a:defRPr/>
            </a:pPr>
            <a:endParaRPr lang="en-AU" sz="1000" kern="0" dirty="0">
              <a:solidFill>
                <a:prstClr val="white"/>
              </a:solidFill>
              <a:latin typeface="Century Gothic" pitchFamily="34" charset="0"/>
            </a:endParaRPr>
          </a:p>
        </p:txBody>
      </p:sp>
      <p:sp>
        <p:nvSpPr>
          <p:cNvPr id="9" name="Rectangle 8"/>
          <p:cNvSpPr/>
          <p:nvPr userDrawn="1"/>
        </p:nvSpPr>
        <p:spPr>
          <a:xfrm>
            <a:off x="746744" y="5686232"/>
            <a:ext cx="3529334" cy="535576"/>
          </a:xfrm>
          <a:prstGeom prst="rect">
            <a:avLst/>
          </a:prstGeom>
          <a:solidFill>
            <a:srgbClr val="1F497D">
              <a:lumMod val="40000"/>
              <a:lumOff val="60000"/>
            </a:srgbClr>
          </a:solidFill>
          <a:ln w="25400" cap="flat" cmpd="sng" algn="ctr">
            <a:noFill/>
            <a:prstDash val="solid"/>
          </a:ln>
          <a:effectLst/>
        </p:spPr>
        <p:txBody>
          <a:bodyPr rtlCol="0" anchor="ctr"/>
          <a:lstStyle/>
          <a:p>
            <a:pPr algn="ctr">
              <a:defRPr/>
            </a:pPr>
            <a:r>
              <a:rPr lang="en-AU" sz="1400" kern="0" dirty="0">
                <a:solidFill>
                  <a:prstClr val="white"/>
                </a:solidFill>
                <a:latin typeface="Century Gothic" pitchFamily="34" charset="0"/>
              </a:rPr>
              <a:t>NICHE</a:t>
            </a:r>
          </a:p>
        </p:txBody>
      </p:sp>
      <p:sp>
        <p:nvSpPr>
          <p:cNvPr id="10" name="Rectangle 9"/>
          <p:cNvSpPr/>
          <p:nvPr userDrawn="1"/>
        </p:nvSpPr>
        <p:spPr>
          <a:xfrm>
            <a:off x="4795096" y="3651437"/>
            <a:ext cx="3529332" cy="2035190"/>
          </a:xfrm>
          <a:prstGeom prst="rect">
            <a:avLst/>
          </a:prstGeom>
          <a:solidFill>
            <a:srgbClr val="4F81BD"/>
          </a:solidFill>
          <a:ln w="25400" cap="flat" cmpd="sng" algn="ctr">
            <a:noFill/>
            <a:prstDash val="solid"/>
          </a:ln>
          <a:effectLst/>
        </p:spPr>
        <p:txBody>
          <a:bodyPr rtlCol="0" anchor="ctr"/>
          <a:lstStyle/>
          <a:p>
            <a:pPr algn="ctr">
              <a:defRPr/>
            </a:pPr>
            <a:endParaRPr lang="en-AU" sz="1000" kern="0" dirty="0">
              <a:solidFill>
                <a:prstClr val="white"/>
              </a:solidFill>
              <a:latin typeface="Century Gothic" pitchFamily="34" charset="0"/>
            </a:endParaRPr>
          </a:p>
        </p:txBody>
      </p:sp>
      <p:sp>
        <p:nvSpPr>
          <p:cNvPr id="11" name="Rectangle 10"/>
          <p:cNvSpPr/>
          <p:nvPr userDrawn="1"/>
        </p:nvSpPr>
        <p:spPr>
          <a:xfrm>
            <a:off x="4795097" y="5686232"/>
            <a:ext cx="3529334" cy="535576"/>
          </a:xfrm>
          <a:prstGeom prst="rect">
            <a:avLst/>
          </a:prstGeom>
          <a:solidFill>
            <a:srgbClr val="1F497D">
              <a:lumMod val="40000"/>
              <a:lumOff val="60000"/>
            </a:srgbClr>
          </a:solidFill>
          <a:ln w="25400" cap="flat" cmpd="sng" algn="ctr">
            <a:noFill/>
            <a:prstDash val="solid"/>
          </a:ln>
          <a:effectLst/>
        </p:spPr>
        <p:txBody>
          <a:bodyPr rtlCol="0" anchor="ctr"/>
          <a:lstStyle/>
          <a:p>
            <a:pPr algn="ctr">
              <a:defRPr/>
            </a:pPr>
            <a:r>
              <a:rPr lang="en-AU" sz="1400" kern="0" dirty="0">
                <a:solidFill>
                  <a:prstClr val="white"/>
                </a:solidFill>
                <a:latin typeface="Century Gothic" pitchFamily="34" charset="0"/>
              </a:rPr>
              <a:t>SOCIAL CAPITAL</a:t>
            </a:r>
          </a:p>
        </p:txBody>
      </p:sp>
      <p:sp>
        <p:nvSpPr>
          <p:cNvPr id="12" name="Rectangle 11"/>
          <p:cNvSpPr/>
          <p:nvPr userDrawn="1"/>
        </p:nvSpPr>
        <p:spPr>
          <a:xfrm>
            <a:off x="4795097" y="1187785"/>
            <a:ext cx="3529334" cy="2035191"/>
          </a:xfrm>
          <a:prstGeom prst="rect">
            <a:avLst/>
          </a:prstGeom>
          <a:solidFill>
            <a:srgbClr val="4F81BD"/>
          </a:solidFill>
          <a:ln w="25400" cap="flat" cmpd="sng" algn="ctr">
            <a:noFill/>
            <a:prstDash val="solid"/>
          </a:ln>
          <a:effectLst/>
        </p:spPr>
        <p:txBody>
          <a:bodyPr rtlCol="0" anchor="ctr"/>
          <a:lstStyle/>
          <a:p>
            <a:pPr algn="ctr">
              <a:defRPr/>
            </a:pPr>
            <a:endParaRPr lang="en-AU" sz="1000" kern="0" dirty="0">
              <a:solidFill>
                <a:prstClr val="white"/>
              </a:solidFill>
              <a:latin typeface="Century Gothic" pitchFamily="34" charset="0"/>
            </a:endParaRPr>
          </a:p>
        </p:txBody>
      </p:sp>
      <p:sp>
        <p:nvSpPr>
          <p:cNvPr id="13" name="Rectangle 12"/>
          <p:cNvSpPr/>
          <p:nvPr userDrawn="1"/>
        </p:nvSpPr>
        <p:spPr>
          <a:xfrm>
            <a:off x="4795097" y="652209"/>
            <a:ext cx="3529333" cy="535576"/>
          </a:xfrm>
          <a:prstGeom prst="rect">
            <a:avLst/>
          </a:prstGeom>
          <a:solidFill>
            <a:srgbClr val="1F497D">
              <a:lumMod val="40000"/>
              <a:lumOff val="60000"/>
            </a:srgbClr>
          </a:solidFill>
          <a:ln w="25400" cap="flat" cmpd="sng" algn="ctr">
            <a:noFill/>
            <a:prstDash val="solid"/>
          </a:ln>
          <a:effectLst/>
        </p:spPr>
        <p:txBody>
          <a:bodyPr rtlCol="0" anchor="ctr"/>
          <a:lstStyle/>
          <a:p>
            <a:pPr algn="ctr">
              <a:defRPr/>
            </a:pPr>
            <a:r>
              <a:rPr lang="en-AU" sz="1400" kern="0" dirty="0">
                <a:solidFill>
                  <a:prstClr val="white"/>
                </a:solidFill>
                <a:latin typeface="Century Gothic" pitchFamily="34" charset="0"/>
              </a:rPr>
              <a:t>MAINTAIN</a:t>
            </a:r>
          </a:p>
        </p:txBody>
      </p:sp>
    </p:spTree>
    <p:extLst>
      <p:ext uri="{BB962C8B-B14F-4D97-AF65-F5344CB8AC3E}">
        <p14:creationId xmlns:p14="http://schemas.microsoft.com/office/powerpoint/2010/main" val="11788022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1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12.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54.xml"/><Relationship Id="rId1" Type="http://schemas.openxmlformats.org/officeDocument/2006/relationships/slideLayout" Target="../slideLayouts/slideLayout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14.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theme" Target="../theme/theme15.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92.xml"/><Relationship Id="rId7" Type="http://schemas.openxmlformats.org/officeDocument/2006/relationships/image" Target="../media/image7.png"/><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theme" Target="../theme/theme16.xml"/><Relationship Id="rId5" Type="http://schemas.openxmlformats.org/officeDocument/2006/relationships/slideLayout" Target="../slideLayouts/slideLayout94.xml"/><Relationship Id="rId4" Type="http://schemas.openxmlformats.org/officeDocument/2006/relationships/slideLayout" Target="../slideLayouts/slideLayout93.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slideLayout" Target="../slideLayouts/slideLayout96.xml"/><Relationship Id="rId1" Type="http://schemas.openxmlformats.org/officeDocument/2006/relationships/slideLayout" Target="../slideLayouts/slideLayout95.xml"/><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99.xml"/><Relationship Id="rId1" Type="http://schemas.openxmlformats.org/officeDocument/2006/relationships/slideLayout" Target="../slideLayouts/slideLayout9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40352" y="6165304"/>
            <a:ext cx="1280595" cy="344611"/>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AD65E99B-2F67-4574-951D-E900BBC0E5E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0" y="0"/>
            <a:ext cx="9144000" cy="5877272"/>
          </a:xfrm>
          <a:prstGeom prst="rect">
            <a:avLst/>
          </a:prstGeom>
        </p:spPr>
      </p:pic>
      <p:sp>
        <p:nvSpPr>
          <p:cNvPr id="8" name="Rectangle 7">
            <a:extLst>
              <a:ext uri="{FF2B5EF4-FFF2-40B4-BE49-F238E27FC236}">
                <a16:creationId xmlns:a16="http://schemas.microsoft.com/office/drawing/2014/main" id="{0E713AB0-0B30-4846-A00A-15EDBA514E14}"/>
              </a:ext>
            </a:extLst>
          </p:cNvPr>
          <p:cNvSpPr/>
          <p:nvPr userDrawn="1"/>
        </p:nvSpPr>
        <p:spPr>
          <a:xfrm rot="10800000" flipH="1" flipV="1">
            <a:off x="1" y="0"/>
            <a:ext cx="9143999" cy="5877272"/>
          </a:xfrm>
          <a:prstGeom prst="rect">
            <a:avLst/>
          </a:prstGeom>
          <a:solidFill>
            <a:schemeClr val="tx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pic>
        <p:nvPicPr>
          <p:cNvPr id="7" name="Picture 3" descr="F:\Micromex Business\- Administration\Instructions &amp; Reporting\Logo set and letterhead\Micromex logos\Compass_Cut_Trans.png">
            <a:extLst>
              <a:ext uri="{FF2B5EF4-FFF2-40B4-BE49-F238E27FC236}">
                <a16:creationId xmlns:a16="http://schemas.microsoft.com/office/drawing/2014/main" id="{0A4230EC-7422-4D1F-80FA-18B16A1E1493}"/>
              </a:ext>
            </a:extLst>
          </p:cNvPr>
          <p:cNvPicPr>
            <a:picLocks noChangeAspect="1" noChangeArrowheads="1"/>
          </p:cNvPicPr>
          <p:nvPr userDrawn="1"/>
        </p:nvPicPr>
        <p:blipFill>
          <a:blip r:embed="rId5" cstate="email">
            <a:lum/>
            <a:extLst>
              <a:ext uri="{28A0092B-C50C-407E-A947-70E740481C1C}">
                <a14:useLocalDpi xmlns:a14="http://schemas.microsoft.com/office/drawing/2010/main"/>
              </a:ext>
            </a:extLst>
          </a:blip>
          <a:srcRect/>
          <a:stretch>
            <a:fillRect/>
          </a:stretch>
        </p:blipFill>
        <p:spPr bwMode="auto">
          <a:xfrm>
            <a:off x="6488838" y="-18159"/>
            <a:ext cx="2637195" cy="4365104"/>
          </a:xfrm>
          <a:prstGeom prst="rect">
            <a:avLst/>
          </a:prstGeom>
          <a:noFill/>
          <a:effectLst>
            <a:outerShdw blurRad="50800" dist="50800" dir="5400000" algn="ctr" rotWithShape="0">
              <a:srgbClr val="000000"/>
            </a:outerShdw>
          </a:effectLst>
        </p:spPr>
      </p:pic>
    </p:spTree>
    <p:extLst>
      <p:ext uri="{BB962C8B-B14F-4D97-AF65-F5344CB8AC3E}">
        <p14:creationId xmlns:p14="http://schemas.microsoft.com/office/powerpoint/2010/main" val="1838855969"/>
      </p:ext>
    </p:extLst>
  </p:cSld>
  <p:clrMap bg1="lt1" tx1="dk1" bg2="lt2" tx2="dk2" accent1="accent1" accent2="accent2" accent3="accent3" accent4="accent4" accent5="accent5" accent6="accent6" hlink="hlink" folHlink="folHlink"/>
  <p:sldLayoutIdLst>
    <p:sldLayoutId id="2147483705"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F:\Micromex Business\- Administration\Instructions &amp; Reporting\Logo set and letterhead\Micromex logos\Compass_Cut_Trans.png"/>
          <p:cNvPicPr>
            <a:picLocks noChangeAspect="1" noChangeArrowheads="1"/>
          </p:cNvPicPr>
          <p:nvPr userDrawn="1"/>
        </p:nvPicPr>
        <p:blipFill>
          <a:blip r:embed="rId3" cstate="email">
            <a:duotone>
              <a:prstClr val="black"/>
              <a:schemeClr val="accent1">
                <a:tint val="45000"/>
                <a:satMod val="400000"/>
              </a:schemeClr>
            </a:duotone>
            <a:lum bright="4000" contrast="-28000"/>
            <a:extLst>
              <a:ext uri="{28A0092B-C50C-407E-A947-70E740481C1C}">
                <a14:useLocalDpi xmlns:a14="http://schemas.microsoft.com/office/drawing/2010/main"/>
              </a:ext>
            </a:extLst>
          </a:blip>
          <a:srcRect/>
          <a:stretch>
            <a:fillRect/>
          </a:stretch>
        </p:blipFill>
        <p:spPr bwMode="auto">
          <a:xfrm rot="10800000">
            <a:off x="-1" y="5877272"/>
            <a:ext cx="592511" cy="980728"/>
          </a:xfrm>
          <a:prstGeom prst="rect">
            <a:avLst/>
          </a:prstGeom>
          <a:noFill/>
          <a:effectLst/>
        </p:spPr>
      </p:pic>
      <p:sp>
        <p:nvSpPr>
          <p:cNvPr id="3" name="TextBox 2">
            <a:extLst>
              <a:ext uri="{FF2B5EF4-FFF2-40B4-BE49-F238E27FC236}">
                <a16:creationId xmlns:a16="http://schemas.microsoft.com/office/drawing/2014/main" id="{C8F084DA-80E8-4586-85FA-84F06A811F93}"/>
              </a:ext>
            </a:extLst>
          </p:cNvPr>
          <p:cNvSpPr txBox="1"/>
          <p:nvPr userDrawn="1"/>
        </p:nvSpPr>
        <p:spPr>
          <a:xfrm>
            <a:off x="8748464" y="6597352"/>
            <a:ext cx="395536" cy="246221"/>
          </a:xfrm>
          <a:prstGeom prst="rect">
            <a:avLst/>
          </a:prstGeom>
          <a:noFill/>
        </p:spPr>
        <p:txBody>
          <a:bodyPr wrap="square" rtlCol="0">
            <a:spAutoFit/>
          </a:bodyPr>
          <a:lstStyle/>
          <a:p>
            <a:pPr algn="r"/>
            <a:fld id="{5EB3FA5B-2100-4D2C-9F52-E90BE2D3589C}" type="slidenum">
              <a:rPr lang="en-AU" sz="1000" smtClean="0">
                <a:solidFill>
                  <a:schemeClr val="tx1">
                    <a:lumMod val="65000"/>
                    <a:lumOff val="35000"/>
                  </a:schemeClr>
                </a:solidFill>
                <a:latin typeface="Century Gothic" panose="020B0502020202020204" pitchFamily="34" charset="0"/>
              </a:rPr>
              <a:pPr algn="r"/>
              <a:t>‹#›</a:t>
            </a:fld>
            <a:endParaRPr lang="en-AU" sz="1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212004915"/>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C88E5B-8BE5-4C86-9A28-B7BCE0614AA8}"/>
              </a:ext>
            </a:extLst>
          </p:cNvPr>
          <p:cNvSpPr txBox="1"/>
          <p:nvPr userDrawn="1"/>
        </p:nvSpPr>
        <p:spPr>
          <a:xfrm>
            <a:off x="8748464" y="6597352"/>
            <a:ext cx="395536" cy="246221"/>
          </a:xfrm>
          <a:prstGeom prst="rect">
            <a:avLst/>
          </a:prstGeom>
          <a:noFill/>
        </p:spPr>
        <p:txBody>
          <a:bodyPr wrap="square" rtlCol="0">
            <a:spAutoFit/>
          </a:bodyPr>
          <a:lstStyle/>
          <a:p>
            <a:pPr algn="r"/>
            <a:fld id="{5EB3FA5B-2100-4D2C-9F52-E90BE2D3589C}" type="slidenum">
              <a:rPr lang="en-AU" sz="1000" smtClean="0">
                <a:solidFill>
                  <a:schemeClr val="tx1">
                    <a:lumMod val="65000"/>
                    <a:lumOff val="35000"/>
                  </a:schemeClr>
                </a:solidFill>
                <a:latin typeface="Century Gothic" panose="020B0502020202020204" pitchFamily="34" charset="0"/>
              </a:rPr>
              <a:pPr algn="r"/>
              <a:t>‹#›</a:t>
            </a:fld>
            <a:endParaRPr lang="en-AU" sz="1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42841720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1" r:id="rId10"/>
    <p:sldLayoutId id="2147483723" r:id="rId11"/>
    <p:sldLayoutId id="2147483724" r:id="rId12"/>
    <p:sldLayoutId id="2147483725" r:id="rId13"/>
    <p:sldLayoutId id="2147483726" r:id="rId14"/>
    <p:sldLayoutId id="2147483727" r:id="rId15"/>
    <p:sldLayoutId id="2147483728" r:id="rId16"/>
    <p:sldLayoutId id="2147483729" r:id="rId17"/>
    <p:sldLayoutId id="2147483745" r:id="rId18"/>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4"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4580F4-BD28-4FD3-85FE-C2611DDDE634}"/>
              </a:ext>
            </a:extLst>
          </p:cNvPr>
          <p:cNvSpPr txBox="1"/>
          <p:nvPr userDrawn="1"/>
        </p:nvSpPr>
        <p:spPr>
          <a:xfrm>
            <a:off x="8748464" y="6597352"/>
            <a:ext cx="395536" cy="246221"/>
          </a:xfrm>
          <a:prstGeom prst="rect">
            <a:avLst/>
          </a:prstGeom>
          <a:noFill/>
        </p:spPr>
        <p:txBody>
          <a:bodyPr wrap="square" rtlCol="0">
            <a:spAutoFit/>
          </a:bodyPr>
          <a:lstStyle/>
          <a:p>
            <a:pPr algn="r"/>
            <a:fld id="{5EB3FA5B-2100-4D2C-9F52-E90BE2D3589C}" type="slidenum">
              <a:rPr lang="en-AU" sz="1000" smtClean="0">
                <a:solidFill>
                  <a:schemeClr val="tx1">
                    <a:lumMod val="65000"/>
                    <a:lumOff val="35000"/>
                  </a:schemeClr>
                </a:solidFill>
                <a:latin typeface="Century Gothic" panose="020B0502020202020204" pitchFamily="34" charset="0"/>
              </a:rPr>
              <a:pPr algn="r"/>
              <a:t>‹#›</a:t>
            </a:fld>
            <a:endParaRPr lang="en-AU" sz="1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420438987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4"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E3B7D6-4873-4CC0-89BB-F361997CFB4E}"/>
              </a:ext>
            </a:extLst>
          </p:cNvPr>
          <p:cNvSpPr txBox="1"/>
          <p:nvPr userDrawn="1"/>
        </p:nvSpPr>
        <p:spPr>
          <a:xfrm>
            <a:off x="8748464" y="6597352"/>
            <a:ext cx="395536" cy="246221"/>
          </a:xfrm>
          <a:prstGeom prst="rect">
            <a:avLst/>
          </a:prstGeom>
          <a:noFill/>
        </p:spPr>
        <p:txBody>
          <a:bodyPr wrap="square" rtlCol="0">
            <a:spAutoFit/>
          </a:bodyPr>
          <a:lstStyle/>
          <a:p>
            <a:pPr algn="r"/>
            <a:fld id="{5EB3FA5B-2100-4D2C-9F52-E90BE2D3589C}" type="slidenum">
              <a:rPr lang="en-AU" sz="1000" smtClean="0">
                <a:solidFill>
                  <a:schemeClr val="tx1">
                    <a:lumMod val="65000"/>
                    <a:lumOff val="35000"/>
                  </a:schemeClr>
                </a:solidFill>
                <a:latin typeface="Century Gothic" panose="020B0502020202020204" pitchFamily="34" charset="0"/>
              </a:rPr>
              <a:pPr algn="r"/>
              <a:t>‹#›</a:t>
            </a:fld>
            <a:endParaRPr lang="en-AU" sz="1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033780823"/>
      </p:ext>
    </p:extLst>
  </p:cSld>
  <p:clrMap bg1="lt1" tx1="dk1" bg2="lt2" tx2="dk2" accent1="accent1" accent2="accent2" accent3="accent3" accent4="accent4" accent5="accent5" accent6="accent6" hlink="hlink" folHlink="folHlink"/>
  <p:sldLayoutIdLst>
    <p:sldLayoutId id="2147483753" r:id="rId1"/>
    <p:sldLayoutId id="21474837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03DBA8-5589-4BDF-ACEC-846CE8530C46}" type="datetimeFigureOut">
              <a:rPr lang="en-US" smtClean="0"/>
              <a:t>3/23/2022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3C1E4-DC54-448D-B88A-2C90721344D8}" type="slidenum">
              <a:rPr lang="en-US" smtClean="0"/>
              <a:t>‹#›</a:t>
            </a:fld>
            <a:endParaRPr lang="en-US"/>
          </a:p>
        </p:txBody>
      </p:sp>
    </p:spTree>
    <p:extLst>
      <p:ext uri="{BB962C8B-B14F-4D97-AF65-F5344CB8AC3E}">
        <p14:creationId xmlns:p14="http://schemas.microsoft.com/office/powerpoint/2010/main" val="211046734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26820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91" r:id="rId17"/>
    <p:sldLayoutId id="2147483792" r:id="rId18"/>
    <p:sldLayoutId id="2147483793" r:id="rId19"/>
    <p:sldLayoutId id="2147483794" r:id="rId20"/>
    <p:sldLayoutId id="2147483795" r:id="rId21"/>
    <p:sldLayoutId id="2147483796" r:id="rId22"/>
    <p:sldLayoutId id="2147483797"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56" y="5876625"/>
            <a:ext cx="9143244" cy="981375"/>
          </a:xfrm>
          <a:prstGeom prst="rect">
            <a:avLst/>
          </a:prstGeom>
        </p:spPr>
      </p:pic>
      <p:sp>
        <p:nvSpPr>
          <p:cNvPr id="3" name="TextBox 2"/>
          <p:cNvSpPr txBox="1"/>
          <p:nvPr userDrawn="1"/>
        </p:nvSpPr>
        <p:spPr>
          <a:xfrm>
            <a:off x="8748464" y="6597352"/>
            <a:ext cx="395536" cy="246221"/>
          </a:xfrm>
          <a:prstGeom prst="rect">
            <a:avLst/>
          </a:prstGeom>
          <a:noFill/>
        </p:spPr>
        <p:txBody>
          <a:bodyPr wrap="square" rtlCol="0">
            <a:spAutoFit/>
          </a:bodyPr>
          <a:lstStyle/>
          <a:p>
            <a:pPr algn="r"/>
            <a:fld id="{5EB3FA5B-2100-4D2C-9F52-E90BE2D3589C}" type="slidenum">
              <a:rPr lang="en-AU" sz="1000" smtClean="0">
                <a:solidFill>
                  <a:prstClr val="black">
                    <a:lumMod val="65000"/>
                    <a:lumOff val="35000"/>
                  </a:prstClr>
                </a:solidFill>
                <a:latin typeface="Century Gothic" panose="020B0502020202020204" pitchFamily="34" charset="0"/>
              </a:rPr>
              <a:pPr algn="r"/>
              <a:t>‹#›</a:t>
            </a:fld>
            <a:endParaRPr lang="en-AU" sz="1000" dirty="0">
              <a:solidFill>
                <a:prstClr val="black">
                  <a:lumMod val="65000"/>
                  <a:lumOff val="35000"/>
                </a:prstClr>
              </a:solidFill>
              <a:latin typeface="Century Gothic" panose="020B0502020202020204" pitchFamily="34" charset="0"/>
            </a:endParaRPr>
          </a:p>
        </p:txBody>
      </p:sp>
    </p:spTree>
    <p:extLst>
      <p:ext uri="{BB962C8B-B14F-4D97-AF65-F5344CB8AC3E}">
        <p14:creationId xmlns:p14="http://schemas.microsoft.com/office/powerpoint/2010/main" val="316345531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E3B7D6-4873-4CC0-89BB-F361997CFB4E}"/>
              </a:ext>
            </a:extLst>
          </p:cNvPr>
          <p:cNvSpPr txBox="1"/>
          <p:nvPr userDrawn="1"/>
        </p:nvSpPr>
        <p:spPr>
          <a:xfrm>
            <a:off x="8748464" y="6597352"/>
            <a:ext cx="395536" cy="246221"/>
          </a:xfrm>
          <a:prstGeom prst="rect">
            <a:avLst/>
          </a:prstGeom>
          <a:noFill/>
        </p:spPr>
        <p:txBody>
          <a:bodyPr wrap="square" rtlCol="0">
            <a:spAutoFit/>
          </a:bodyPr>
          <a:lstStyle/>
          <a:p>
            <a:pPr algn="r"/>
            <a:fld id="{5EB3FA5B-2100-4D2C-9F52-E90BE2D3589C}" type="slidenum">
              <a:rPr lang="en-AU" sz="1000" smtClean="0">
                <a:solidFill>
                  <a:schemeClr val="tx1">
                    <a:lumMod val="65000"/>
                    <a:lumOff val="35000"/>
                  </a:schemeClr>
                </a:solidFill>
                <a:latin typeface="Century Gothic" panose="020B0502020202020204" pitchFamily="34" charset="0"/>
              </a:rPr>
              <a:pPr algn="r"/>
              <a:t>‹#›</a:t>
            </a:fld>
            <a:endParaRPr lang="en-AU" sz="1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87975399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E3B7D6-4873-4CC0-89BB-F361997CFB4E}"/>
              </a:ext>
            </a:extLst>
          </p:cNvPr>
          <p:cNvSpPr txBox="1"/>
          <p:nvPr userDrawn="1"/>
        </p:nvSpPr>
        <p:spPr>
          <a:xfrm>
            <a:off x="8748464" y="6597352"/>
            <a:ext cx="395536" cy="246221"/>
          </a:xfrm>
          <a:prstGeom prst="rect">
            <a:avLst/>
          </a:prstGeom>
          <a:noFill/>
        </p:spPr>
        <p:txBody>
          <a:bodyPr wrap="square" rtlCol="0">
            <a:spAutoFit/>
          </a:bodyPr>
          <a:lstStyle/>
          <a:p>
            <a:pPr algn="r"/>
            <a:fld id="{5EB3FA5B-2100-4D2C-9F52-E90BE2D3589C}" type="slidenum">
              <a:rPr lang="en-AU" sz="1000" smtClean="0">
                <a:solidFill>
                  <a:schemeClr val="tx1">
                    <a:lumMod val="65000"/>
                    <a:lumOff val="35000"/>
                  </a:schemeClr>
                </a:solidFill>
                <a:latin typeface="Century Gothic" panose="020B0502020202020204" pitchFamily="34" charset="0"/>
              </a:rPr>
              <a:pPr algn="r"/>
              <a:t>‹#›</a:t>
            </a:fld>
            <a:endParaRPr lang="en-AU" sz="1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076840618"/>
      </p:ext>
    </p:extLst>
  </p:cSld>
  <p:clrMap bg1="lt1" tx1="dk1" bg2="lt2" tx2="dk2" accent1="accent1" accent2="accent2" accent3="accent3" accent4="accent4" accent5="accent5" accent6="accent6" hlink="hlink" folHlink="folHlink"/>
  <p:sldLayoutIdLst>
    <p:sldLayoutId id="2147483809" r:id="rId1"/>
    <p:sldLayoutId id="214748381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40352" y="6165304"/>
            <a:ext cx="1280595" cy="344611"/>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AD65E99B-2F67-4574-951D-E900BBC0E5E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0" y="-18159"/>
            <a:ext cx="9144000" cy="5877272"/>
          </a:xfrm>
          <a:prstGeom prst="rect">
            <a:avLst/>
          </a:prstGeom>
        </p:spPr>
      </p:pic>
      <p:sp>
        <p:nvSpPr>
          <p:cNvPr id="8" name="Rectangle 7">
            <a:extLst>
              <a:ext uri="{FF2B5EF4-FFF2-40B4-BE49-F238E27FC236}">
                <a16:creationId xmlns:a16="http://schemas.microsoft.com/office/drawing/2014/main" id="{47E9A05C-B2D3-4C00-A9D3-ABA1DEA0BAFA}"/>
              </a:ext>
            </a:extLst>
          </p:cNvPr>
          <p:cNvSpPr/>
          <p:nvPr userDrawn="1"/>
        </p:nvSpPr>
        <p:spPr>
          <a:xfrm rot="10800000" flipH="1" flipV="1">
            <a:off x="1" y="0"/>
            <a:ext cx="9143999" cy="5877272"/>
          </a:xfrm>
          <a:prstGeom prst="rect">
            <a:avLst/>
          </a:prstGeom>
          <a:solidFill>
            <a:schemeClr val="tx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pic>
        <p:nvPicPr>
          <p:cNvPr id="7" name="Picture 3" descr="F:\Micromex Business\- Administration\Instructions &amp; Reporting\Logo set and letterhead\Micromex logos\Compass_Cut_Trans.png">
            <a:extLst>
              <a:ext uri="{FF2B5EF4-FFF2-40B4-BE49-F238E27FC236}">
                <a16:creationId xmlns:a16="http://schemas.microsoft.com/office/drawing/2014/main" id="{0A4230EC-7422-4D1F-80FA-18B16A1E1493}"/>
              </a:ext>
            </a:extLst>
          </p:cNvPr>
          <p:cNvPicPr>
            <a:picLocks noChangeAspect="1" noChangeArrowheads="1"/>
          </p:cNvPicPr>
          <p:nvPr userDrawn="1"/>
        </p:nvPicPr>
        <p:blipFill>
          <a:blip r:embed="rId5" cstate="email">
            <a:lum/>
            <a:extLst>
              <a:ext uri="{28A0092B-C50C-407E-A947-70E740481C1C}">
                <a14:useLocalDpi xmlns:a14="http://schemas.microsoft.com/office/drawing/2010/main"/>
              </a:ext>
            </a:extLst>
          </a:blip>
          <a:srcRect/>
          <a:stretch>
            <a:fillRect/>
          </a:stretch>
        </p:blipFill>
        <p:spPr bwMode="auto">
          <a:xfrm>
            <a:off x="6488838" y="-18159"/>
            <a:ext cx="2637195" cy="4365104"/>
          </a:xfrm>
          <a:prstGeom prst="rect">
            <a:avLst/>
          </a:prstGeom>
          <a:noFill/>
          <a:effectLst>
            <a:outerShdw blurRad="50800" dist="50800" dir="5400000" algn="ctr" rotWithShape="0">
              <a:srgbClr val="000000"/>
            </a:outerShdw>
          </a:effectLst>
        </p:spPr>
      </p:pic>
    </p:spTree>
    <p:extLst>
      <p:ext uri="{BB962C8B-B14F-4D97-AF65-F5344CB8AC3E}">
        <p14:creationId xmlns:p14="http://schemas.microsoft.com/office/powerpoint/2010/main" val="3951075232"/>
      </p:ext>
    </p:extLst>
  </p:cSld>
  <p:clrMap bg1="lt1" tx1="dk1" bg2="lt2" tx2="dk2" accent1="accent1" accent2="accent2" accent3="accent3" accent4="accent4" accent5="accent5" accent6="accent6" hlink="hlink" folHlink="folHlink"/>
  <p:sldLayoutIdLst>
    <p:sldLayoutId id="2147483709"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EC5C90-3680-4CFB-9ADB-6FB25D6737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2075" b="21685"/>
          <a:stretch/>
        </p:blipFill>
        <p:spPr>
          <a:xfrm>
            <a:off x="0" y="0"/>
            <a:ext cx="9143999" cy="6858000"/>
          </a:xfrm>
          <a:prstGeom prst="rect">
            <a:avLst/>
          </a:prstGeom>
        </p:spPr>
      </p:pic>
      <p:sp>
        <p:nvSpPr>
          <p:cNvPr id="10" name="Rectangle 9">
            <a:extLst>
              <a:ext uri="{FF2B5EF4-FFF2-40B4-BE49-F238E27FC236}">
                <a16:creationId xmlns:a16="http://schemas.microsoft.com/office/drawing/2014/main" id="{9B6BF79D-0508-40C5-9510-843E3D8C6138}"/>
              </a:ext>
            </a:extLst>
          </p:cNvPr>
          <p:cNvSpPr/>
          <p:nvPr userDrawn="1"/>
        </p:nvSpPr>
        <p:spPr>
          <a:xfrm rot="10800000" flipH="1" flipV="1">
            <a:off x="1" y="0"/>
            <a:ext cx="9143999" cy="6858000"/>
          </a:xfrm>
          <a:prstGeom prst="rect">
            <a:avLst/>
          </a:prstGeom>
          <a:solidFill>
            <a:schemeClr val="tx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1" name="TextBox 10">
            <a:extLst>
              <a:ext uri="{FF2B5EF4-FFF2-40B4-BE49-F238E27FC236}">
                <a16:creationId xmlns:a16="http://schemas.microsoft.com/office/drawing/2014/main" id="{47B27777-6F73-4C92-B65D-5AC36E783C34}"/>
              </a:ext>
            </a:extLst>
          </p:cNvPr>
          <p:cNvSpPr txBox="1"/>
          <p:nvPr userDrawn="1"/>
        </p:nvSpPr>
        <p:spPr>
          <a:xfrm>
            <a:off x="2091582" y="4214145"/>
            <a:ext cx="4838916"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white"/>
                </a:solidFill>
                <a:effectLst/>
                <a:uLnTx/>
                <a:uFillTx/>
                <a:latin typeface="Century Gothic" pitchFamily="34" charset="0"/>
                <a:ea typeface="Arial Unicode MS"/>
                <a:cs typeface="Times New Roman" pitchFamily="18" charset="0"/>
              </a:rPr>
              <a:t>Telephone: (02) 4352 2388</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white"/>
                </a:solidFill>
                <a:effectLst/>
                <a:uLnTx/>
                <a:uFillTx/>
                <a:latin typeface="Century Gothic" pitchFamily="34" charset="0"/>
                <a:ea typeface="Arial Unicode MS"/>
                <a:cs typeface="Times New Roman" pitchFamily="18" charset="0"/>
              </a:rPr>
              <a:t>Web: www.micromex.com.au </a:t>
            </a:r>
          </a:p>
          <a:p>
            <a:pPr marL="0" marR="0" lvl="0" indent="0" algn="ctr" defTabSz="457200" rtl="0" eaLnBrk="0" fontAlgn="auto" latinLnBrk="0" hangingPunct="0">
              <a:lnSpc>
                <a:spcPct val="100000"/>
              </a:lnSpc>
              <a:spcBef>
                <a:spcPts val="0"/>
              </a:spcBef>
              <a:spcAft>
                <a:spcPts val="0"/>
              </a:spcAft>
              <a:buClrTx/>
              <a:buSzTx/>
              <a:buFontTx/>
              <a:buNone/>
              <a:tabLst/>
              <a:defRPr/>
            </a:pPr>
            <a:r>
              <a:rPr lang="en-AU" sz="2400" dirty="0">
                <a:solidFill>
                  <a:prstClr val="white"/>
                </a:solidFill>
                <a:latin typeface="Century Gothic" pitchFamily="34" charset="0"/>
                <a:ea typeface="Arial Unicode MS"/>
                <a:cs typeface="Times New Roman" pitchFamily="18" charset="0"/>
              </a:rPr>
              <a:t>Email: stu@micromex.com.au</a:t>
            </a:r>
            <a:r>
              <a:rPr kumimoji="0" lang="en-AU" sz="2400" b="0" i="0" u="none" strike="noStrike" kern="1200" cap="none" spc="0" normalizeH="0" baseline="0" noProof="0" dirty="0">
                <a:ln>
                  <a:noFill/>
                </a:ln>
                <a:solidFill>
                  <a:prstClr val="white"/>
                </a:solidFill>
                <a:effectLst/>
                <a:uLnTx/>
                <a:uFillTx/>
                <a:latin typeface="Century Gothic" pitchFamily="34" charset="0"/>
                <a:ea typeface="Arial Unicode MS"/>
                <a:cs typeface="Times New Roman" pitchFamily="18" charset="0"/>
              </a:rPr>
              <a:t>     </a:t>
            </a:r>
          </a:p>
        </p:txBody>
      </p:sp>
      <p:pic>
        <p:nvPicPr>
          <p:cNvPr id="12" name="Picture 11">
            <a:extLst>
              <a:ext uri="{FF2B5EF4-FFF2-40B4-BE49-F238E27FC236}">
                <a16:creationId xmlns:a16="http://schemas.microsoft.com/office/drawing/2014/main" id="{80D222DA-8EC7-4DC4-A7B3-2509CAB81D7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79814" y="2844631"/>
            <a:ext cx="4462452" cy="1168738"/>
          </a:xfrm>
          <a:prstGeom prst="rect">
            <a:avLst/>
          </a:prstGeom>
        </p:spPr>
      </p:pic>
    </p:spTree>
    <p:extLst>
      <p:ext uri="{BB962C8B-B14F-4D97-AF65-F5344CB8AC3E}">
        <p14:creationId xmlns:p14="http://schemas.microsoft.com/office/powerpoint/2010/main" val="3723487266"/>
      </p:ext>
    </p:extLst>
  </p:cSld>
  <p:clrMap bg1="lt1" tx1="dk1" bg2="lt2" tx2="dk2" accent1="accent1" accent2="accent2" accent3="accent3" accent4="accent4" accent5="accent5" accent6="accent6" hlink="hlink" folHlink="folHlink"/>
  <p:sldLayoutIdLst>
    <p:sldLayoutId id="2147483707"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56" y="5876625"/>
            <a:ext cx="9143244" cy="981375"/>
          </a:xfrm>
          <a:prstGeom prst="rect">
            <a:avLst/>
          </a:prstGeom>
        </p:spPr>
      </p:pic>
      <p:sp>
        <p:nvSpPr>
          <p:cNvPr id="3" name="TextBox 2"/>
          <p:cNvSpPr txBox="1"/>
          <p:nvPr userDrawn="1"/>
        </p:nvSpPr>
        <p:spPr>
          <a:xfrm>
            <a:off x="8748464" y="6597352"/>
            <a:ext cx="395536" cy="246221"/>
          </a:xfrm>
          <a:prstGeom prst="rect">
            <a:avLst/>
          </a:prstGeom>
          <a:noFill/>
        </p:spPr>
        <p:txBody>
          <a:bodyPr wrap="square" rtlCol="0">
            <a:spAutoFit/>
          </a:bodyPr>
          <a:lstStyle/>
          <a:p>
            <a:pPr algn="r"/>
            <a:fld id="{5EB3FA5B-2100-4D2C-9F52-E90BE2D3589C}" type="slidenum">
              <a:rPr lang="en-AU" sz="1000" smtClean="0">
                <a:solidFill>
                  <a:schemeClr val="tx1">
                    <a:lumMod val="65000"/>
                    <a:lumOff val="35000"/>
                  </a:schemeClr>
                </a:solidFill>
                <a:latin typeface="Century Gothic" panose="020B0502020202020204" pitchFamily="34" charset="0"/>
              </a:rPr>
              <a:pPr algn="r"/>
              <a:t>‹#›</a:t>
            </a:fld>
            <a:endParaRPr lang="en-AU" sz="1000" dirty="0">
              <a:solidFill>
                <a:schemeClr val="tx1">
                  <a:lumMod val="65000"/>
                  <a:lumOff val="35000"/>
                </a:schemeClr>
              </a:solidFill>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59" r:id="rId2"/>
    <p:sldLayoutId id="2147483664"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2970"/>
            <a:ext cx="1243481" cy="6857433"/>
          </a:xfrm>
          <a:prstGeom prst="rect">
            <a:avLst/>
          </a:prstGeom>
        </p:spPr>
      </p:pic>
      <p:sp>
        <p:nvSpPr>
          <p:cNvPr id="3" name="TextBox 2"/>
          <p:cNvSpPr txBox="1"/>
          <p:nvPr userDrawn="1"/>
        </p:nvSpPr>
        <p:spPr>
          <a:xfrm>
            <a:off x="8748464" y="6597352"/>
            <a:ext cx="395536" cy="246221"/>
          </a:xfrm>
          <a:prstGeom prst="rect">
            <a:avLst/>
          </a:prstGeom>
          <a:noFill/>
        </p:spPr>
        <p:txBody>
          <a:bodyPr wrap="square" rtlCol="0">
            <a:spAutoFit/>
          </a:bodyPr>
          <a:lstStyle/>
          <a:p>
            <a:pPr algn="r"/>
            <a:fld id="{5EB3FA5B-2100-4D2C-9F52-E90BE2D3589C}" type="slidenum">
              <a:rPr lang="en-AU" sz="1000" smtClean="0">
                <a:solidFill>
                  <a:schemeClr val="tx1">
                    <a:lumMod val="65000"/>
                    <a:lumOff val="35000"/>
                  </a:schemeClr>
                </a:solidFill>
                <a:latin typeface="Century Gothic" panose="020B0502020202020204" pitchFamily="34" charset="0"/>
              </a:rPr>
              <a:pPr algn="r"/>
              <a:t>‹#›</a:t>
            </a:fld>
            <a:endParaRPr lang="en-AU" sz="1000" dirty="0">
              <a:solidFill>
                <a:schemeClr val="tx1">
                  <a:lumMod val="65000"/>
                  <a:lumOff val="35000"/>
                </a:schemeClr>
              </a:solidFill>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443AD0-E30F-49BD-B194-B85EC5968BAD}"/>
              </a:ext>
            </a:extLst>
          </p:cNvPr>
          <p:cNvSpPr txBox="1"/>
          <p:nvPr userDrawn="1"/>
        </p:nvSpPr>
        <p:spPr>
          <a:xfrm>
            <a:off x="8748464" y="6597352"/>
            <a:ext cx="395536" cy="246221"/>
          </a:xfrm>
          <a:prstGeom prst="rect">
            <a:avLst/>
          </a:prstGeom>
          <a:noFill/>
        </p:spPr>
        <p:txBody>
          <a:bodyPr wrap="square" rtlCol="0">
            <a:spAutoFit/>
          </a:bodyPr>
          <a:lstStyle/>
          <a:p>
            <a:pPr algn="r"/>
            <a:fld id="{5EB3FA5B-2100-4D2C-9F52-E90BE2D3589C}" type="slidenum">
              <a:rPr lang="en-AU" sz="1000" smtClean="0">
                <a:solidFill>
                  <a:schemeClr val="tx1">
                    <a:lumMod val="65000"/>
                    <a:lumOff val="35000"/>
                  </a:schemeClr>
                </a:solidFill>
                <a:latin typeface="Century Gothic" panose="020B0502020202020204" pitchFamily="34" charset="0"/>
              </a:rPr>
              <a:pPr algn="r"/>
              <a:t>‹#›</a:t>
            </a:fld>
            <a:endParaRPr lang="en-AU" sz="1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987600541"/>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EE88A8-B9C6-416A-8B0B-EF9CB3BBDCBB}"/>
              </a:ext>
            </a:extLst>
          </p:cNvPr>
          <p:cNvPicPr>
            <a:picLocks noChangeAspect="1"/>
          </p:cNvPicPr>
          <p:nvPr userDrawn="1"/>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56" y="5895561"/>
            <a:ext cx="9143244" cy="981375"/>
          </a:xfrm>
          <a:prstGeom prst="rect">
            <a:avLst/>
          </a:prstGeom>
        </p:spPr>
      </p:pic>
      <p:sp>
        <p:nvSpPr>
          <p:cNvPr id="6" name="TextBox 5">
            <a:extLst>
              <a:ext uri="{FF2B5EF4-FFF2-40B4-BE49-F238E27FC236}">
                <a16:creationId xmlns:a16="http://schemas.microsoft.com/office/drawing/2014/main" id="{3E9EBC61-F1AB-40E5-8E6A-EE9C85529047}"/>
              </a:ext>
            </a:extLst>
          </p:cNvPr>
          <p:cNvSpPr txBox="1"/>
          <p:nvPr userDrawn="1"/>
        </p:nvSpPr>
        <p:spPr>
          <a:xfrm>
            <a:off x="8748464" y="6616288"/>
            <a:ext cx="395536" cy="246221"/>
          </a:xfrm>
          <a:prstGeom prst="rect">
            <a:avLst/>
          </a:prstGeom>
          <a:noFill/>
        </p:spPr>
        <p:txBody>
          <a:bodyPr wrap="square" rtlCol="0">
            <a:spAutoFit/>
          </a:bodyPr>
          <a:lstStyle/>
          <a:p>
            <a:pPr algn="r"/>
            <a:fld id="{5EB3FA5B-2100-4D2C-9F52-E90BE2D3589C}" type="slidenum">
              <a:rPr lang="en-AU" sz="1000" smtClean="0">
                <a:solidFill>
                  <a:schemeClr val="tx1">
                    <a:lumMod val="65000"/>
                    <a:lumOff val="35000"/>
                  </a:schemeClr>
                </a:solidFill>
                <a:latin typeface="Century Gothic" panose="020B0502020202020204" pitchFamily="34" charset="0"/>
              </a:rPr>
              <a:pPr algn="r"/>
              <a:t>‹#›</a:t>
            </a:fld>
            <a:endParaRPr lang="en-AU" sz="1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401033440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E3B7D6-4873-4CC0-89BB-F361997CFB4E}"/>
              </a:ext>
            </a:extLst>
          </p:cNvPr>
          <p:cNvSpPr txBox="1"/>
          <p:nvPr userDrawn="1"/>
        </p:nvSpPr>
        <p:spPr>
          <a:xfrm>
            <a:off x="8748464" y="6597352"/>
            <a:ext cx="395536" cy="246221"/>
          </a:xfrm>
          <a:prstGeom prst="rect">
            <a:avLst/>
          </a:prstGeom>
          <a:noFill/>
        </p:spPr>
        <p:txBody>
          <a:bodyPr wrap="square" rtlCol="0">
            <a:spAutoFit/>
          </a:bodyPr>
          <a:lstStyle/>
          <a:p>
            <a:pPr algn="r"/>
            <a:fld id="{5EB3FA5B-2100-4D2C-9F52-E90BE2D3589C}" type="slidenum">
              <a:rPr lang="en-AU" sz="1000" smtClean="0">
                <a:solidFill>
                  <a:schemeClr val="tx1">
                    <a:lumMod val="65000"/>
                    <a:lumOff val="35000"/>
                  </a:schemeClr>
                </a:solidFill>
                <a:latin typeface="Century Gothic" panose="020B0502020202020204" pitchFamily="34" charset="0"/>
              </a:rPr>
              <a:pPr algn="r"/>
              <a:t>‹#›</a:t>
            </a:fld>
            <a:endParaRPr lang="en-AU" sz="1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4122555605"/>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655DC4-5678-4E82-A882-98D88F046D00}"/>
              </a:ext>
            </a:extLst>
          </p:cNvPr>
          <p:cNvSpPr txBox="1"/>
          <p:nvPr userDrawn="1"/>
        </p:nvSpPr>
        <p:spPr>
          <a:xfrm>
            <a:off x="8748464" y="6597352"/>
            <a:ext cx="395536" cy="246221"/>
          </a:xfrm>
          <a:prstGeom prst="rect">
            <a:avLst/>
          </a:prstGeom>
          <a:noFill/>
        </p:spPr>
        <p:txBody>
          <a:bodyPr wrap="square" rtlCol="0">
            <a:spAutoFit/>
          </a:bodyPr>
          <a:lstStyle/>
          <a:p>
            <a:pPr algn="r"/>
            <a:fld id="{5EB3FA5B-2100-4D2C-9F52-E90BE2D3589C}" type="slidenum">
              <a:rPr lang="en-AU" sz="1000" smtClean="0">
                <a:solidFill>
                  <a:schemeClr val="tx1">
                    <a:lumMod val="65000"/>
                    <a:lumOff val="35000"/>
                  </a:schemeClr>
                </a:solidFill>
                <a:latin typeface="Century Gothic" panose="020B0502020202020204" pitchFamily="34" charset="0"/>
              </a:rPr>
              <a:pPr algn="r"/>
              <a:t>‹#›</a:t>
            </a:fld>
            <a:endParaRPr lang="en-AU" sz="1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196166144"/>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chart" Target="../charts/chart7.xml"/><Relationship Id="rId1" Type="http://schemas.openxmlformats.org/officeDocument/2006/relationships/slideLayout" Target="../slideLayouts/slideLayout5.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74.xml"/><Relationship Id="rId3" Type="http://schemas.openxmlformats.org/officeDocument/2006/relationships/slide" Target="slide5.xml"/><Relationship Id="rId7" Type="http://schemas.openxmlformats.org/officeDocument/2006/relationships/slide" Target="slide29.xml"/><Relationship Id="rId12" Type="http://schemas.openxmlformats.org/officeDocument/2006/relationships/slide" Target="slide70.xml"/><Relationship Id="rId2" Type="http://schemas.openxmlformats.org/officeDocument/2006/relationships/image" Target="../media/image21.png"/><Relationship Id="rId1" Type="http://schemas.openxmlformats.org/officeDocument/2006/relationships/slideLayout" Target="../slideLayouts/slideLayout47.xml"/><Relationship Id="rId6" Type="http://schemas.openxmlformats.org/officeDocument/2006/relationships/slide" Target="slide13.xml"/><Relationship Id="rId11" Type="http://schemas.openxmlformats.org/officeDocument/2006/relationships/slide" Target="slide58.xml"/><Relationship Id="rId5" Type="http://schemas.openxmlformats.org/officeDocument/2006/relationships/slide" Target="slide9.xml"/><Relationship Id="rId15" Type="http://schemas.openxmlformats.org/officeDocument/2006/relationships/image" Target="../media/image20.png"/><Relationship Id="rId10" Type="http://schemas.openxmlformats.org/officeDocument/2006/relationships/slide" Target="slide47.xml"/><Relationship Id="rId4" Type="http://schemas.openxmlformats.org/officeDocument/2006/relationships/slide" Target="slide8.xml"/><Relationship Id="rId9" Type="http://schemas.openxmlformats.org/officeDocument/2006/relationships/slide" Target="slide43.xml"/><Relationship Id="rId14" Type="http://schemas.openxmlformats.org/officeDocument/2006/relationships/image" Target="../media/image22.jpeg"/></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9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6.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6.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xml"/><Relationship Id="rId1" Type="http://schemas.openxmlformats.org/officeDocument/2006/relationships/slideLayout" Target="../slideLayouts/slideLayout61.xml"/><Relationship Id="rId6" Type="http://schemas.openxmlformats.org/officeDocument/2006/relationships/chart" Target="../charts/chart21.xml"/><Relationship Id="rId5" Type="http://schemas.openxmlformats.org/officeDocument/2006/relationships/image" Target="../media/image53.png"/><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27.png"/><Relationship Id="rId11" Type="http://schemas.openxmlformats.org/officeDocument/2006/relationships/chart" Target="../charts/chart2.xml"/><Relationship Id="rId5" Type="http://schemas.openxmlformats.org/officeDocument/2006/relationships/image" Target="../media/image26.svg"/><Relationship Id="rId10" Type="http://schemas.openxmlformats.org/officeDocument/2006/relationships/image" Target="../media/image30.svg"/><Relationship Id="rId4" Type="http://schemas.openxmlformats.org/officeDocument/2006/relationships/image" Target="../media/image25.png"/><Relationship Id="rId9" Type="http://schemas.openxmlformats.org/officeDocument/2006/relationships/image" Target="../media/image29.png"/></Relationships>
</file>

<file path=ppt/slides/_rels/slide4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6.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5.xml"/><Relationship Id="rId4" Type="http://schemas.openxmlformats.org/officeDocument/2006/relationships/chart" Target="../charts/chart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6.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chart" Target="../charts/chart4.xml"/><Relationship Id="rId2" Type="http://schemas.openxmlformats.org/officeDocument/2006/relationships/image" Target="../media/image36.png"/><Relationship Id="rId1" Type="http://schemas.openxmlformats.org/officeDocument/2006/relationships/slideLayout" Target="../slideLayouts/slideLayout67.xml"/><Relationship Id="rId6" Type="http://schemas.openxmlformats.org/officeDocument/2006/relationships/chart" Target="../charts/chart3.xml"/><Relationship Id="rId5" Type="http://schemas.openxmlformats.org/officeDocument/2006/relationships/image" Target="../media/image39.svg"/><Relationship Id="rId4" Type="http://schemas.openxmlformats.org/officeDocument/2006/relationships/image" Target="../media/image38.png"/></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16892" y="3429000"/>
            <a:ext cx="8747595" cy="792088"/>
          </a:xfrm>
          <a:prstGeom prst="rect">
            <a:avLst/>
          </a:prstGeom>
        </p:spPr>
        <p:txBody>
          <a:bodyPr anchor="ctr">
            <a:noAutofit/>
          </a:bodyPr>
          <a:lstStyle/>
          <a:p>
            <a:pPr fontAlgn="auto">
              <a:spcBef>
                <a:spcPct val="20000"/>
              </a:spcBef>
              <a:spcAft>
                <a:spcPts val="0"/>
              </a:spcAft>
              <a:buFont typeface="Arial" pitchFamily="34" charset="0"/>
              <a:buNone/>
              <a:defRPr/>
            </a:pPr>
            <a:r>
              <a:rPr lang="en-US" sz="4800" b="1" dirty="0">
                <a:solidFill>
                  <a:schemeClr val="bg1"/>
                </a:solidFill>
                <a:latin typeface="Century Gothic" pitchFamily="34" charset="0"/>
                <a:cs typeface="+mn-cs"/>
              </a:rPr>
              <a:t>Tamworth Regional Council</a:t>
            </a:r>
          </a:p>
        </p:txBody>
      </p:sp>
      <p:sp>
        <p:nvSpPr>
          <p:cNvPr id="7" name="TextBox 6"/>
          <p:cNvSpPr txBox="1"/>
          <p:nvPr/>
        </p:nvSpPr>
        <p:spPr>
          <a:xfrm>
            <a:off x="251520" y="5207199"/>
            <a:ext cx="4392488" cy="498598"/>
          </a:xfrm>
          <a:prstGeom prst="rect">
            <a:avLst/>
          </a:prstGeom>
          <a:noFill/>
        </p:spPr>
        <p:txBody>
          <a:bodyPr wrap="square" rtlCol="0" anchor="ctr">
            <a:spAutoFit/>
          </a:bodyPr>
          <a:lstStyle/>
          <a:p>
            <a:pPr fontAlgn="auto">
              <a:spcBef>
                <a:spcPct val="20000"/>
              </a:spcBef>
              <a:spcAft>
                <a:spcPts val="0"/>
              </a:spcAft>
              <a:buFont typeface="Arial" pitchFamily="34" charset="0"/>
              <a:buNone/>
              <a:defRPr/>
            </a:pPr>
            <a:r>
              <a:rPr lang="en-US" sz="1200" dirty="0">
                <a:solidFill>
                  <a:schemeClr val="bg1"/>
                </a:solidFill>
                <a:latin typeface="Century Gothic" pitchFamily="34" charset="0"/>
              </a:rPr>
              <a:t>Prepared by: Micromex Research </a:t>
            </a:r>
          </a:p>
          <a:p>
            <a:pPr fontAlgn="auto">
              <a:spcBef>
                <a:spcPct val="20000"/>
              </a:spcBef>
              <a:spcAft>
                <a:spcPts val="0"/>
              </a:spcAft>
              <a:buFont typeface="Arial" pitchFamily="34" charset="0"/>
              <a:buNone/>
              <a:defRPr/>
            </a:pPr>
            <a:r>
              <a:rPr lang="en-US" sz="1200" dirty="0">
                <a:solidFill>
                  <a:schemeClr val="bg1"/>
                </a:solidFill>
                <a:latin typeface="Century Gothic" pitchFamily="34" charset="0"/>
              </a:rPr>
              <a:t>Date: February 2022</a:t>
            </a:r>
            <a:endParaRPr lang="en-AU" sz="1200" dirty="0">
              <a:solidFill>
                <a:schemeClr val="bg1"/>
              </a:solidFill>
              <a:latin typeface="Century Gothic" pitchFamily="34" charset="0"/>
            </a:endParaRPr>
          </a:p>
        </p:txBody>
      </p:sp>
      <p:sp>
        <p:nvSpPr>
          <p:cNvPr id="10" name="TextBox 9">
            <a:extLst>
              <a:ext uri="{FF2B5EF4-FFF2-40B4-BE49-F238E27FC236}">
                <a16:creationId xmlns:a16="http://schemas.microsoft.com/office/drawing/2014/main" id="{D04CA1B5-998E-4C71-B170-D5C07FFB22F4}"/>
              </a:ext>
            </a:extLst>
          </p:cNvPr>
          <p:cNvSpPr txBox="1"/>
          <p:nvPr/>
        </p:nvSpPr>
        <p:spPr>
          <a:xfrm>
            <a:off x="251520" y="4390946"/>
            <a:ext cx="3816424" cy="461665"/>
          </a:xfrm>
          <a:prstGeom prst="rect">
            <a:avLst/>
          </a:prstGeom>
          <a:noFill/>
        </p:spPr>
        <p:txBody>
          <a:bodyPr wrap="square" rtlCol="0" anchor="ctr">
            <a:spAutoFit/>
          </a:bodyPr>
          <a:lstStyle/>
          <a:p>
            <a:pPr fontAlgn="auto">
              <a:spcBef>
                <a:spcPct val="20000"/>
              </a:spcBef>
              <a:spcAft>
                <a:spcPts val="0"/>
              </a:spcAft>
              <a:buFont typeface="Arial" pitchFamily="34" charset="0"/>
              <a:buNone/>
              <a:defRPr/>
            </a:pPr>
            <a:r>
              <a:rPr lang="en-AU" sz="2400" dirty="0">
                <a:solidFill>
                  <a:schemeClr val="bg1"/>
                </a:solidFill>
                <a:latin typeface="Century Gothic" pitchFamily="34" charset="0"/>
              </a:rPr>
              <a:t>Community Research</a:t>
            </a:r>
          </a:p>
        </p:txBody>
      </p:sp>
      <p:pic>
        <p:nvPicPr>
          <p:cNvPr id="1026" name="Picture 2" descr="Tamworth Regional Council">
            <a:extLst>
              <a:ext uri="{FF2B5EF4-FFF2-40B4-BE49-F238E27FC236}">
                <a16:creationId xmlns:a16="http://schemas.microsoft.com/office/drawing/2014/main" id="{69A71212-9E51-4330-B1D5-183C8573E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52" y="5958516"/>
            <a:ext cx="1601746" cy="7426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97E773-6C88-48EC-BEEC-86AAC4062DBE}"/>
              </a:ext>
            </a:extLst>
          </p:cNvPr>
          <p:cNvSpPr>
            <a:spLocks noGrp="1"/>
          </p:cNvSpPr>
          <p:nvPr>
            <p:ph type="body" sz="quarter" idx="12"/>
          </p:nvPr>
        </p:nvSpPr>
        <p:spPr/>
        <p:txBody>
          <a:bodyPr/>
          <a:lstStyle/>
          <a:p>
            <a:r>
              <a:rPr lang="en-AU" dirty="0"/>
              <a:t>Quality of Life</a:t>
            </a:r>
          </a:p>
        </p:txBody>
      </p:sp>
      <p:sp>
        <p:nvSpPr>
          <p:cNvPr id="3" name="Text Placeholder 2">
            <a:extLst>
              <a:ext uri="{FF2B5EF4-FFF2-40B4-BE49-F238E27FC236}">
                <a16:creationId xmlns:a16="http://schemas.microsoft.com/office/drawing/2014/main" id="{616D4462-7C28-405D-B0A1-E611D40421B1}"/>
              </a:ext>
            </a:extLst>
          </p:cNvPr>
          <p:cNvSpPr>
            <a:spLocks noGrp="1"/>
          </p:cNvSpPr>
          <p:nvPr>
            <p:ph type="body" sz="quarter" idx="14"/>
          </p:nvPr>
        </p:nvSpPr>
        <p:spPr/>
        <p:txBody>
          <a:bodyPr/>
          <a:lstStyle/>
          <a:p>
            <a:r>
              <a:rPr lang="en-AU" dirty="0"/>
              <a:t>94% of residents living in the Tamworth Region rated their quality of life as good to excellent.</a:t>
            </a:r>
          </a:p>
          <a:p>
            <a:r>
              <a:rPr lang="en-AU" dirty="0"/>
              <a:t>Results are on par with our Regional benchmark.</a:t>
            </a:r>
          </a:p>
        </p:txBody>
      </p:sp>
      <p:sp>
        <p:nvSpPr>
          <p:cNvPr id="4" name="Text Placeholder 3">
            <a:extLst>
              <a:ext uri="{FF2B5EF4-FFF2-40B4-BE49-F238E27FC236}">
                <a16:creationId xmlns:a16="http://schemas.microsoft.com/office/drawing/2014/main" id="{7492E890-98B4-46A8-A92E-2EF22ABD1CC1}"/>
              </a:ext>
            </a:extLst>
          </p:cNvPr>
          <p:cNvSpPr>
            <a:spLocks noGrp="1"/>
          </p:cNvSpPr>
          <p:nvPr>
            <p:ph type="body" sz="quarter" idx="15"/>
          </p:nvPr>
        </p:nvSpPr>
        <p:spPr>
          <a:xfrm>
            <a:off x="-8388" y="519921"/>
            <a:ext cx="9144000" cy="276426"/>
          </a:xfrm>
        </p:spPr>
        <p:txBody>
          <a:bodyPr/>
          <a:lstStyle/>
          <a:p>
            <a:r>
              <a:rPr lang="en-US" dirty="0"/>
              <a:t>Q2c.	Overall, how would you rate the quality of life you have living in the Tamworth Region? </a:t>
            </a:r>
          </a:p>
        </p:txBody>
      </p:sp>
      <p:graphicFrame>
        <p:nvGraphicFramePr>
          <p:cNvPr id="9" name="Chart 8">
            <a:extLst>
              <a:ext uri="{FF2B5EF4-FFF2-40B4-BE49-F238E27FC236}">
                <a16:creationId xmlns:a16="http://schemas.microsoft.com/office/drawing/2014/main" id="{C5F08FD4-BB5A-4151-9931-F45BFA442945}"/>
              </a:ext>
            </a:extLst>
          </p:cNvPr>
          <p:cNvGraphicFramePr/>
          <p:nvPr>
            <p:extLst>
              <p:ext uri="{D42A27DB-BD31-4B8C-83A1-F6EECF244321}">
                <p14:modId xmlns:p14="http://schemas.microsoft.com/office/powerpoint/2010/main" val="920012406"/>
              </p:ext>
            </p:extLst>
          </p:nvPr>
        </p:nvGraphicFramePr>
        <p:xfrm>
          <a:off x="179512" y="2558968"/>
          <a:ext cx="5516880" cy="299919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112B96C3-3E29-4FAA-B48C-7FFCC38FD971}"/>
              </a:ext>
            </a:extLst>
          </p:cNvPr>
          <p:cNvSpPr txBox="1"/>
          <p:nvPr/>
        </p:nvSpPr>
        <p:spPr>
          <a:xfrm>
            <a:off x="4139952" y="5523986"/>
            <a:ext cx="500404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lumMod val="65000"/>
                    <a:lumOff val="35000"/>
                  </a:schemeClr>
                </a:solidFill>
                <a:effectLst/>
                <a:uLnTx/>
                <a:uFillTx/>
                <a:latin typeface="Century Gothic" pitchFamily="34" charset="0"/>
                <a:ea typeface="+mn-ea"/>
                <a:cs typeface="+mn-cs"/>
              </a:rPr>
              <a:t>Scale: 1 = very poor, </a:t>
            </a:r>
            <a:r>
              <a:rPr lang="en-AU" sz="900" dirty="0">
                <a:solidFill>
                  <a:schemeClr val="tx1">
                    <a:lumMod val="65000"/>
                    <a:lumOff val="35000"/>
                  </a:schemeClr>
                </a:solidFill>
                <a:latin typeface="Century Gothic" pitchFamily="34" charset="0"/>
              </a:rPr>
              <a:t>6</a:t>
            </a:r>
            <a:r>
              <a:rPr kumimoji="0" lang="en-AU" sz="900" b="0" i="0" u="none" strike="noStrike" kern="1200" cap="none" spc="0" normalizeH="0" baseline="0" noProof="0" dirty="0">
                <a:ln>
                  <a:noFill/>
                </a:ln>
                <a:solidFill>
                  <a:schemeClr val="tx1">
                    <a:lumMod val="65000"/>
                    <a:lumOff val="35000"/>
                  </a:schemeClr>
                </a:solidFill>
                <a:effectLst/>
                <a:uLnTx/>
                <a:uFillTx/>
                <a:latin typeface="Century Gothic" pitchFamily="34" charset="0"/>
                <a:ea typeface="+mn-ea"/>
                <a:cs typeface="+mn-cs"/>
              </a:rPr>
              <a:t> = excellent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lumMod val="65000"/>
                    <a:lumOff val="35000"/>
                  </a:schemeClr>
                </a:solidFill>
                <a:effectLst/>
                <a:uLnTx/>
                <a:uFillTx/>
                <a:latin typeface="Century Gothic" pitchFamily="34" charset="0"/>
                <a:ea typeface="+mn-ea"/>
                <a:cs typeface="+mn-cs"/>
              </a:rPr>
              <a:t>▲▼ = A significantly higher/lower rating (by group)</a:t>
            </a:r>
          </a:p>
        </p:txBody>
      </p:sp>
      <p:graphicFrame>
        <p:nvGraphicFramePr>
          <p:cNvPr id="12" name="Table 8">
            <a:extLst>
              <a:ext uri="{FF2B5EF4-FFF2-40B4-BE49-F238E27FC236}">
                <a16:creationId xmlns:a16="http://schemas.microsoft.com/office/drawing/2014/main" id="{1635FE27-E911-4AE9-859F-A06AF08EE7E7}"/>
              </a:ext>
            </a:extLst>
          </p:cNvPr>
          <p:cNvGraphicFramePr>
            <a:graphicFrameLocks noGrp="1"/>
          </p:cNvGraphicFramePr>
          <p:nvPr>
            <p:extLst>
              <p:ext uri="{D42A27DB-BD31-4B8C-83A1-F6EECF244321}">
                <p14:modId xmlns:p14="http://schemas.microsoft.com/office/powerpoint/2010/main" val="1592216956"/>
              </p:ext>
            </p:extLst>
          </p:nvPr>
        </p:nvGraphicFramePr>
        <p:xfrm>
          <a:off x="5696392" y="2922939"/>
          <a:ext cx="3211341" cy="1661160"/>
        </p:xfrm>
        <a:graphic>
          <a:graphicData uri="http://schemas.openxmlformats.org/drawingml/2006/table">
            <a:tbl>
              <a:tblPr firstRow="1" bandRow="1">
                <a:tableStyleId>{2D5ABB26-0587-4C30-8999-92F81FD0307C}</a:tableStyleId>
              </a:tblPr>
              <a:tblGrid>
                <a:gridCol w="1008112">
                  <a:extLst>
                    <a:ext uri="{9D8B030D-6E8A-4147-A177-3AD203B41FA5}">
                      <a16:colId xmlns:a16="http://schemas.microsoft.com/office/drawing/2014/main" val="3736406155"/>
                    </a:ext>
                  </a:extLst>
                </a:gridCol>
                <a:gridCol w="1008112">
                  <a:extLst>
                    <a:ext uri="{9D8B030D-6E8A-4147-A177-3AD203B41FA5}">
                      <a16:colId xmlns:a16="http://schemas.microsoft.com/office/drawing/2014/main" val="1034456226"/>
                    </a:ext>
                  </a:extLst>
                </a:gridCol>
                <a:gridCol w="1195117">
                  <a:extLst>
                    <a:ext uri="{9D8B030D-6E8A-4147-A177-3AD203B41FA5}">
                      <a16:colId xmlns:a16="http://schemas.microsoft.com/office/drawing/2014/main" val="1255229711"/>
                    </a:ext>
                  </a:extLst>
                </a:gridCol>
              </a:tblGrid>
              <a:tr h="370840">
                <a:tc>
                  <a:txBody>
                    <a:bodyPr/>
                    <a:lstStyle/>
                    <a:p>
                      <a:endParaRPr lang="en-AU" sz="1000" dirty="0">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solidFill>
                          <a:latin typeface="Century Gothic" panose="020B0502020202020204" pitchFamily="34" charset="0"/>
                        </a:rPr>
                        <a:t>Tamworth Regional Council</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solidFill>
                          <a:latin typeface="Century Gothic" panose="020B0502020202020204" pitchFamily="34" charset="0"/>
                        </a:rPr>
                        <a:t>Micromex LGA Benchmark - Regional</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0570207"/>
                  </a:ext>
                </a:extLst>
              </a:tr>
              <a:tr h="370840">
                <a:tc>
                  <a:txBody>
                    <a:bodyPr/>
                    <a:lstStyle/>
                    <a:p>
                      <a:r>
                        <a:rPr lang="en-AU" sz="1000" dirty="0">
                          <a:latin typeface="Century Gothic" panose="020B0502020202020204" pitchFamily="34" charset="0"/>
                        </a:rPr>
                        <a:t>Mean rating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indent="0" algn="ctr"/>
                      <a:r>
                        <a:rPr lang="en-AU" sz="1000" dirty="0">
                          <a:latin typeface="Century Gothic" panose="020B0502020202020204" pitchFamily="34" charset="0"/>
                          <a:sym typeface="Symbol" panose="05050102010706020507" pitchFamily="18" charset="2"/>
                        </a:rPr>
                        <a:t>4.95</a:t>
                      </a:r>
                      <a:endParaRPr lang="en-AU" sz="1000" dirty="0">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a:r>
                        <a:rPr lang="en-AU" sz="1000" dirty="0">
                          <a:latin typeface="Century Gothic" panose="020B0502020202020204" pitchFamily="34" charset="0"/>
                        </a:rPr>
                        <a:t>4.96</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42423162"/>
                  </a:ext>
                </a:extLst>
              </a:tr>
              <a:tr h="370840">
                <a:tc>
                  <a:txBody>
                    <a:bodyPr/>
                    <a:lstStyle/>
                    <a:p>
                      <a:r>
                        <a:rPr lang="en-AU" sz="1000" dirty="0">
                          <a:latin typeface="Century Gothic" panose="020B0502020202020204" pitchFamily="34" charset="0"/>
                        </a:rPr>
                        <a:t>T3 Box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r>
                        <a:rPr lang="en-AU" sz="1000" dirty="0">
                          <a:latin typeface="Century Gothic" panose="020B0502020202020204" pitchFamily="34" charset="0"/>
                        </a:rPr>
                        <a:t>94%</a:t>
                      </a:r>
                    </a:p>
                  </a:txBody>
                  <a:tcPr anchor="ctr">
                    <a:lnL w="6350" cap="flat" cmpd="sng" algn="ctr">
                      <a:solidFill>
                        <a:schemeClr val="bg1">
                          <a:lumMod val="75000"/>
                        </a:schemeClr>
                      </a:solidFill>
                      <a:prstDash val="solid"/>
                      <a:round/>
                      <a:headEnd type="none" w="med" len="med"/>
                      <a:tailEnd type="none" w="med" len="med"/>
                    </a:lnL>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96%</a:t>
                      </a:r>
                    </a:p>
                  </a:txBody>
                  <a:tcPr anchor="ctr">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13655584"/>
                  </a:ext>
                </a:extLst>
              </a:tr>
              <a:tr h="370840">
                <a:tc>
                  <a:txBody>
                    <a:bodyPr/>
                    <a:lstStyle/>
                    <a:p>
                      <a:r>
                        <a:rPr lang="en-AU" sz="1000" dirty="0">
                          <a:solidFill>
                            <a:schemeClr val="tx1">
                              <a:lumMod val="65000"/>
                              <a:lumOff val="35000"/>
                            </a:schemeClr>
                          </a:solidFill>
                          <a:latin typeface="Century Gothic" panose="020B0502020202020204" pitchFamily="34" charset="0"/>
                        </a:rPr>
                        <a:t>Base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600</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4,861</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65055377"/>
                  </a:ext>
                </a:extLst>
              </a:tr>
            </a:tbl>
          </a:graphicData>
        </a:graphic>
      </p:graphicFrame>
      <p:graphicFrame>
        <p:nvGraphicFramePr>
          <p:cNvPr id="15" name="Table 8">
            <a:extLst>
              <a:ext uri="{FF2B5EF4-FFF2-40B4-BE49-F238E27FC236}">
                <a16:creationId xmlns:a16="http://schemas.microsoft.com/office/drawing/2014/main" id="{E10F2098-ABC8-44E2-BF39-E20187743B46}"/>
              </a:ext>
            </a:extLst>
          </p:cNvPr>
          <p:cNvGraphicFramePr>
            <a:graphicFrameLocks noGrp="1"/>
          </p:cNvGraphicFramePr>
          <p:nvPr>
            <p:extLst>
              <p:ext uri="{D42A27DB-BD31-4B8C-83A1-F6EECF244321}">
                <p14:modId xmlns:p14="http://schemas.microsoft.com/office/powerpoint/2010/main" val="3595204835"/>
              </p:ext>
            </p:extLst>
          </p:nvPr>
        </p:nvGraphicFramePr>
        <p:xfrm>
          <a:off x="305372" y="943200"/>
          <a:ext cx="8677272" cy="1163320"/>
        </p:xfrm>
        <a:graphic>
          <a:graphicData uri="http://schemas.openxmlformats.org/drawingml/2006/table">
            <a:tbl>
              <a:tblPr firstRow="1" bandRow="1">
                <a:tableStyleId>{2D5ABB26-0587-4C30-8999-92F81FD0307C}</a:tableStyleId>
              </a:tblPr>
              <a:tblGrid>
                <a:gridCol w="601452">
                  <a:extLst>
                    <a:ext uri="{9D8B030D-6E8A-4147-A177-3AD203B41FA5}">
                      <a16:colId xmlns:a16="http://schemas.microsoft.com/office/drawing/2014/main" val="3736406155"/>
                    </a:ext>
                  </a:extLst>
                </a:gridCol>
                <a:gridCol w="684000">
                  <a:extLst>
                    <a:ext uri="{9D8B030D-6E8A-4147-A177-3AD203B41FA5}">
                      <a16:colId xmlns:a16="http://schemas.microsoft.com/office/drawing/2014/main" val="3356980166"/>
                    </a:ext>
                  </a:extLst>
                </a:gridCol>
                <a:gridCol w="684000">
                  <a:extLst>
                    <a:ext uri="{9D8B030D-6E8A-4147-A177-3AD203B41FA5}">
                      <a16:colId xmlns:a16="http://schemas.microsoft.com/office/drawing/2014/main" val="1707248767"/>
                    </a:ext>
                  </a:extLst>
                </a:gridCol>
                <a:gridCol w="684000">
                  <a:extLst>
                    <a:ext uri="{9D8B030D-6E8A-4147-A177-3AD203B41FA5}">
                      <a16:colId xmlns:a16="http://schemas.microsoft.com/office/drawing/2014/main" val="3441719933"/>
                    </a:ext>
                  </a:extLst>
                </a:gridCol>
                <a:gridCol w="684000">
                  <a:extLst>
                    <a:ext uri="{9D8B030D-6E8A-4147-A177-3AD203B41FA5}">
                      <a16:colId xmlns:a16="http://schemas.microsoft.com/office/drawing/2014/main" val="1034456226"/>
                    </a:ext>
                  </a:extLst>
                </a:gridCol>
                <a:gridCol w="684000">
                  <a:extLst>
                    <a:ext uri="{9D8B030D-6E8A-4147-A177-3AD203B41FA5}">
                      <a16:colId xmlns:a16="http://schemas.microsoft.com/office/drawing/2014/main" val="2912320574"/>
                    </a:ext>
                  </a:extLst>
                </a:gridCol>
                <a:gridCol w="684000">
                  <a:extLst>
                    <a:ext uri="{9D8B030D-6E8A-4147-A177-3AD203B41FA5}">
                      <a16:colId xmlns:a16="http://schemas.microsoft.com/office/drawing/2014/main" val="1203694436"/>
                    </a:ext>
                  </a:extLst>
                </a:gridCol>
                <a:gridCol w="684000">
                  <a:extLst>
                    <a:ext uri="{9D8B030D-6E8A-4147-A177-3AD203B41FA5}">
                      <a16:colId xmlns:a16="http://schemas.microsoft.com/office/drawing/2014/main" val="1255229711"/>
                    </a:ext>
                  </a:extLst>
                </a:gridCol>
                <a:gridCol w="839820">
                  <a:extLst>
                    <a:ext uri="{9D8B030D-6E8A-4147-A177-3AD203B41FA5}">
                      <a16:colId xmlns:a16="http://schemas.microsoft.com/office/drawing/2014/main" val="2037104111"/>
                    </a:ext>
                  </a:extLst>
                </a:gridCol>
                <a:gridCol w="720000">
                  <a:extLst>
                    <a:ext uri="{9D8B030D-6E8A-4147-A177-3AD203B41FA5}">
                      <a16:colId xmlns:a16="http://schemas.microsoft.com/office/drawing/2014/main" val="2608346241"/>
                    </a:ext>
                  </a:extLst>
                </a:gridCol>
                <a:gridCol w="864000">
                  <a:extLst>
                    <a:ext uri="{9D8B030D-6E8A-4147-A177-3AD203B41FA5}">
                      <a16:colId xmlns:a16="http://schemas.microsoft.com/office/drawing/2014/main" val="2999453488"/>
                    </a:ext>
                  </a:extLst>
                </a:gridCol>
                <a:gridCol w="864000">
                  <a:extLst>
                    <a:ext uri="{9D8B030D-6E8A-4147-A177-3AD203B41FA5}">
                      <a16:colId xmlns:a16="http://schemas.microsoft.com/office/drawing/2014/main" val="4291412833"/>
                    </a:ext>
                  </a:extLst>
                </a:gridCol>
              </a:tblGrid>
              <a:tr h="370840">
                <a:tc>
                  <a:txBody>
                    <a:bodyPr/>
                    <a:lstStyle/>
                    <a:p>
                      <a:endParaRPr lang="en-AU" sz="1000" dirty="0">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Overall</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Male</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Female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18-34</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35-49</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50-64</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65+</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Tamworth</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Other location</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Ratepayer</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Non-ratepayer</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0570207"/>
                  </a:ext>
                </a:extLst>
              </a:tr>
              <a:tr h="370840">
                <a:tc>
                  <a:txBody>
                    <a:bodyPr/>
                    <a:lstStyle/>
                    <a:p>
                      <a:r>
                        <a:rPr lang="en-AU" sz="1000" dirty="0">
                          <a:latin typeface="Century Gothic" panose="020B0502020202020204" pitchFamily="34" charset="0"/>
                        </a:rPr>
                        <a:t>Mean rating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r>
                        <a:rPr lang="en-AU" sz="1000" dirty="0">
                          <a:latin typeface="Century Gothic" panose="020B0502020202020204" pitchFamily="34" charset="0"/>
                        </a:rPr>
                        <a:t>4.95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4.95</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4.96</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4.98</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r>
                        <a:rPr lang="en-AU" sz="1000" dirty="0">
                          <a:latin typeface="Century Gothic" panose="020B0502020202020204" pitchFamily="34" charset="0"/>
                        </a:rPr>
                        <a:t>4.89</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r>
                        <a:rPr lang="en-AU" sz="1000" dirty="0">
                          <a:latin typeface="Century Gothic" panose="020B0502020202020204" pitchFamily="34" charset="0"/>
                        </a:rPr>
                        <a:t>4.99</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r>
                        <a:rPr lang="en-AU" sz="1000" dirty="0">
                          <a:latin typeface="Century Gothic" panose="020B0502020202020204" pitchFamily="34" charset="0"/>
                        </a:rPr>
                        <a:t>4.95</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4.93</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4.97</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92075" indent="0" algn="ctr"/>
                      <a:r>
                        <a:rPr lang="en-AU" sz="1000" dirty="0">
                          <a:latin typeface="Century Gothic" panose="020B0502020202020204" pitchFamily="34" charset="0"/>
                        </a:rPr>
                        <a:t>5.02▲</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4.69</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42423162"/>
                  </a:ext>
                </a:extLst>
              </a:tr>
              <a:tr h="370840">
                <a:tc>
                  <a:txBody>
                    <a:bodyPr/>
                    <a:lstStyle/>
                    <a:p>
                      <a:r>
                        <a:rPr lang="en-AU" sz="1000" dirty="0">
                          <a:solidFill>
                            <a:schemeClr val="tx1">
                              <a:lumMod val="65000"/>
                              <a:lumOff val="35000"/>
                            </a:schemeClr>
                          </a:solidFill>
                          <a:latin typeface="Century Gothic" panose="020B0502020202020204" pitchFamily="34" charset="0"/>
                        </a:rPr>
                        <a:t>Base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600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287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313</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142</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153</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147</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261</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339</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488</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112</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65055377"/>
                  </a:ext>
                </a:extLst>
              </a:tr>
            </a:tbl>
          </a:graphicData>
        </a:graphic>
      </p:graphicFrame>
    </p:spTree>
    <p:extLst>
      <p:ext uri="{BB962C8B-B14F-4D97-AF65-F5344CB8AC3E}">
        <p14:creationId xmlns:p14="http://schemas.microsoft.com/office/powerpoint/2010/main" val="2413375638"/>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0446D18-5D3F-4FFA-AEFF-A2DC61E6F518}"/>
              </a:ext>
            </a:extLst>
          </p:cNvPr>
          <p:cNvSpPr/>
          <p:nvPr/>
        </p:nvSpPr>
        <p:spPr>
          <a:xfrm>
            <a:off x="-14215" y="896088"/>
            <a:ext cx="3437426" cy="4747588"/>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D71CB80-6664-40B7-8A05-E66C4411F3E5}"/>
              </a:ext>
            </a:extLst>
          </p:cNvPr>
          <p:cNvSpPr>
            <a:spLocks noGrp="1"/>
          </p:cNvSpPr>
          <p:nvPr>
            <p:ph type="body" sz="quarter" idx="12"/>
          </p:nvPr>
        </p:nvSpPr>
        <p:spPr/>
        <p:txBody>
          <a:bodyPr/>
          <a:lstStyle/>
          <a:p>
            <a:r>
              <a:rPr lang="en-US" dirty="0"/>
              <a:t>What Do You Love Most?</a:t>
            </a:r>
          </a:p>
        </p:txBody>
      </p:sp>
      <p:sp>
        <p:nvSpPr>
          <p:cNvPr id="3" name="Text Placeholder 2">
            <a:extLst>
              <a:ext uri="{FF2B5EF4-FFF2-40B4-BE49-F238E27FC236}">
                <a16:creationId xmlns:a16="http://schemas.microsoft.com/office/drawing/2014/main" id="{0993E13E-C41F-464C-A6FB-3CD5DCC99A74}"/>
              </a:ext>
            </a:extLst>
          </p:cNvPr>
          <p:cNvSpPr>
            <a:spLocks noGrp="1"/>
          </p:cNvSpPr>
          <p:nvPr>
            <p:ph type="body" sz="quarter" idx="14"/>
          </p:nvPr>
        </p:nvSpPr>
        <p:spPr/>
        <p:txBody>
          <a:bodyPr/>
          <a:lstStyle/>
          <a:p>
            <a:r>
              <a:rPr lang="en-US" dirty="0"/>
              <a:t>The rural aspect, access to everything and the sense of community are the most commonly mentioned aspects that are valued living in the Tamworth Region.</a:t>
            </a:r>
          </a:p>
        </p:txBody>
      </p:sp>
      <p:sp>
        <p:nvSpPr>
          <p:cNvPr id="4" name="Text Placeholder 3">
            <a:extLst>
              <a:ext uri="{FF2B5EF4-FFF2-40B4-BE49-F238E27FC236}">
                <a16:creationId xmlns:a16="http://schemas.microsoft.com/office/drawing/2014/main" id="{EDFE13B8-AA4A-4A90-B4BE-64F4948D75D8}"/>
              </a:ext>
            </a:extLst>
          </p:cNvPr>
          <p:cNvSpPr>
            <a:spLocks noGrp="1"/>
          </p:cNvSpPr>
          <p:nvPr>
            <p:ph type="body" sz="quarter" idx="15"/>
          </p:nvPr>
        </p:nvSpPr>
        <p:spPr/>
        <p:txBody>
          <a:bodyPr/>
          <a:lstStyle/>
          <a:p>
            <a:r>
              <a:rPr lang="en-US" dirty="0"/>
              <a:t>Q2a.	What do you love most about living in the Tamworth Region?</a:t>
            </a:r>
          </a:p>
        </p:txBody>
      </p:sp>
      <p:sp>
        <p:nvSpPr>
          <p:cNvPr id="7" name="TextBox 6">
            <a:extLst>
              <a:ext uri="{FF2B5EF4-FFF2-40B4-BE49-F238E27FC236}">
                <a16:creationId xmlns:a16="http://schemas.microsoft.com/office/drawing/2014/main" id="{323ED313-B44D-439A-9F88-BA7ABA084219}"/>
              </a:ext>
            </a:extLst>
          </p:cNvPr>
          <p:cNvSpPr txBox="1"/>
          <p:nvPr/>
        </p:nvSpPr>
        <p:spPr>
          <a:xfrm>
            <a:off x="201630" y="1217404"/>
            <a:ext cx="2998489" cy="600164"/>
          </a:xfrm>
          <a:prstGeom prst="rect">
            <a:avLst/>
          </a:prstGeom>
          <a:noFill/>
        </p:spPr>
        <p:txBody>
          <a:bodyPr wrap="square">
            <a:spAutoFit/>
          </a:bodyPr>
          <a:lstStyle/>
          <a:p>
            <a:pPr algn="ctr"/>
            <a:r>
              <a:rPr lang="en-US" sz="1100" dirty="0">
                <a:solidFill>
                  <a:schemeClr val="bg1"/>
                </a:solidFill>
                <a:latin typeface="Century Gothic" panose="020B0502020202020204" pitchFamily="34" charset="0"/>
              </a:rPr>
              <a:t>“Easy to get around and everything is nice and calm - community and traffic and ease of movement”</a:t>
            </a:r>
          </a:p>
        </p:txBody>
      </p:sp>
      <p:sp>
        <p:nvSpPr>
          <p:cNvPr id="9" name="TextBox 8">
            <a:extLst>
              <a:ext uri="{FF2B5EF4-FFF2-40B4-BE49-F238E27FC236}">
                <a16:creationId xmlns:a16="http://schemas.microsoft.com/office/drawing/2014/main" id="{38BE4DFD-3BA7-4DF4-AD4D-E19C2E07D707}"/>
              </a:ext>
            </a:extLst>
          </p:cNvPr>
          <p:cNvSpPr txBox="1"/>
          <p:nvPr/>
        </p:nvSpPr>
        <p:spPr>
          <a:xfrm>
            <a:off x="182184" y="2011424"/>
            <a:ext cx="3037381" cy="430887"/>
          </a:xfrm>
          <a:prstGeom prst="rect">
            <a:avLst/>
          </a:prstGeom>
          <a:noFill/>
        </p:spPr>
        <p:txBody>
          <a:bodyPr wrap="square">
            <a:spAutoFit/>
          </a:bodyPr>
          <a:lstStyle/>
          <a:p>
            <a:pPr algn="ctr"/>
            <a:r>
              <a:rPr lang="en-US" sz="1100" dirty="0">
                <a:solidFill>
                  <a:schemeClr val="bg1"/>
                </a:solidFill>
                <a:latin typeface="Century Gothic" panose="020B0502020202020204" pitchFamily="34" charset="0"/>
              </a:rPr>
              <a:t>“Freedom to access services, facilities  and entertainment”</a:t>
            </a:r>
          </a:p>
        </p:txBody>
      </p:sp>
      <p:sp>
        <p:nvSpPr>
          <p:cNvPr id="11" name="TextBox 10">
            <a:extLst>
              <a:ext uri="{FF2B5EF4-FFF2-40B4-BE49-F238E27FC236}">
                <a16:creationId xmlns:a16="http://schemas.microsoft.com/office/drawing/2014/main" id="{ADAD375E-C1DF-430B-AEF4-0209446B6180}"/>
              </a:ext>
            </a:extLst>
          </p:cNvPr>
          <p:cNvSpPr txBox="1"/>
          <p:nvPr/>
        </p:nvSpPr>
        <p:spPr>
          <a:xfrm>
            <a:off x="131626" y="2686431"/>
            <a:ext cx="3138496" cy="261610"/>
          </a:xfrm>
          <a:prstGeom prst="rect">
            <a:avLst/>
          </a:prstGeom>
          <a:noFill/>
        </p:spPr>
        <p:txBody>
          <a:bodyPr wrap="square">
            <a:spAutoFit/>
          </a:bodyPr>
          <a:lstStyle/>
          <a:p>
            <a:pPr algn="ctr"/>
            <a:r>
              <a:rPr lang="en-US" sz="1100" dirty="0">
                <a:solidFill>
                  <a:schemeClr val="bg1"/>
                </a:solidFill>
                <a:latin typeface="Century Gothic" panose="020B0502020202020204" pitchFamily="34" charset="0"/>
              </a:rPr>
              <a:t>“Country atmosphere”</a:t>
            </a:r>
          </a:p>
        </p:txBody>
      </p:sp>
      <p:sp>
        <p:nvSpPr>
          <p:cNvPr id="13" name="TextBox 12">
            <a:extLst>
              <a:ext uri="{FF2B5EF4-FFF2-40B4-BE49-F238E27FC236}">
                <a16:creationId xmlns:a16="http://schemas.microsoft.com/office/drawing/2014/main" id="{70E0550D-7A6E-4DB4-9001-D62A41E81F6C}"/>
              </a:ext>
            </a:extLst>
          </p:cNvPr>
          <p:cNvSpPr txBox="1"/>
          <p:nvPr/>
        </p:nvSpPr>
        <p:spPr>
          <a:xfrm>
            <a:off x="102458" y="3173659"/>
            <a:ext cx="3196833" cy="261610"/>
          </a:xfrm>
          <a:prstGeom prst="rect">
            <a:avLst/>
          </a:prstGeom>
          <a:noFill/>
        </p:spPr>
        <p:txBody>
          <a:bodyPr wrap="square">
            <a:spAutoFit/>
          </a:bodyPr>
          <a:lstStyle/>
          <a:p>
            <a:pPr algn="ctr"/>
            <a:r>
              <a:rPr lang="en-US" sz="1100" dirty="0">
                <a:solidFill>
                  <a:schemeClr val="bg1"/>
                </a:solidFill>
                <a:latin typeface="Century Gothic" panose="020B0502020202020204" pitchFamily="34" charset="0"/>
              </a:rPr>
              <a:t>“Rural lifestyle”</a:t>
            </a:r>
          </a:p>
        </p:txBody>
      </p:sp>
      <p:sp>
        <p:nvSpPr>
          <p:cNvPr id="15" name="TextBox 14">
            <a:extLst>
              <a:ext uri="{FF2B5EF4-FFF2-40B4-BE49-F238E27FC236}">
                <a16:creationId xmlns:a16="http://schemas.microsoft.com/office/drawing/2014/main" id="{2F3D0156-1036-450C-93FC-60CCD33FA571}"/>
              </a:ext>
            </a:extLst>
          </p:cNvPr>
          <p:cNvSpPr txBox="1"/>
          <p:nvPr/>
        </p:nvSpPr>
        <p:spPr>
          <a:xfrm>
            <a:off x="-14215" y="3660887"/>
            <a:ext cx="3430179" cy="261610"/>
          </a:xfrm>
          <a:prstGeom prst="rect">
            <a:avLst/>
          </a:prstGeom>
          <a:noFill/>
        </p:spPr>
        <p:txBody>
          <a:bodyPr wrap="square">
            <a:spAutoFit/>
          </a:bodyPr>
          <a:lstStyle/>
          <a:p>
            <a:pPr algn="ctr"/>
            <a:r>
              <a:rPr lang="en-US" sz="1100" dirty="0">
                <a:solidFill>
                  <a:schemeClr val="bg1"/>
                </a:solidFill>
                <a:latin typeface="Century Gothic" panose="020B0502020202020204" pitchFamily="34" charset="0"/>
              </a:rPr>
              <a:t>“Friendly community”</a:t>
            </a:r>
          </a:p>
        </p:txBody>
      </p:sp>
      <p:sp>
        <p:nvSpPr>
          <p:cNvPr id="17" name="TextBox 16">
            <a:extLst>
              <a:ext uri="{FF2B5EF4-FFF2-40B4-BE49-F238E27FC236}">
                <a16:creationId xmlns:a16="http://schemas.microsoft.com/office/drawing/2014/main" id="{F207B536-74CD-46F2-8064-5B1A4D560DC7}"/>
              </a:ext>
            </a:extLst>
          </p:cNvPr>
          <p:cNvSpPr txBox="1"/>
          <p:nvPr/>
        </p:nvSpPr>
        <p:spPr>
          <a:xfrm>
            <a:off x="-14215" y="4115472"/>
            <a:ext cx="3430179" cy="261610"/>
          </a:xfrm>
          <a:prstGeom prst="rect">
            <a:avLst/>
          </a:prstGeom>
          <a:noFill/>
        </p:spPr>
        <p:txBody>
          <a:bodyPr wrap="square">
            <a:spAutoFit/>
          </a:bodyPr>
          <a:lstStyle/>
          <a:p>
            <a:pPr algn="ctr"/>
            <a:r>
              <a:rPr lang="en-US" sz="1100" dirty="0">
                <a:solidFill>
                  <a:schemeClr val="bg1"/>
                </a:solidFill>
                <a:latin typeface="Century Gothic" panose="020B0502020202020204" pitchFamily="34" charset="0"/>
              </a:rPr>
              <a:t>“Good sporting facilities”</a:t>
            </a:r>
          </a:p>
        </p:txBody>
      </p:sp>
      <p:sp>
        <p:nvSpPr>
          <p:cNvPr id="19" name="TextBox 18">
            <a:extLst>
              <a:ext uri="{FF2B5EF4-FFF2-40B4-BE49-F238E27FC236}">
                <a16:creationId xmlns:a16="http://schemas.microsoft.com/office/drawing/2014/main" id="{C889EB2C-200E-493D-A154-D8FF2AA58DC3}"/>
              </a:ext>
            </a:extLst>
          </p:cNvPr>
          <p:cNvSpPr txBox="1"/>
          <p:nvPr/>
        </p:nvSpPr>
        <p:spPr>
          <a:xfrm>
            <a:off x="-14215" y="4621202"/>
            <a:ext cx="3430179" cy="261610"/>
          </a:xfrm>
          <a:prstGeom prst="rect">
            <a:avLst/>
          </a:prstGeom>
          <a:noFill/>
        </p:spPr>
        <p:txBody>
          <a:bodyPr wrap="square">
            <a:spAutoFit/>
          </a:bodyPr>
          <a:lstStyle/>
          <a:p>
            <a:pPr algn="ctr"/>
            <a:r>
              <a:rPr lang="en-US" sz="1100" dirty="0">
                <a:solidFill>
                  <a:schemeClr val="bg1"/>
                </a:solidFill>
                <a:latin typeface="Century Gothic" panose="020B0502020202020204" pitchFamily="34" charset="0"/>
              </a:rPr>
              <a:t>“Beautiful area”</a:t>
            </a:r>
          </a:p>
        </p:txBody>
      </p:sp>
      <p:sp>
        <p:nvSpPr>
          <p:cNvPr id="20" name="TextBox 19">
            <a:extLst>
              <a:ext uri="{FF2B5EF4-FFF2-40B4-BE49-F238E27FC236}">
                <a16:creationId xmlns:a16="http://schemas.microsoft.com/office/drawing/2014/main" id="{63755BF4-4087-4624-9DD0-C43036C57E37}"/>
              </a:ext>
            </a:extLst>
          </p:cNvPr>
          <p:cNvSpPr txBox="1"/>
          <p:nvPr/>
        </p:nvSpPr>
        <p:spPr>
          <a:xfrm>
            <a:off x="-6968" y="5079091"/>
            <a:ext cx="3430179" cy="430887"/>
          </a:xfrm>
          <a:prstGeom prst="rect">
            <a:avLst/>
          </a:prstGeom>
          <a:noFill/>
        </p:spPr>
        <p:txBody>
          <a:bodyPr wrap="square">
            <a:spAutoFit/>
          </a:bodyPr>
          <a:lstStyle/>
          <a:p>
            <a:pPr algn="ctr"/>
            <a:r>
              <a:rPr lang="en-US" sz="1100" dirty="0">
                <a:solidFill>
                  <a:schemeClr val="bg1"/>
                </a:solidFill>
                <a:latin typeface="Century Gothic" panose="020B0502020202020204" pitchFamily="34" charset="0"/>
              </a:rPr>
              <a:t>“Very progressive town always building new infrastructure rates spent well”</a:t>
            </a:r>
          </a:p>
        </p:txBody>
      </p:sp>
      <p:sp>
        <p:nvSpPr>
          <p:cNvPr id="16" name="TextBox 15">
            <a:extLst>
              <a:ext uri="{FF2B5EF4-FFF2-40B4-BE49-F238E27FC236}">
                <a16:creationId xmlns:a16="http://schemas.microsoft.com/office/drawing/2014/main" id="{86178FC8-19F0-40CE-BC47-57FDBBD9BD01}"/>
              </a:ext>
            </a:extLst>
          </p:cNvPr>
          <p:cNvSpPr txBox="1"/>
          <p:nvPr/>
        </p:nvSpPr>
        <p:spPr>
          <a:xfrm>
            <a:off x="483985" y="776596"/>
            <a:ext cx="2448272" cy="276999"/>
          </a:xfrm>
          <a:prstGeom prst="rect">
            <a:avLst/>
          </a:prstGeom>
          <a:solidFill>
            <a:srgbClr val="3A988F"/>
          </a:solidFill>
        </p:spPr>
        <p:txBody>
          <a:bodyPr wrap="square">
            <a:spAutoFit/>
          </a:bodyPr>
          <a:lstStyle/>
          <a:p>
            <a:pPr algn="ctr"/>
            <a:r>
              <a:rPr lang="en-US" sz="1200" b="1" dirty="0">
                <a:solidFill>
                  <a:schemeClr val="bg1"/>
                </a:solidFill>
                <a:latin typeface="Century Gothic" panose="020B0502020202020204" pitchFamily="34" charset="0"/>
              </a:rPr>
              <a:t>Verbatim Comments:</a:t>
            </a:r>
          </a:p>
        </p:txBody>
      </p:sp>
      <p:grpSp>
        <p:nvGrpSpPr>
          <p:cNvPr id="18" name="Group 17">
            <a:extLst>
              <a:ext uri="{FF2B5EF4-FFF2-40B4-BE49-F238E27FC236}">
                <a16:creationId xmlns:a16="http://schemas.microsoft.com/office/drawing/2014/main" id="{FE219002-6169-4C2C-8932-D0245E25D253}"/>
              </a:ext>
            </a:extLst>
          </p:cNvPr>
          <p:cNvGrpSpPr/>
          <p:nvPr/>
        </p:nvGrpSpPr>
        <p:grpSpPr>
          <a:xfrm>
            <a:off x="4508530" y="764333"/>
            <a:ext cx="1177935" cy="1380927"/>
            <a:chOff x="-1617663" y="-138113"/>
            <a:chExt cx="3179764" cy="4256089"/>
          </a:xfrm>
        </p:grpSpPr>
        <p:sp>
          <p:nvSpPr>
            <p:cNvPr id="22" name="Freeform 45">
              <a:extLst>
                <a:ext uri="{FF2B5EF4-FFF2-40B4-BE49-F238E27FC236}">
                  <a16:creationId xmlns:a16="http://schemas.microsoft.com/office/drawing/2014/main" id="{7D8A4961-CDE5-4EBE-B6CD-B391133135B6}"/>
                </a:ext>
              </a:extLst>
            </p:cNvPr>
            <p:cNvSpPr>
              <a:spLocks/>
            </p:cNvSpPr>
            <p:nvPr/>
          </p:nvSpPr>
          <p:spPr bwMode="auto">
            <a:xfrm>
              <a:off x="-1617663" y="-138113"/>
              <a:ext cx="3179764" cy="3598863"/>
            </a:xfrm>
            <a:custGeom>
              <a:avLst/>
              <a:gdLst>
                <a:gd name="T0" fmla="*/ 716 w 1476"/>
                <a:gd name="T1" fmla="*/ 1518 h 1676"/>
                <a:gd name="T2" fmla="*/ 333 w 1476"/>
                <a:gd name="T3" fmla="*/ 1635 h 1676"/>
                <a:gd name="T4" fmla="*/ 41 w 1476"/>
                <a:gd name="T5" fmla="*/ 1361 h 1676"/>
                <a:gd name="T6" fmla="*/ 134 w 1476"/>
                <a:gd name="T7" fmla="*/ 971 h 1676"/>
                <a:gd name="T8" fmla="*/ 305 w 1476"/>
                <a:gd name="T9" fmla="*/ 546 h 1676"/>
                <a:gd name="T10" fmla="*/ 307 w 1476"/>
                <a:gd name="T11" fmla="*/ 545 h 1676"/>
                <a:gd name="T12" fmla="*/ 242 w 1476"/>
                <a:gd name="T13" fmla="*/ 350 h 1676"/>
                <a:gd name="T14" fmla="*/ 494 w 1476"/>
                <a:gd name="T15" fmla="*/ 34 h 1676"/>
                <a:gd name="T16" fmla="*/ 859 w 1476"/>
                <a:gd name="T17" fmla="*/ 210 h 1676"/>
                <a:gd name="T18" fmla="*/ 1108 w 1476"/>
                <a:gd name="T19" fmla="*/ 255 h 1676"/>
                <a:gd name="T20" fmla="*/ 1158 w 1476"/>
                <a:gd name="T21" fmla="*/ 504 h 1676"/>
                <a:gd name="T22" fmla="*/ 1220 w 1476"/>
                <a:gd name="T23" fmla="*/ 806 h 1676"/>
                <a:gd name="T24" fmla="*/ 1469 w 1476"/>
                <a:gd name="T25" fmla="*/ 1218 h 1676"/>
                <a:gd name="T26" fmla="*/ 1192 w 1476"/>
                <a:gd name="T27" fmla="*/ 1611 h 1676"/>
                <a:gd name="T28" fmla="*/ 720 w 1476"/>
                <a:gd name="T29" fmla="*/ 1515 h 1676"/>
                <a:gd name="T30" fmla="*/ 716 w 1476"/>
                <a:gd name="T31" fmla="*/ 1518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6" h="1676">
                  <a:moveTo>
                    <a:pt x="716" y="1518"/>
                  </a:moveTo>
                  <a:cubicBezTo>
                    <a:pt x="619" y="1623"/>
                    <a:pt x="473" y="1668"/>
                    <a:pt x="333" y="1635"/>
                  </a:cubicBezTo>
                  <a:cubicBezTo>
                    <a:pt x="194" y="1603"/>
                    <a:pt x="82" y="1498"/>
                    <a:pt x="41" y="1361"/>
                  </a:cubicBezTo>
                  <a:cubicBezTo>
                    <a:pt x="0" y="1224"/>
                    <a:pt x="35" y="1075"/>
                    <a:pt x="134" y="971"/>
                  </a:cubicBezTo>
                  <a:cubicBezTo>
                    <a:pt x="76" y="806"/>
                    <a:pt x="149" y="624"/>
                    <a:pt x="305" y="546"/>
                  </a:cubicBezTo>
                  <a:cubicBezTo>
                    <a:pt x="306" y="546"/>
                    <a:pt x="306" y="545"/>
                    <a:pt x="307" y="545"/>
                  </a:cubicBezTo>
                  <a:cubicBezTo>
                    <a:pt x="264" y="489"/>
                    <a:pt x="241" y="421"/>
                    <a:pt x="242" y="350"/>
                  </a:cubicBezTo>
                  <a:cubicBezTo>
                    <a:pt x="242" y="199"/>
                    <a:pt x="346" y="68"/>
                    <a:pt x="494" y="34"/>
                  </a:cubicBezTo>
                  <a:cubicBezTo>
                    <a:pt x="642" y="0"/>
                    <a:pt x="793" y="73"/>
                    <a:pt x="859" y="210"/>
                  </a:cubicBezTo>
                  <a:cubicBezTo>
                    <a:pt x="943" y="172"/>
                    <a:pt x="1042" y="191"/>
                    <a:pt x="1108" y="255"/>
                  </a:cubicBezTo>
                  <a:cubicBezTo>
                    <a:pt x="1174" y="320"/>
                    <a:pt x="1193" y="418"/>
                    <a:pt x="1158" y="504"/>
                  </a:cubicBezTo>
                  <a:cubicBezTo>
                    <a:pt x="1226" y="588"/>
                    <a:pt x="1249" y="701"/>
                    <a:pt x="1220" y="806"/>
                  </a:cubicBezTo>
                  <a:cubicBezTo>
                    <a:pt x="1378" y="882"/>
                    <a:pt x="1476" y="1043"/>
                    <a:pt x="1469" y="1218"/>
                  </a:cubicBezTo>
                  <a:cubicBezTo>
                    <a:pt x="1463" y="1393"/>
                    <a:pt x="1354" y="1547"/>
                    <a:pt x="1192" y="1611"/>
                  </a:cubicBezTo>
                  <a:cubicBezTo>
                    <a:pt x="1029" y="1676"/>
                    <a:pt x="844" y="1638"/>
                    <a:pt x="720" y="1515"/>
                  </a:cubicBezTo>
                  <a:cubicBezTo>
                    <a:pt x="719" y="1516"/>
                    <a:pt x="718" y="1517"/>
                    <a:pt x="716" y="1518"/>
                  </a:cubicBezTo>
                  <a:close/>
                </a:path>
              </a:pathLst>
            </a:custGeom>
            <a:solidFill>
              <a:srgbClr val="3857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46">
              <a:extLst>
                <a:ext uri="{FF2B5EF4-FFF2-40B4-BE49-F238E27FC236}">
                  <a16:creationId xmlns:a16="http://schemas.microsoft.com/office/drawing/2014/main" id="{B1DAAA29-7906-46B6-82A9-DF64CE588A0C}"/>
                </a:ext>
              </a:extLst>
            </p:cNvPr>
            <p:cNvSpPr>
              <a:spLocks/>
            </p:cNvSpPr>
            <p:nvPr/>
          </p:nvSpPr>
          <p:spPr bwMode="auto">
            <a:xfrm>
              <a:off x="-506413" y="1676400"/>
              <a:ext cx="995363" cy="2441576"/>
            </a:xfrm>
            <a:custGeom>
              <a:avLst/>
              <a:gdLst>
                <a:gd name="T0" fmla="*/ 451 w 462"/>
                <a:gd name="T1" fmla="*/ 356 h 1137"/>
                <a:gd name="T2" fmla="*/ 395 w 462"/>
                <a:gd name="T3" fmla="*/ 343 h 1137"/>
                <a:gd name="T4" fmla="*/ 239 w 462"/>
                <a:gd name="T5" fmla="*/ 440 h 1137"/>
                <a:gd name="T6" fmla="*/ 239 w 462"/>
                <a:gd name="T7" fmla="*/ 40 h 1137"/>
                <a:gd name="T8" fmla="*/ 199 w 462"/>
                <a:gd name="T9" fmla="*/ 0 h 1137"/>
                <a:gd name="T10" fmla="*/ 159 w 462"/>
                <a:gd name="T11" fmla="*/ 40 h 1137"/>
                <a:gd name="T12" fmla="*/ 159 w 462"/>
                <a:gd name="T13" fmla="*/ 231 h 1137"/>
                <a:gd name="T14" fmla="*/ 70 w 462"/>
                <a:gd name="T15" fmla="*/ 155 h 1137"/>
                <a:gd name="T16" fmla="*/ 14 w 462"/>
                <a:gd name="T17" fmla="*/ 160 h 1137"/>
                <a:gd name="T18" fmla="*/ 19 w 462"/>
                <a:gd name="T19" fmla="*/ 216 h 1137"/>
                <a:gd name="T20" fmla="*/ 159 w 462"/>
                <a:gd name="T21" fmla="*/ 335 h 1137"/>
                <a:gd name="T22" fmla="*/ 159 w 462"/>
                <a:gd name="T23" fmla="*/ 1097 h 1137"/>
                <a:gd name="T24" fmla="*/ 199 w 462"/>
                <a:gd name="T25" fmla="*/ 1137 h 1137"/>
                <a:gd name="T26" fmla="*/ 239 w 462"/>
                <a:gd name="T27" fmla="*/ 1097 h 1137"/>
                <a:gd name="T28" fmla="*/ 239 w 462"/>
                <a:gd name="T29" fmla="*/ 534 h 1137"/>
                <a:gd name="T30" fmla="*/ 437 w 462"/>
                <a:gd name="T31" fmla="*/ 411 h 1137"/>
                <a:gd name="T32" fmla="*/ 451 w 462"/>
                <a:gd name="T33" fmla="*/ 356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2" h="1137">
                  <a:moveTo>
                    <a:pt x="451" y="356"/>
                  </a:moveTo>
                  <a:cubicBezTo>
                    <a:pt x="439" y="337"/>
                    <a:pt x="414" y="331"/>
                    <a:pt x="395" y="343"/>
                  </a:cubicBezTo>
                  <a:cubicBezTo>
                    <a:pt x="239" y="440"/>
                    <a:pt x="239" y="440"/>
                    <a:pt x="239" y="440"/>
                  </a:cubicBezTo>
                  <a:cubicBezTo>
                    <a:pt x="239" y="40"/>
                    <a:pt x="239" y="40"/>
                    <a:pt x="239" y="40"/>
                  </a:cubicBezTo>
                  <a:cubicBezTo>
                    <a:pt x="239" y="18"/>
                    <a:pt x="221" y="0"/>
                    <a:pt x="199" y="0"/>
                  </a:cubicBezTo>
                  <a:cubicBezTo>
                    <a:pt x="177" y="0"/>
                    <a:pt x="159" y="18"/>
                    <a:pt x="159" y="40"/>
                  </a:cubicBezTo>
                  <a:cubicBezTo>
                    <a:pt x="159" y="231"/>
                    <a:pt x="159" y="231"/>
                    <a:pt x="159" y="231"/>
                  </a:cubicBezTo>
                  <a:cubicBezTo>
                    <a:pt x="70" y="155"/>
                    <a:pt x="70" y="155"/>
                    <a:pt x="70" y="155"/>
                  </a:cubicBezTo>
                  <a:cubicBezTo>
                    <a:pt x="53" y="141"/>
                    <a:pt x="28" y="143"/>
                    <a:pt x="14" y="160"/>
                  </a:cubicBezTo>
                  <a:cubicBezTo>
                    <a:pt x="0" y="177"/>
                    <a:pt x="2" y="202"/>
                    <a:pt x="19" y="216"/>
                  </a:cubicBezTo>
                  <a:cubicBezTo>
                    <a:pt x="159" y="335"/>
                    <a:pt x="159" y="335"/>
                    <a:pt x="159" y="335"/>
                  </a:cubicBezTo>
                  <a:cubicBezTo>
                    <a:pt x="159" y="1097"/>
                    <a:pt x="159" y="1097"/>
                    <a:pt x="159" y="1097"/>
                  </a:cubicBezTo>
                  <a:cubicBezTo>
                    <a:pt x="159" y="1119"/>
                    <a:pt x="177" y="1137"/>
                    <a:pt x="199" y="1137"/>
                  </a:cubicBezTo>
                  <a:cubicBezTo>
                    <a:pt x="221" y="1137"/>
                    <a:pt x="239" y="1119"/>
                    <a:pt x="239" y="1097"/>
                  </a:cubicBezTo>
                  <a:cubicBezTo>
                    <a:pt x="239" y="534"/>
                    <a:pt x="239" y="534"/>
                    <a:pt x="239" y="534"/>
                  </a:cubicBezTo>
                  <a:cubicBezTo>
                    <a:pt x="437" y="411"/>
                    <a:pt x="437" y="411"/>
                    <a:pt x="437" y="411"/>
                  </a:cubicBezTo>
                  <a:cubicBezTo>
                    <a:pt x="456" y="399"/>
                    <a:pt x="462" y="374"/>
                    <a:pt x="451" y="356"/>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pic>
        <p:nvPicPr>
          <p:cNvPr id="24" name="Graphic 23">
            <a:extLst>
              <a:ext uri="{FF2B5EF4-FFF2-40B4-BE49-F238E27FC236}">
                <a16:creationId xmlns:a16="http://schemas.microsoft.com/office/drawing/2014/main" id="{17C3E229-5B1E-4AA7-A697-E924F7F338F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49706"/>
          <a:stretch/>
        </p:blipFill>
        <p:spPr>
          <a:xfrm>
            <a:off x="5804674" y="1236310"/>
            <a:ext cx="1910247" cy="980931"/>
          </a:xfrm>
          <a:prstGeom prst="rect">
            <a:avLst/>
          </a:prstGeom>
        </p:spPr>
      </p:pic>
      <p:graphicFrame>
        <p:nvGraphicFramePr>
          <p:cNvPr id="25" name="Chart 24">
            <a:extLst>
              <a:ext uri="{FF2B5EF4-FFF2-40B4-BE49-F238E27FC236}">
                <a16:creationId xmlns:a16="http://schemas.microsoft.com/office/drawing/2014/main" id="{10B52DBA-D2F4-44F1-B9EE-2B0ACDE3A277}"/>
              </a:ext>
            </a:extLst>
          </p:cNvPr>
          <p:cNvGraphicFramePr/>
          <p:nvPr>
            <p:extLst>
              <p:ext uri="{D42A27DB-BD31-4B8C-83A1-F6EECF244321}">
                <p14:modId xmlns:p14="http://schemas.microsoft.com/office/powerpoint/2010/main" val="467396380"/>
              </p:ext>
            </p:extLst>
          </p:nvPr>
        </p:nvGraphicFramePr>
        <p:xfrm>
          <a:off x="3524662" y="2299311"/>
          <a:ext cx="5223802" cy="3292737"/>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976461B0-9B3E-4B34-8C9C-2E05B0C42E75}"/>
              </a:ext>
            </a:extLst>
          </p:cNvPr>
          <p:cNvSpPr txBox="1"/>
          <p:nvPr/>
        </p:nvSpPr>
        <p:spPr>
          <a:xfrm>
            <a:off x="4131564" y="5643676"/>
            <a:ext cx="5004048"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lumMod val="65000"/>
                    <a:lumOff val="35000"/>
                  </a:schemeClr>
                </a:solidFill>
                <a:effectLst/>
                <a:uLnTx/>
                <a:uFillTx/>
                <a:latin typeface="Century Gothic" pitchFamily="34" charset="0"/>
                <a:ea typeface="+mn-ea"/>
                <a:cs typeface="+mn-cs"/>
              </a:rPr>
              <a:t>Please see Appendix A complete list</a:t>
            </a:r>
          </a:p>
        </p:txBody>
      </p:sp>
      <p:sp>
        <p:nvSpPr>
          <p:cNvPr id="27" name="Rectangle 26">
            <a:extLst>
              <a:ext uri="{FF2B5EF4-FFF2-40B4-BE49-F238E27FC236}">
                <a16:creationId xmlns:a16="http://schemas.microsoft.com/office/drawing/2014/main" id="{FC8B46F8-34F0-44F2-9202-6E5D9AEBCA57}"/>
              </a:ext>
            </a:extLst>
          </p:cNvPr>
          <p:cNvSpPr/>
          <p:nvPr/>
        </p:nvSpPr>
        <p:spPr>
          <a:xfrm>
            <a:off x="-31968" y="5668394"/>
            <a:ext cx="5848752"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rPr>
              <a:t>Base: N = 600</a:t>
            </a:r>
          </a:p>
        </p:txBody>
      </p:sp>
    </p:spTree>
    <p:extLst>
      <p:ext uri="{BB962C8B-B14F-4D97-AF65-F5344CB8AC3E}">
        <p14:creationId xmlns:p14="http://schemas.microsoft.com/office/powerpoint/2010/main" val="3496525826"/>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C16011-9447-4099-BAD5-518D9382968D}"/>
              </a:ext>
            </a:extLst>
          </p:cNvPr>
          <p:cNvSpPr>
            <a:spLocks noGrp="1"/>
          </p:cNvSpPr>
          <p:nvPr>
            <p:ph type="body" sz="quarter" idx="12"/>
          </p:nvPr>
        </p:nvSpPr>
        <p:spPr/>
        <p:txBody>
          <a:bodyPr/>
          <a:lstStyle/>
          <a:p>
            <a:r>
              <a:rPr lang="en-US" dirty="0"/>
              <a:t>What Would You Change?</a:t>
            </a:r>
          </a:p>
        </p:txBody>
      </p:sp>
      <p:sp>
        <p:nvSpPr>
          <p:cNvPr id="3" name="Text Placeholder 2">
            <a:extLst>
              <a:ext uri="{FF2B5EF4-FFF2-40B4-BE49-F238E27FC236}">
                <a16:creationId xmlns:a16="http://schemas.microsoft.com/office/drawing/2014/main" id="{EAF060DB-F338-415C-A5DC-120CFC20EC12}"/>
              </a:ext>
            </a:extLst>
          </p:cNvPr>
          <p:cNvSpPr>
            <a:spLocks noGrp="1"/>
          </p:cNvSpPr>
          <p:nvPr>
            <p:ph type="body" sz="quarter" idx="14"/>
          </p:nvPr>
        </p:nvSpPr>
        <p:spPr/>
        <p:txBody>
          <a:bodyPr/>
          <a:lstStyle/>
          <a:p>
            <a:r>
              <a:rPr lang="en-US" dirty="0"/>
              <a:t>A quarter of residents stated improving local roads was the main area they would like to change. Other areas include water supply, community facilities/recreation and reducing crime.</a:t>
            </a:r>
          </a:p>
        </p:txBody>
      </p:sp>
      <p:sp>
        <p:nvSpPr>
          <p:cNvPr id="4" name="Text Placeholder 3">
            <a:extLst>
              <a:ext uri="{FF2B5EF4-FFF2-40B4-BE49-F238E27FC236}">
                <a16:creationId xmlns:a16="http://schemas.microsoft.com/office/drawing/2014/main" id="{95FF4D4F-1677-4391-96F1-D060790059B4}"/>
              </a:ext>
            </a:extLst>
          </p:cNvPr>
          <p:cNvSpPr>
            <a:spLocks noGrp="1"/>
          </p:cNvSpPr>
          <p:nvPr>
            <p:ph type="body" sz="quarter" idx="15"/>
          </p:nvPr>
        </p:nvSpPr>
        <p:spPr/>
        <p:txBody>
          <a:bodyPr/>
          <a:lstStyle/>
          <a:p>
            <a:r>
              <a:rPr lang="en-US" dirty="0"/>
              <a:t>Q2b.	And what would you like to change about living in the Tamworth Region?</a:t>
            </a:r>
          </a:p>
        </p:txBody>
      </p:sp>
      <p:sp>
        <p:nvSpPr>
          <p:cNvPr id="5" name="Rectangle 4">
            <a:extLst>
              <a:ext uri="{FF2B5EF4-FFF2-40B4-BE49-F238E27FC236}">
                <a16:creationId xmlns:a16="http://schemas.microsoft.com/office/drawing/2014/main" id="{1EFAA110-30E2-44A8-932C-2B3CCDE1A374}"/>
              </a:ext>
            </a:extLst>
          </p:cNvPr>
          <p:cNvSpPr/>
          <p:nvPr/>
        </p:nvSpPr>
        <p:spPr>
          <a:xfrm>
            <a:off x="5706574" y="816066"/>
            <a:ext cx="3437426" cy="474758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F293367-4E0E-4805-8FF3-6E50A4F46F58}"/>
              </a:ext>
            </a:extLst>
          </p:cNvPr>
          <p:cNvSpPr txBox="1"/>
          <p:nvPr/>
        </p:nvSpPr>
        <p:spPr>
          <a:xfrm>
            <a:off x="5922419" y="1165184"/>
            <a:ext cx="2998489" cy="600164"/>
          </a:xfrm>
          <a:prstGeom prst="rect">
            <a:avLst/>
          </a:prstGeom>
          <a:noFill/>
        </p:spPr>
        <p:txBody>
          <a:bodyPr wrap="square">
            <a:spAutoFit/>
          </a:bodyPr>
          <a:lstStyle/>
          <a:p>
            <a:pPr algn="ctr"/>
            <a:r>
              <a:rPr lang="en-US" sz="1100" dirty="0">
                <a:solidFill>
                  <a:schemeClr val="bg1"/>
                </a:solidFill>
                <a:latin typeface="Century Gothic" panose="020B0502020202020204" pitchFamily="34" charset="0"/>
              </a:rPr>
              <a:t>“Road upgrades required as there are lots of potholes in the Kootingal area and are quite dangerous”</a:t>
            </a:r>
          </a:p>
        </p:txBody>
      </p:sp>
      <p:sp>
        <p:nvSpPr>
          <p:cNvPr id="7" name="TextBox 6">
            <a:extLst>
              <a:ext uri="{FF2B5EF4-FFF2-40B4-BE49-F238E27FC236}">
                <a16:creationId xmlns:a16="http://schemas.microsoft.com/office/drawing/2014/main" id="{5685CB91-F0C3-4C78-B77F-613214474DF3}"/>
              </a:ext>
            </a:extLst>
          </p:cNvPr>
          <p:cNvSpPr txBox="1"/>
          <p:nvPr/>
        </p:nvSpPr>
        <p:spPr>
          <a:xfrm>
            <a:off x="5902973" y="1959204"/>
            <a:ext cx="3037381" cy="261610"/>
          </a:xfrm>
          <a:prstGeom prst="rect">
            <a:avLst/>
          </a:prstGeom>
          <a:noFill/>
        </p:spPr>
        <p:txBody>
          <a:bodyPr wrap="square">
            <a:spAutoFit/>
          </a:bodyPr>
          <a:lstStyle/>
          <a:p>
            <a:pPr algn="ctr"/>
            <a:r>
              <a:rPr lang="en-US" sz="1100" dirty="0">
                <a:solidFill>
                  <a:schemeClr val="bg1"/>
                </a:solidFill>
                <a:latin typeface="Century Gothic" panose="020B0502020202020204" pitchFamily="34" charset="0"/>
              </a:rPr>
              <a:t>“Public transport in more areas”</a:t>
            </a:r>
          </a:p>
        </p:txBody>
      </p:sp>
      <p:sp>
        <p:nvSpPr>
          <p:cNvPr id="8" name="TextBox 7">
            <a:extLst>
              <a:ext uri="{FF2B5EF4-FFF2-40B4-BE49-F238E27FC236}">
                <a16:creationId xmlns:a16="http://schemas.microsoft.com/office/drawing/2014/main" id="{F7D843E1-1D79-4DDD-BDB7-351151E0185C}"/>
              </a:ext>
            </a:extLst>
          </p:cNvPr>
          <p:cNvSpPr txBox="1"/>
          <p:nvPr/>
        </p:nvSpPr>
        <p:spPr>
          <a:xfrm>
            <a:off x="5867660" y="2337809"/>
            <a:ext cx="3138496" cy="430887"/>
          </a:xfrm>
          <a:prstGeom prst="rect">
            <a:avLst/>
          </a:prstGeom>
          <a:noFill/>
        </p:spPr>
        <p:txBody>
          <a:bodyPr wrap="square">
            <a:spAutoFit/>
          </a:bodyPr>
          <a:lstStyle/>
          <a:p>
            <a:pPr algn="ctr"/>
            <a:r>
              <a:rPr lang="en-US" sz="1100" dirty="0">
                <a:solidFill>
                  <a:schemeClr val="bg1"/>
                </a:solidFill>
                <a:latin typeface="Century Gothic" panose="020B0502020202020204" pitchFamily="34" charset="0"/>
              </a:rPr>
              <a:t>“Speed control, need more signs signaling speed”</a:t>
            </a:r>
          </a:p>
        </p:txBody>
      </p:sp>
      <p:sp>
        <p:nvSpPr>
          <p:cNvPr id="9" name="TextBox 8">
            <a:extLst>
              <a:ext uri="{FF2B5EF4-FFF2-40B4-BE49-F238E27FC236}">
                <a16:creationId xmlns:a16="http://schemas.microsoft.com/office/drawing/2014/main" id="{15DC86D6-8CBE-4E0B-8969-F5819E017B79}"/>
              </a:ext>
            </a:extLst>
          </p:cNvPr>
          <p:cNvSpPr txBox="1"/>
          <p:nvPr/>
        </p:nvSpPr>
        <p:spPr>
          <a:xfrm>
            <a:off x="5823246" y="2905667"/>
            <a:ext cx="3196833" cy="261610"/>
          </a:xfrm>
          <a:prstGeom prst="rect">
            <a:avLst/>
          </a:prstGeom>
          <a:noFill/>
        </p:spPr>
        <p:txBody>
          <a:bodyPr wrap="square">
            <a:spAutoFit/>
          </a:bodyPr>
          <a:lstStyle/>
          <a:p>
            <a:pPr algn="ctr"/>
            <a:r>
              <a:rPr lang="en-US" sz="1100" dirty="0">
                <a:solidFill>
                  <a:schemeClr val="bg1"/>
                </a:solidFill>
                <a:latin typeface="Century Gothic" panose="020B0502020202020204" pitchFamily="34" charset="0"/>
              </a:rPr>
              <a:t>“Need more doctors and nurses”</a:t>
            </a:r>
          </a:p>
        </p:txBody>
      </p:sp>
      <p:sp>
        <p:nvSpPr>
          <p:cNvPr id="10" name="TextBox 9">
            <a:extLst>
              <a:ext uri="{FF2B5EF4-FFF2-40B4-BE49-F238E27FC236}">
                <a16:creationId xmlns:a16="http://schemas.microsoft.com/office/drawing/2014/main" id="{2662A9F1-2E09-4646-8406-3DF730A5A5B1}"/>
              </a:ext>
            </a:extLst>
          </p:cNvPr>
          <p:cNvSpPr txBox="1"/>
          <p:nvPr/>
        </p:nvSpPr>
        <p:spPr>
          <a:xfrm>
            <a:off x="5721818" y="3339386"/>
            <a:ext cx="3430179" cy="430887"/>
          </a:xfrm>
          <a:prstGeom prst="rect">
            <a:avLst/>
          </a:prstGeom>
          <a:noFill/>
        </p:spPr>
        <p:txBody>
          <a:bodyPr wrap="square">
            <a:spAutoFit/>
          </a:bodyPr>
          <a:lstStyle/>
          <a:p>
            <a:pPr algn="ctr"/>
            <a:r>
              <a:rPr lang="en-US" sz="1100" dirty="0">
                <a:solidFill>
                  <a:schemeClr val="bg1"/>
                </a:solidFill>
                <a:latin typeface="Century Gothic" panose="020B0502020202020204" pitchFamily="34" charset="0"/>
              </a:rPr>
              <a:t>“More specialists in the area so we don't have to travel to Sydney quarterly”</a:t>
            </a:r>
          </a:p>
        </p:txBody>
      </p:sp>
      <p:sp>
        <p:nvSpPr>
          <p:cNvPr id="11" name="TextBox 10">
            <a:extLst>
              <a:ext uri="{FF2B5EF4-FFF2-40B4-BE49-F238E27FC236}">
                <a16:creationId xmlns:a16="http://schemas.microsoft.com/office/drawing/2014/main" id="{635C0891-3EB9-4A98-B75C-1476A05C5C61}"/>
              </a:ext>
            </a:extLst>
          </p:cNvPr>
          <p:cNvSpPr txBox="1"/>
          <p:nvPr/>
        </p:nvSpPr>
        <p:spPr>
          <a:xfrm>
            <a:off x="5695859" y="3934439"/>
            <a:ext cx="3430179" cy="430887"/>
          </a:xfrm>
          <a:prstGeom prst="rect">
            <a:avLst/>
          </a:prstGeom>
          <a:noFill/>
        </p:spPr>
        <p:txBody>
          <a:bodyPr wrap="square">
            <a:spAutoFit/>
          </a:bodyPr>
          <a:lstStyle/>
          <a:p>
            <a:pPr algn="ctr"/>
            <a:r>
              <a:rPr lang="en-US" sz="1100" dirty="0">
                <a:solidFill>
                  <a:schemeClr val="bg1"/>
                </a:solidFill>
                <a:latin typeface="Century Gothic" panose="020B0502020202020204" pitchFamily="34" charset="0"/>
              </a:rPr>
              <a:t>“Water security - long term that belongs to Tamworth and isn't dependent on the state”</a:t>
            </a:r>
          </a:p>
        </p:txBody>
      </p:sp>
      <p:sp>
        <p:nvSpPr>
          <p:cNvPr id="12" name="TextBox 11">
            <a:extLst>
              <a:ext uri="{FF2B5EF4-FFF2-40B4-BE49-F238E27FC236}">
                <a16:creationId xmlns:a16="http://schemas.microsoft.com/office/drawing/2014/main" id="{143824FC-B7F6-4DA5-A6A7-D70E6D3F8A6C}"/>
              </a:ext>
            </a:extLst>
          </p:cNvPr>
          <p:cNvSpPr txBox="1"/>
          <p:nvPr/>
        </p:nvSpPr>
        <p:spPr>
          <a:xfrm>
            <a:off x="5694822" y="4471341"/>
            <a:ext cx="3430179" cy="430887"/>
          </a:xfrm>
          <a:prstGeom prst="rect">
            <a:avLst/>
          </a:prstGeom>
          <a:noFill/>
        </p:spPr>
        <p:txBody>
          <a:bodyPr wrap="square">
            <a:spAutoFit/>
          </a:bodyPr>
          <a:lstStyle/>
          <a:p>
            <a:pPr algn="ctr"/>
            <a:r>
              <a:rPr lang="en-US" sz="1100" dirty="0">
                <a:solidFill>
                  <a:schemeClr val="bg1"/>
                </a:solidFill>
                <a:latin typeface="Century Gothic" panose="020B0502020202020204" pitchFamily="34" charset="0"/>
              </a:rPr>
              <a:t>“Add another dam in a different area e.g. collecting water”</a:t>
            </a:r>
          </a:p>
        </p:txBody>
      </p:sp>
      <p:sp>
        <p:nvSpPr>
          <p:cNvPr id="13" name="TextBox 12">
            <a:extLst>
              <a:ext uri="{FF2B5EF4-FFF2-40B4-BE49-F238E27FC236}">
                <a16:creationId xmlns:a16="http://schemas.microsoft.com/office/drawing/2014/main" id="{40B1C209-4D17-439B-A00B-8B48F62A4D60}"/>
              </a:ext>
            </a:extLst>
          </p:cNvPr>
          <p:cNvSpPr txBox="1"/>
          <p:nvPr/>
        </p:nvSpPr>
        <p:spPr>
          <a:xfrm>
            <a:off x="5713821" y="5026871"/>
            <a:ext cx="3430179" cy="430887"/>
          </a:xfrm>
          <a:prstGeom prst="rect">
            <a:avLst/>
          </a:prstGeom>
          <a:noFill/>
        </p:spPr>
        <p:txBody>
          <a:bodyPr wrap="square">
            <a:spAutoFit/>
          </a:bodyPr>
          <a:lstStyle/>
          <a:p>
            <a:pPr algn="ctr"/>
            <a:r>
              <a:rPr lang="en-US" sz="1100" dirty="0">
                <a:solidFill>
                  <a:schemeClr val="bg1"/>
                </a:solidFill>
                <a:latin typeface="Century Gothic" panose="020B0502020202020204" pitchFamily="34" charset="0"/>
              </a:rPr>
              <a:t>“New swimming facility e.g. current one is sub-standard, deteriorating”</a:t>
            </a:r>
          </a:p>
        </p:txBody>
      </p:sp>
      <p:sp>
        <p:nvSpPr>
          <p:cNvPr id="16" name="TextBox 15">
            <a:extLst>
              <a:ext uri="{FF2B5EF4-FFF2-40B4-BE49-F238E27FC236}">
                <a16:creationId xmlns:a16="http://schemas.microsoft.com/office/drawing/2014/main" id="{8A8D395F-9C4F-4931-BB7F-82EB812CFE2D}"/>
              </a:ext>
            </a:extLst>
          </p:cNvPr>
          <p:cNvSpPr txBox="1"/>
          <p:nvPr/>
        </p:nvSpPr>
        <p:spPr>
          <a:xfrm>
            <a:off x="6212771" y="694473"/>
            <a:ext cx="2448272" cy="276999"/>
          </a:xfrm>
          <a:prstGeom prst="rect">
            <a:avLst/>
          </a:prstGeom>
          <a:solidFill>
            <a:schemeClr val="accent2">
              <a:lumMod val="75000"/>
            </a:schemeClr>
          </a:solidFill>
        </p:spPr>
        <p:txBody>
          <a:bodyPr wrap="square">
            <a:spAutoFit/>
          </a:bodyPr>
          <a:lstStyle/>
          <a:p>
            <a:pPr algn="ctr"/>
            <a:r>
              <a:rPr lang="en-US" sz="1200" b="1" dirty="0">
                <a:solidFill>
                  <a:schemeClr val="bg1"/>
                </a:solidFill>
                <a:latin typeface="Century Gothic" panose="020B0502020202020204" pitchFamily="34" charset="0"/>
              </a:rPr>
              <a:t>Verbatim Comments:</a:t>
            </a:r>
          </a:p>
        </p:txBody>
      </p:sp>
      <p:graphicFrame>
        <p:nvGraphicFramePr>
          <p:cNvPr id="17" name="Chart 16">
            <a:extLst>
              <a:ext uri="{FF2B5EF4-FFF2-40B4-BE49-F238E27FC236}">
                <a16:creationId xmlns:a16="http://schemas.microsoft.com/office/drawing/2014/main" id="{4988B30E-8F4C-4445-84D0-A73BF8AC499C}"/>
              </a:ext>
            </a:extLst>
          </p:cNvPr>
          <p:cNvGraphicFramePr/>
          <p:nvPr>
            <p:extLst>
              <p:ext uri="{D42A27DB-BD31-4B8C-83A1-F6EECF244321}">
                <p14:modId xmlns:p14="http://schemas.microsoft.com/office/powerpoint/2010/main" val="2517552982"/>
              </p:ext>
            </p:extLst>
          </p:nvPr>
        </p:nvGraphicFramePr>
        <p:xfrm>
          <a:off x="17962" y="2466355"/>
          <a:ext cx="5558015" cy="3292737"/>
        </p:xfrm>
        <a:graphic>
          <a:graphicData uri="http://schemas.openxmlformats.org/drawingml/2006/chart">
            <c:chart xmlns:c="http://schemas.openxmlformats.org/drawingml/2006/chart" xmlns:r="http://schemas.openxmlformats.org/officeDocument/2006/relationships" r:id="rId2"/>
          </a:graphicData>
        </a:graphic>
      </p:graphicFrame>
      <p:pic>
        <p:nvPicPr>
          <p:cNvPr id="18" name="Graphic 17">
            <a:extLst>
              <a:ext uri="{FF2B5EF4-FFF2-40B4-BE49-F238E27FC236}">
                <a16:creationId xmlns:a16="http://schemas.microsoft.com/office/drawing/2014/main" id="{F7379936-59DC-4BA2-B58F-C7C663028C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608" y="1075196"/>
            <a:ext cx="1230651" cy="962520"/>
          </a:xfrm>
          <a:prstGeom prst="rect">
            <a:avLst/>
          </a:prstGeom>
        </p:spPr>
      </p:pic>
      <p:pic>
        <p:nvPicPr>
          <p:cNvPr id="19" name="Graphic 18">
            <a:extLst>
              <a:ext uri="{FF2B5EF4-FFF2-40B4-BE49-F238E27FC236}">
                <a16:creationId xmlns:a16="http://schemas.microsoft.com/office/drawing/2014/main" id="{A9D7B34D-32F3-42BB-B2DB-2327BAFCE8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8482" y="1467161"/>
            <a:ext cx="937574" cy="851185"/>
          </a:xfrm>
          <a:prstGeom prst="rect">
            <a:avLst/>
          </a:prstGeom>
        </p:spPr>
      </p:pic>
      <p:grpSp>
        <p:nvGrpSpPr>
          <p:cNvPr id="20" name="Group 19">
            <a:extLst>
              <a:ext uri="{FF2B5EF4-FFF2-40B4-BE49-F238E27FC236}">
                <a16:creationId xmlns:a16="http://schemas.microsoft.com/office/drawing/2014/main" id="{D84980DB-81CB-4E2C-901D-16E0496B4AC8}"/>
              </a:ext>
            </a:extLst>
          </p:cNvPr>
          <p:cNvGrpSpPr/>
          <p:nvPr/>
        </p:nvGrpSpPr>
        <p:grpSpPr>
          <a:xfrm>
            <a:off x="1956771" y="2037715"/>
            <a:ext cx="323695" cy="421699"/>
            <a:chOff x="19050" y="1162051"/>
            <a:chExt cx="2487613" cy="3968749"/>
          </a:xfrm>
        </p:grpSpPr>
        <p:sp>
          <p:nvSpPr>
            <p:cNvPr id="21" name="Freeform 14">
              <a:extLst>
                <a:ext uri="{FF2B5EF4-FFF2-40B4-BE49-F238E27FC236}">
                  <a16:creationId xmlns:a16="http://schemas.microsoft.com/office/drawing/2014/main" id="{3E70A644-E11C-40D9-A60D-FBB072ED8732}"/>
                </a:ext>
              </a:extLst>
            </p:cNvPr>
            <p:cNvSpPr>
              <a:spLocks/>
            </p:cNvSpPr>
            <p:nvPr/>
          </p:nvSpPr>
          <p:spPr bwMode="auto">
            <a:xfrm>
              <a:off x="322263" y="1162051"/>
              <a:ext cx="1881188" cy="3702050"/>
            </a:xfrm>
            <a:custGeom>
              <a:avLst/>
              <a:gdLst>
                <a:gd name="T0" fmla="*/ 629 w 638"/>
                <a:gd name="T1" fmla="*/ 1210 h 1260"/>
                <a:gd name="T2" fmla="*/ 380 w 638"/>
                <a:gd name="T3" fmla="*/ 79 h 1260"/>
                <a:gd name="T4" fmla="*/ 259 w 638"/>
                <a:gd name="T5" fmla="*/ 79 h 1260"/>
                <a:gd name="T6" fmla="*/ 9 w 638"/>
                <a:gd name="T7" fmla="*/ 1210 h 1260"/>
                <a:gd name="T8" fmla="*/ 0 w 638"/>
                <a:gd name="T9" fmla="*/ 1260 h 1260"/>
                <a:gd name="T10" fmla="*/ 638 w 638"/>
                <a:gd name="T11" fmla="*/ 1260 h 1260"/>
                <a:gd name="T12" fmla="*/ 629 w 638"/>
                <a:gd name="T13" fmla="*/ 1210 h 1260"/>
              </a:gdLst>
              <a:ahLst/>
              <a:cxnLst>
                <a:cxn ang="0">
                  <a:pos x="T0" y="T1"/>
                </a:cxn>
                <a:cxn ang="0">
                  <a:pos x="T2" y="T3"/>
                </a:cxn>
                <a:cxn ang="0">
                  <a:pos x="T4" y="T5"/>
                </a:cxn>
                <a:cxn ang="0">
                  <a:pos x="T6" y="T7"/>
                </a:cxn>
                <a:cxn ang="0">
                  <a:pos x="T8" y="T9"/>
                </a:cxn>
                <a:cxn ang="0">
                  <a:pos x="T10" y="T11"/>
                </a:cxn>
                <a:cxn ang="0">
                  <a:pos x="T12" y="T13"/>
                </a:cxn>
              </a:cxnLst>
              <a:rect l="0" t="0" r="r" b="b"/>
              <a:pathLst>
                <a:path w="638" h="1260">
                  <a:moveTo>
                    <a:pt x="629" y="1210"/>
                  </a:moveTo>
                  <a:cubicBezTo>
                    <a:pt x="380" y="79"/>
                    <a:pt x="380" y="79"/>
                    <a:pt x="380" y="79"/>
                  </a:cubicBezTo>
                  <a:cubicBezTo>
                    <a:pt x="361" y="0"/>
                    <a:pt x="281" y="2"/>
                    <a:pt x="259" y="79"/>
                  </a:cubicBezTo>
                  <a:cubicBezTo>
                    <a:pt x="9" y="1210"/>
                    <a:pt x="9" y="1210"/>
                    <a:pt x="9" y="1210"/>
                  </a:cubicBezTo>
                  <a:cubicBezTo>
                    <a:pt x="4" y="1227"/>
                    <a:pt x="1" y="1244"/>
                    <a:pt x="0" y="1260"/>
                  </a:cubicBezTo>
                  <a:cubicBezTo>
                    <a:pt x="638" y="1260"/>
                    <a:pt x="638" y="1260"/>
                    <a:pt x="638" y="1260"/>
                  </a:cubicBezTo>
                  <a:cubicBezTo>
                    <a:pt x="638" y="1244"/>
                    <a:pt x="635" y="1227"/>
                    <a:pt x="629" y="121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IN"/>
            </a:p>
          </p:txBody>
        </p:sp>
        <p:sp>
          <p:nvSpPr>
            <p:cNvPr id="22" name="Freeform 15">
              <a:extLst>
                <a:ext uri="{FF2B5EF4-FFF2-40B4-BE49-F238E27FC236}">
                  <a16:creationId xmlns:a16="http://schemas.microsoft.com/office/drawing/2014/main" id="{7899E3AE-2FCC-4CFB-BAA8-08EE8A90DD1C}"/>
                </a:ext>
              </a:extLst>
            </p:cNvPr>
            <p:cNvSpPr>
              <a:spLocks/>
            </p:cNvSpPr>
            <p:nvPr/>
          </p:nvSpPr>
          <p:spPr bwMode="auto">
            <a:xfrm>
              <a:off x="19050" y="4754563"/>
              <a:ext cx="2487613" cy="376237"/>
            </a:xfrm>
            <a:custGeom>
              <a:avLst/>
              <a:gdLst>
                <a:gd name="T0" fmla="*/ 844 w 844"/>
                <a:gd name="T1" fmla="*/ 64 h 128"/>
                <a:gd name="T2" fmla="*/ 780 w 844"/>
                <a:gd name="T3" fmla="*/ 128 h 128"/>
                <a:gd name="T4" fmla="*/ 64 w 844"/>
                <a:gd name="T5" fmla="*/ 128 h 128"/>
                <a:gd name="T6" fmla="*/ 0 w 844"/>
                <a:gd name="T7" fmla="*/ 64 h 128"/>
                <a:gd name="T8" fmla="*/ 0 w 844"/>
                <a:gd name="T9" fmla="*/ 64 h 128"/>
                <a:gd name="T10" fmla="*/ 64 w 844"/>
                <a:gd name="T11" fmla="*/ 0 h 128"/>
                <a:gd name="T12" fmla="*/ 780 w 844"/>
                <a:gd name="T13" fmla="*/ 0 h 128"/>
                <a:gd name="T14" fmla="*/ 844 w 844"/>
                <a:gd name="T15" fmla="*/ 64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128">
                  <a:moveTo>
                    <a:pt x="844" y="64"/>
                  </a:moveTo>
                  <a:cubicBezTo>
                    <a:pt x="844" y="99"/>
                    <a:pt x="816" y="128"/>
                    <a:pt x="780" y="128"/>
                  </a:cubicBezTo>
                  <a:cubicBezTo>
                    <a:pt x="64" y="128"/>
                    <a:pt x="64" y="128"/>
                    <a:pt x="64" y="128"/>
                  </a:cubicBezTo>
                  <a:cubicBezTo>
                    <a:pt x="29" y="128"/>
                    <a:pt x="0" y="99"/>
                    <a:pt x="0" y="64"/>
                  </a:cubicBezTo>
                  <a:cubicBezTo>
                    <a:pt x="0" y="64"/>
                    <a:pt x="0" y="64"/>
                    <a:pt x="0" y="64"/>
                  </a:cubicBezTo>
                  <a:cubicBezTo>
                    <a:pt x="0" y="29"/>
                    <a:pt x="29" y="0"/>
                    <a:pt x="64" y="0"/>
                  </a:cubicBezTo>
                  <a:cubicBezTo>
                    <a:pt x="780" y="0"/>
                    <a:pt x="780" y="0"/>
                    <a:pt x="780" y="0"/>
                  </a:cubicBezTo>
                  <a:cubicBezTo>
                    <a:pt x="816" y="0"/>
                    <a:pt x="844" y="29"/>
                    <a:pt x="844" y="64"/>
                  </a:cubicBezTo>
                  <a:close/>
                </a:path>
              </a:pathLst>
            </a:custGeom>
            <a:solidFill>
              <a:srgbClr val="FD9913"/>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23" name="Freeform 16">
              <a:extLst>
                <a:ext uri="{FF2B5EF4-FFF2-40B4-BE49-F238E27FC236}">
                  <a16:creationId xmlns:a16="http://schemas.microsoft.com/office/drawing/2014/main" id="{0D35FACF-52BF-4264-A768-3C49DAA14CB3}"/>
                </a:ext>
              </a:extLst>
            </p:cNvPr>
            <p:cNvSpPr>
              <a:spLocks/>
            </p:cNvSpPr>
            <p:nvPr/>
          </p:nvSpPr>
          <p:spPr bwMode="auto">
            <a:xfrm>
              <a:off x="496888" y="3341688"/>
              <a:ext cx="1531938" cy="704850"/>
            </a:xfrm>
            <a:custGeom>
              <a:avLst/>
              <a:gdLst>
                <a:gd name="T0" fmla="*/ 0 w 965"/>
                <a:gd name="T1" fmla="*/ 444 h 444"/>
                <a:gd name="T2" fmla="*/ 965 w 965"/>
                <a:gd name="T3" fmla="*/ 444 h 444"/>
                <a:gd name="T4" fmla="*/ 867 w 965"/>
                <a:gd name="T5" fmla="*/ 0 h 444"/>
                <a:gd name="T6" fmla="*/ 98 w 965"/>
                <a:gd name="T7" fmla="*/ 0 h 444"/>
                <a:gd name="T8" fmla="*/ 0 w 965"/>
                <a:gd name="T9" fmla="*/ 444 h 444"/>
              </a:gdLst>
              <a:ahLst/>
              <a:cxnLst>
                <a:cxn ang="0">
                  <a:pos x="T0" y="T1"/>
                </a:cxn>
                <a:cxn ang="0">
                  <a:pos x="T2" y="T3"/>
                </a:cxn>
                <a:cxn ang="0">
                  <a:pos x="T4" y="T5"/>
                </a:cxn>
                <a:cxn ang="0">
                  <a:pos x="T6" y="T7"/>
                </a:cxn>
                <a:cxn ang="0">
                  <a:pos x="T8" y="T9"/>
                </a:cxn>
              </a:cxnLst>
              <a:rect l="0" t="0" r="r" b="b"/>
              <a:pathLst>
                <a:path w="965" h="444">
                  <a:moveTo>
                    <a:pt x="0" y="444"/>
                  </a:moveTo>
                  <a:lnTo>
                    <a:pt x="965" y="444"/>
                  </a:lnTo>
                  <a:lnTo>
                    <a:pt x="867" y="0"/>
                  </a:lnTo>
                  <a:lnTo>
                    <a:pt x="98" y="0"/>
                  </a:lnTo>
                  <a:lnTo>
                    <a:pt x="0" y="444"/>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IN"/>
            </a:p>
          </p:txBody>
        </p:sp>
        <p:sp>
          <p:nvSpPr>
            <p:cNvPr id="24" name="Freeform 17">
              <a:extLst>
                <a:ext uri="{FF2B5EF4-FFF2-40B4-BE49-F238E27FC236}">
                  <a16:creationId xmlns:a16="http://schemas.microsoft.com/office/drawing/2014/main" id="{8DA717FF-6A77-4F9F-90C8-D47A35D962E2}"/>
                </a:ext>
              </a:extLst>
            </p:cNvPr>
            <p:cNvSpPr>
              <a:spLocks/>
            </p:cNvSpPr>
            <p:nvPr/>
          </p:nvSpPr>
          <p:spPr bwMode="auto">
            <a:xfrm>
              <a:off x="809625" y="1928813"/>
              <a:ext cx="908050" cy="704850"/>
            </a:xfrm>
            <a:custGeom>
              <a:avLst/>
              <a:gdLst>
                <a:gd name="T0" fmla="*/ 98 w 572"/>
                <a:gd name="T1" fmla="*/ 0 h 444"/>
                <a:gd name="T2" fmla="*/ 0 w 572"/>
                <a:gd name="T3" fmla="*/ 444 h 444"/>
                <a:gd name="T4" fmla="*/ 572 w 572"/>
                <a:gd name="T5" fmla="*/ 444 h 444"/>
                <a:gd name="T6" fmla="*/ 473 w 572"/>
                <a:gd name="T7" fmla="*/ 0 h 444"/>
                <a:gd name="T8" fmla="*/ 98 w 572"/>
                <a:gd name="T9" fmla="*/ 0 h 444"/>
              </a:gdLst>
              <a:ahLst/>
              <a:cxnLst>
                <a:cxn ang="0">
                  <a:pos x="T0" y="T1"/>
                </a:cxn>
                <a:cxn ang="0">
                  <a:pos x="T2" y="T3"/>
                </a:cxn>
                <a:cxn ang="0">
                  <a:pos x="T4" y="T5"/>
                </a:cxn>
                <a:cxn ang="0">
                  <a:pos x="T6" y="T7"/>
                </a:cxn>
                <a:cxn ang="0">
                  <a:pos x="T8" y="T9"/>
                </a:cxn>
              </a:cxnLst>
              <a:rect l="0" t="0" r="r" b="b"/>
              <a:pathLst>
                <a:path w="572" h="444">
                  <a:moveTo>
                    <a:pt x="98" y="0"/>
                  </a:moveTo>
                  <a:lnTo>
                    <a:pt x="0" y="444"/>
                  </a:lnTo>
                  <a:lnTo>
                    <a:pt x="572" y="444"/>
                  </a:lnTo>
                  <a:lnTo>
                    <a:pt x="473" y="0"/>
                  </a:lnTo>
                  <a:lnTo>
                    <a:pt x="98" y="0"/>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IN"/>
            </a:p>
          </p:txBody>
        </p:sp>
      </p:grpSp>
      <p:pic>
        <p:nvPicPr>
          <p:cNvPr id="29" name="Graphic 28">
            <a:extLst>
              <a:ext uri="{FF2B5EF4-FFF2-40B4-BE49-F238E27FC236}">
                <a16:creationId xmlns:a16="http://schemas.microsoft.com/office/drawing/2014/main" id="{46E1DBCC-1D2D-4302-A15A-19CCE52CDA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56120" y="1987386"/>
            <a:ext cx="209550" cy="314325"/>
          </a:xfrm>
          <a:prstGeom prst="rect">
            <a:avLst/>
          </a:prstGeom>
        </p:spPr>
      </p:pic>
      <p:sp>
        <p:nvSpPr>
          <p:cNvPr id="30" name="Freeform 43">
            <a:extLst>
              <a:ext uri="{FF2B5EF4-FFF2-40B4-BE49-F238E27FC236}">
                <a16:creationId xmlns:a16="http://schemas.microsoft.com/office/drawing/2014/main" id="{D428AEBB-6693-4060-8097-FF43FAFC24FD}"/>
              </a:ext>
            </a:extLst>
          </p:cNvPr>
          <p:cNvSpPr>
            <a:spLocks/>
          </p:cNvSpPr>
          <p:nvPr/>
        </p:nvSpPr>
        <p:spPr bwMode="auto">
          <a:xfrm>
            <a:off x="2752517" y="1313176"/>
            <a:ext cx="755678" cy="643245"/>
          </a:xfrm>
          <a:custGeom>
            <a:avLst/>
            <a:gdLst/>
            <a:ahLst/>
            <a:cxnLst>
              <a:cxn ang="0">
                <a:pos x="332" y="3"/>
              </a:cxn>
              <a:cxn ang="0">
                <a:pos x="365" y="24"/>
              </a:cxn>
              <a:cxn ang="0">
                <a:pos x="620" y="13"/>
              </a:cxn>
              <a:cxn ang="0">
                <a:pos x="658" y="0"/>
              </a:cxn>
              <a:cxn ang="0">
                <a:pos x="696" y="13"/>
              </a:cxn>
              <a:cxn ang="0">
                <a:pos x="719" y="44"/>
              </a:cxn>
              <a:cxn ang="0">
                <a:pos x="719" y="85"/>
              </a:cxn>
              <a:cxn ang="0">
                <a:pos x="696" y="117"/>
              </a:cxn>
              <a:cxn ang="0">
                <a:pos x="658" y="128"/>
              </a:cxn>
              <a:cxn ang="0">
                <a:pos x="618" y="115"/>
              </a:cxn>
              <a:cxn ang="0">
                <a:pos x="521" y="98"/>
              </a:cxn>
              <a:cxn ang="0">
                <a:pos x="553" y="237"/>
              </a:cxn>
              <a:cxn ang="0">
                <a:pos x="600" y="248"/>
              </a:cxn>
              <a:cxn ang="0">
                <a:pos x="635" y="280"/>
              </a:cxn>
              <a:cxn ang="0">
                <a:pos x="648" y="326"/>
              </a:cxn>
              <a:cxn ang="0">
                <a:pos x="692" y="347"/>
              </a:cxn>
              <a:cxn ang="0">
                <a:pos x="778" y="390"/>
              </a:cxn>
              <a:cxn ang="0">
                <a:pos x="852" y="457"/>
              </a:cxn>
              <a:cxn ang="0">
                <a:pos x="898" y="549"/>
              </a:cxn>
              <a:cxn ang="0">
                <a:pos x="913" y="660"/>
              </a:cxn>
              <a:cxn ang="0">
                <a:pos x="748" y="620"/>
              </a:cxn>
              <a:cxn ang="0">
                <a:pos x="727" y="561"/>
              </a:cxn>
              <a:cxn ang="0">
                <a:pos x="678" y="517"/>
              </a:cxn>
              <a:cxn ang="0">
                <a:pos x="635" y="525"/>
              </a:cxn>
              <a:cxn ang="0">
                <a:pos x="602" y="561"/>
              </a:cxn>
              <a:cxn ang="0">
                <a:pos x="553" y="574"/>
              </a:cxn>
              <a:cxn ang="0">
                <a:pos x="392" y="569"/>
              </a:cxn>
              <a:cxn ang="0">
                <a:pos x="347" y="538"/>
              </a:cxn>
              <a:cxn ang="0">
                <a:pos x="328" y="489"/>
              </a:cxn>
              <a:cxn ang="0">
                <a:pos x="0" y="322"/>
              </a:cxn>
              <a:cxn ang="0">
                <a:pos x="331" y="298"/>
              </a:cxn>
              <a:cxn ang="0">
                <a:pos x="355" y="260"/>
              </a:cxn>
              <a:cxn ang="0">
                <a:pos x="397" y="240"/>
              </a:cxn>
              <a:cxn ang="0">
                <a:pos x="449" y="237"/>
              </a:cxn>
              <a:cxn ang="0">
                <a:pos x="367" y="98"/>
              </a:cxn>
              <a:cxn ang="0">
                <a:pos x="334" y="125"/>
              </a:cxn>
              <a:cxn ang="0">
                <a:pos x="293" y="125"/>
              </a:cxn>
              <a:cxn ang="0">
                <a:pos x="262" y="102"/>
              </a:cxn>
              <a:cxn ang="0">
                <a:pos x="249" y="64"/>
              </a:cxn>
              <a:cxn ang="0">
                <a:pos x="268" y="20"/>
              </a:cxn>
              <a:cxn ang="0">
                <a:pos x="313" y="0"/>
              </a:cxn>
            </a:cxnLst>
            <a:rect l="0" t="0" r="r" b="b"/>
            <a:pathLst>
              <a:path w="913" h="660">
                <a:moveTo>
                  <a:pt x="313" y="0"/>
                </a:moveTo>
                <a:lnTo>
                  <a:pt x="332" y="3"/>
                </a:lnTo>
                <a:lnTo>
                  <a:pt x="351" y="13"/>
                </a:lnTo>
                <a:lnTo>
                  <a:pt x="365" y="24"/>
                </a:lnTo>
                <a:lnTo>
                  <a:pt x="607" y="24"/>
                </a:lnTo>
                <a:lnTo>
                  <a:pt x="620" y="13"/>
                </a:lnTo>
                <a:lnTo>
                  <a:pt x="638" y="3"/>
                </a:lnTo>
                <a:lnTo>
                  <a:pt x="658" y="0"/>
                </a:lnTo>
                <a:lnTo>
                  <a:pt x="679" y="3"/>
                </a:lnTo>
                <a:lnTo>
                  <a:pt x="696" y="13"/>
                </a:lnTo>
                <a:lnTo>
                  <a:pt x="711" y="26"/>
                </a:lnTo>
                <a:lnTo>
                  <a:pt x="719" y="44"/>
                </a:lnTo>
                <a:lnTo>
                  <a:pt x="722" y="64"/>
                </a:lnTo>
                <a:lnTo>
                  <a:pt x="719" y="85"/>
                </a:lnTo>
                <a:lnTo>
                  <a:pt x="711" y="102"/>
                </a:lnTo>
                <a:lnTo>
                  <a:pt x="696" y="117"/>
                </a:lnTo>
                <a:lnTo>
                  <a:pt x="679" y="125"/>
                </a:lnTo>
                <a:lnTo>
                  <a:pt x="658" y="128"/>
                </a:lnTo>
                <a:lnTo>
                  <a:pt x="637" y="125"/>
                </a:lnTo>
                <a:lnTo>
                  <a:pt x="618" y="115"/>
                </a:lnTo>
                <a:lnTo>
                  <a:pt x="604" y="98"/>
                </a:lnTo>
                <a:lnTo>
                  <a:pt x="521" y="98"/>
                </a:lnTo>
                <a:lnTo>
                  <a:pt x="521" y="237"/>
                </a:lnTo>
                <a:lnTo>
                  <a:pt x="553" y="237"/>
                </a:lnTo>
                <a:lnTo>
                  <a:pt x="577" y="240"/>
                </a:lnTo>
                <a:lnTo>
                  <a:pt x="600" y="248"/>
                </a:lnTo>
                <a:lnTo>
                  <a:pt x="620" y="261"/>
                </a:lnTo>
                <a:lnTo>
                  <a:pt x="635" y="280"/>
                </a:lnTo>
                <a:lnTo>
                  <a:pt x="645" y="301"/>
                </a:lnTo>
                <a:lnTo>
                  <a:pt x="648" y="326"/>
                </a:lnTo>
                <a:lnTo>
                  <a:pt x="648" y="334"/>
                </a:lnTo>
                <a:lnTo>
                  <a:pt x="692" y="347"/>
                </a:lnTo>
                <a:lnTo>
                  <a:pt x="737" y="365"/>
                </a:lnTo>
                <a:lnTo>
                  <a:pt x="778" y="390"/>
                </a:lnTo>
                <a:lnTo>
                  <a:pt x="817" y="419"/>
                </a:lnTo>
                <a:lnTo>
                  <a:pt x="852" y="457"/>
                </a:lnTo>
                <a:lnTo>
                  <a:pt x="880" y="502"/>
                </a:lnTo>
                <a:lnTo>
                  <a:pt x="898" y="549"/>
                </a:lnTo>
                <a:lnTo>
                  <a:pt x="909" y="602"/>
                </a:lnTo>
                <a:lnTo>
                  <a:pt x="913" y="660"/>
                </a:lnTo>
                <a:lnTo>
                  <a:pt x="752" y="658"/>
                </a:lnTo>
                <a:lnTo>
                  <a:pt x="748" y="620"/>
                </a:lnTo>
                <a:lnTo>
                  <a:pt x="740" y="589"/>
                </a:lnTo>
                <a:lnTo>
                  <a:pt x="727" y="561"/>
                </a:lnTo>
                <a:lnTo>
                  <a:pt x="707" y="538"/>
                </a:lnTo>
                <a:lnTo>
                  <a:pt x="678" y="517"/>
                </a:lnTo>
                <a:lnTo>
                  <a:pt x="643" y="500"/>
                </a:lnTo>
                <a:lnTo>
                  <a:pt x="635" y="525"/>
                </a:lnTo>
                <a:lnTo>
                  <a:pt x="620" y="544"/>
                </a:lnTo>
                <a:lnTo>
                  <a:pt x="602" y="561"/>
                </a:lnTo>
                <a:lnTo>
                  <a:pt x="579" y="571"/>
                </a:lnTo>
                <a:lnTo>
                  <a:pt x="553" y="574"/>
                </a:lnTo>
                <a:lnTo>
                  <a:pt x="420" y="574"/>
                </a:lnTo>
                <a:lnTo>
                  <a:pt x="392" y="569"/>
                </a:lnTo>
                <a:lnTo>
                  <a:pt x="367" y="558"/>
                </a:lnTo>
                <a:lnTo>
                  <a:pt x="347" y="538"/>
                </a:lnTo>
                <a:lnTo>
                  <a:pt x="332" y="515"/>
                </a:lnTo>
                <a:lnTo>
                  <a:pt x="328" y="489"/>
                </a:lnTo>
                <a:lnTo>
                  <a:pt x="0" y="489"/>
                </a:lnTo>
                <a:lnTo>
                  <a:pt x="0" y="322"/>
                </a:lnTo>
                <a:lnTo>
                  <a:pt x="328" y="322"/>
                </a:lnTo>
                <a:lnTo>
                  <a:pt x="331" y="298"/>
                </a:lnTo>
                <a:lnTo>
                  <a:pt x="341" y="276"/>
                </a:lnTo>
                <a:lnTo>
                  <a:pt x="355" y="260"/>
                </a:lnTo>
                <a:lnTo>
                  <a:pt x="374" y="247"/>
                </a:lnTo>
                <a:lnTo>
                  <a:pt x="397" y="240"/>
                </a:lnTo>
                <a:lnTo>
                  <a:pt x="420" y="237"/>
                </a:lnTo>
                <a:lnTo>
                  <a:pt x="449" y="237"/>
                </a:lnTo>
                <a:lnTo>
                  <a:pt x="449" y="98"/>
                </a:lnTo>
                <a:lnTo>
                  <a:pt x="367" y="98"/>
                </a:lnTo>
                <a:lnTo>
                  <a:pt x="352" y="115"/>
                </a:lnTo>
                <a:lnTo>
                  <a:pt x="334" y="125"/>
                </a:lnTo>
                <a:lnTo>
                  <a:pt x="313" y="128"/>
                </a:lnTo>
                <a:lnTo>
                  <a:pt x="293" y="125"/>
                </a:lnTo>
                <a:lnTo>
                  <a:pt x="275" y="117"/>
                </a:lnTo>
                <a:lnTo>
                  <a:pt x="262" y="102"/>
                </a:lnTo>
                <a:lnTo>
                  <a:pt x="252" y="85"/>
                </a:lnTo>
                <a:lnTo>
                  <a:pt x="249" y="64"/>
                </a:lnTo>
                <a:lnTo>
                  <a:pt x="254" y="39"/>
                </a:lnTo>
                <a:lnTo>
                  <a:pt x="268" y="20"/>
                </a:lnTo>
                <a:lnTo>
                  <a:pt x="288" y="5"/>
                </a:lnTo>
                <a:lnTo>
                  <a:pt x="313" y="0"/>
                </a:lnTo>
                <a:close/>
              </a:path>
            </a:pathLst>
          </a:custGeom>
          <a:solidFill>
            <a:schemeClr val="accent5">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32" name="Graphic 31">
            <a:extLst>
              <a:ext uri="{FF2B5EF4-FFF2-40B4-BE49-F238E27FC236}">
                <a16:creationId xmlns:a16="http://schemas.microsoft.com/office/drawing/2014/main" id="{D9237AB4-0E4E-427F-9AF0-14B5FA9185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49158" y="1401435"/>
            <a:ext cx="1263241" cy="811512"/>
          </a:xfrm>
          <a:prstGeom prst="rect">
            <a:avLst/>
          </a:prstGeom>
        </p:spPr>
      </p:pic>
      <p:sp>
        <p:nvSpPr>
          <p:cNvPr id="33" name="TextBox 32">
            <a:extLst>
              <a:ext uri="{FF2B5EF4-FFF2-40B4-BE49-F238E27FC236}">
                <a16:creationId xmlns:a16="http://schemas.microsoft.com/office/drawing/2014/main" id="{C6928CEB-E5BF-4C57-8E6B-65E00E26064F}"/>
              </a:ext>
            </a:extLst>
          </p:cNvPr>
          <p:cNvSpPr txBox="1"/>
          <p:nvPr/>
        </p:nvSpPr>
        <p:spPr>
          <a:xfrm>
            <a:off x="4131564" y="5643676"/>
            <a:ext cx="5004048"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lumMod val="65000"/>
                    <a:lumOff val="35000"/>
                  </a:schemeClr>
                </a:solidFill>
                <a:effectLst/>
                <a:uLnTx/>
                <a:uFillTx/>
                <a:latin typeface="Century Gothic" pitchFamily="34" charset="0"/>
                <a:ea typeface="+mn-ea"/>
                <a:cs typeface="+mn-cs"/>
              </a:rPr>
              <a:t>Please see Appendix A complete list</a:t>
            </a:r>
          </a:p>
        </p:txBody>
      </p:sp>
      <p:sp>
        <p:nvSpPr>
          <p:cNvPr id="27" name="Rectangle 26">
            <a:extLst>
              <a:ext uri="{FF2B5EF4-FFF2-40B4-BE49-F238E27FC236}">
                <a16:creationId xmlns:a16="http://schemas.microsoft.com/office/drawing/2014/main" id="{D35D8295-7D2B-4DC6-986B-0C2A0E68A7C5}"/>
              </a:ext>
            </a:extLst>
          </p:cNvPr>
          <p:cNvSpPr/>
          <p:nvPr/>
        </p:nvSpPr>
        <p:spPr>
          <a:xfrm>
            <a:off x="-31968" y="5668394"/>
            <a:ext cx="5848752"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rPr>
              <a:t>Base: N = 600</a:t>
            </a:r>
          </a:p>
        </p:txBody>
      </p:sp>
    </p:spTree>
    <p:extLst>
      <p:ext uri="{BB962C8B-B14F-4D97-AF65-F5344CB8AC3E}">
        <p14:creationId xmlns:p14="http://schemas.microsoft.com/office/powerpoint/2010/main" val="3146858918"/>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ACBA2C86-C885-4BD3-A512-CDE51F4FDC8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32077" y="6309320"/>
            <a:ext cx="1280595" cy="344611"/>
          </a:xfrm>
          <a:prstGeom prst="rect">
            <a:avLst/>
          </a:prstGeom>
          <a:noFill/>
          <a:ln w="9525">
            <a:noFill/>
            <a:miter lim="800000"/>
            <a:headEnd/>
            <a:tailEnd/>
          </a:ln>
          <a:effectLst/>
        </p:spPr>
      </p:pic>
      <p:pic>
        <p:nvPicPr>
          <p:cNvPr id="6" name="Picture Placeholder 5">
            <a:extLst>
              <a:ext uri="{FF2B5EF4-FFF2-40B4-BE49-F238E27FC236}">
                <a16:creationId xmlns:a16="http://schemas.microsoft.com/office/drawing/2014/main" id="{E93AA251-A45A-427E-BF89-216F4EBF2B11}"/>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8339" r="18339"/>
          <a:stretch/>
        </p:blipFill>
        <p:spPr>
          <a:xfrm>
            <a:off x="1096134" y="-9698"/>
            <a:ext cx="2902090" cy="6877395"/>
          </a:xfrm>
        </p:spPr>
      </p:pic>
      <p:sp>
        <p:nvSpPr>
          <p:cNvPr id="9" name="Text Placeholder 1">
            <a:extLst>
              <a:ext uri="{FF2B5EF4-FFF2-40B4-BE49-F238E27FC236}">
                <a16:creationId xmlns:a16="http://schemas.microsoft.com/office/drawing/2014/main" id="{70F3FF64-917E-4E67-A422-2128187C2AC3}"/>
              </a:ext>
            </a:extLst>
          </p:cNvPr>
          <p:cNvSpPr txBox="1">
            <a:spLocks/>
          </p:cNvSpPr>
          <p:nvPr/>
        </p:nvSpPr>
        <p:spPr>
          <a:xfrm rot="16200000">
            <a:off x="-2871189" y="3163797"/>
            <a:ext cx="6848858" cy="53955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dirty="0">
                <a:ln>
                  <a:noFill/>
                </a:ln>
                <a:solidFill>
                  <a:schemeClr val="tx1"/>
                </a:solidFill>
                <a:effectLst/>
                <a:uLnTx/>
                <a:uFillTx/>
                <a:latin typeface="Century Gothic" pitchFamily="34" charset="0"/>
                <a:ea typeface="+mn-ea"/>
                <a:cs typeface="+mn-cs"/>
              </a:rPr>
              <a:t> Key Performance Indicators</a:t>
            </a:r>
          </a:p>
        </p:txBody>
      </p:sp>
      <p:sp>
        <p:nvSpPr>
          <p:cNvPr id="7" name="TextBox 6">
            <a:extLst>
              <a:ext uri="{FF2B5EF4-FFF2-40B4-BE49-F238E27FC236}">
                <a16:creationId xmlns:a16="http://schemas.microsoft.com/office/drawing/2014/main" id="{A0F3F6BD-3C72-4EBC-B8DA-452BFE9AF177}"/>
              </a:ext>
            </a:extLst>
          </p:cNvPr>
          <p:cNvSpPr txBox="1"/>
          <p:nvPr/>
        </p:nvSpPr>
        <p:spPr>
          <a:xfrm>
            <a:off x="4139952" y="5373216"/>
            <a:ext cx="4896544"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sz="1200" dirty="0">
                <a:solidFill>
                  <a:schemeClr val="tx1">
                    <a:lumMod val="65000"/>
                    <a:lumOff val="35000"/>
                  </a:schemeClr>
                </a:solidFill>
                <a:latin typeface="Century Gothic" panose="020B0502020202020204" pitchFamily="34" charset="0"/>
              </a:rPr>
              <a:t>This section explores residents’ perceptions of Council’s key performance indicators.</a:t>
            </a:r>
          </a:p>
        </p:txBody>
      </p:sp>
      <p:pic>
        <p:nvPicPr>
          <p:cNvPr id="8" name="Picture 2" descr="Tamworth Regional Council">
            <a:extLst>
              <a:ext uri="{FF2B5EF4-FFF2-40B4-BE49-F238E27FC236}">
                <a16:creationId xmlns:a16="http://schemas.microsoft.com/office/drawing/2014/main" id="{BECC7C00-7595-4458-B04F-C52824860C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2730" y="5938006"/>
            <a:ext cx="1601746" cy="7426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0B3F62E0-EC77-471E-8982-B6BA8DB682DF}"/>
              </a:ext>
            </a:extLst>
          </p:cNvPr>
          <p:cNvGraphicFramePr>
            <a:graphicFrameLocks noGrp="1"/>
          </p:cNvGraphicFramePr>
          <p:nvPr>
            <p:extLst>
              <p:ext uri="{D42A27DB-BD31-4B8C-83A1-F6EECF244321}">
                <p14:modId xmlns:p14="http://schemas.microsoft.com/office/powerpoint/2010/main" val="3062693493"/>
              </p:ext>
            </p:extLst>
          </p:nvPr>
        </p:nvGraphicFramePr>
        <p:xfrm>
          <a:off x="4271341" y="836712"/>
          <a:ext cx="4552695" cy="4464495"/>
        </p:xfrm>
        <a:graphic>
          <a:graphicData uri="http://schemas.openxmlformats.org/drawingml/2006/table">
            <a:tbl>
              <a:tblPr firstRow="1" bandRow="1">
                <a:tableStyleId>{5C22544A-7EE6-4342-B048-85BDC9FD1C3A}</a:tableStyleId>
              </a:tblPr>
              <a:tblGrid>
                <a:gridCol w="4552695">
                  <a:extLst>
                    <a:ext uri="{9D8B030D-6E8A-4147-A177-3AD203B41FA5}">
                      <a16:colId xmlns:a16="http://schemas.microsoft.com/office/drawing/2014/main" val="3458502648"/>
                    </a:ext>
                  </a:extLst>
                </a:gridCol>
              </a:tblGrid>
              <a:tr h="637785">
                <a:tc>
                  <a:txBody>
                    <a:bodyPr/>
                    <a:lstStyle/>
                    <a:p>
                      <a:r>
                        <a:rPr lang="en-AU" sz="1400" b="0" dirty="0">
                          <a:solidFill>
                            <a:schemeClr val="tx1">
                              <a:lumMod val="50000"/>
                              <a:lumOff val="50000"/>
                            </a:schemeClr>
                          </a:solidFill>
                          <a:latin typeface="Century Gothic" panose="020B0502020202020204" pitchFamily="34" charset="0"/>
                        </a:rPr>
                        <a:t>Detailed Results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9503608"/>
                  </a:ext>
                </a:extLst>
              </a:tr>
              <a:tr h="637785">
                <a:tc>
                  <a:txBody>
                    <a:bodyPr/>
                    <a:lstStyle/>
                    <a:p>
                      <a:pPr lvl="1"/>
                      <a:r>
                        <a:rPr lang="en-AU" sz="1400" b="0" dirty="0">
                          <a:solidFill>
                            <a:schemeClr val="tx1">
                              <a:lumMod val="50000"/>
                              <a:lumOff val="50000"/>
                            </a:schemeClr>
                          </a:solidFill>
                          <a:latin typeface="Century Gothic" panose="020B0502020202020204" pitchFamily="34" charset="0"/>
                        </a:rPr>
                        <a:t>1. Living in Tamworth</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6893719"/>
                  </a:ext>
                </a:extLst>
              </a:tr>
              <a:tr h="637785">
                <a:tc>
                  <a:txBody>
                    <a:bodyPr/>
                    <a:lstStyle/>
                    <a:p>
                      <a:pPr lvl="1"/>
                      <a:r>
                        <a:rPr lang="en-AU" sz="1400" b="1" dirty="0">
                          <a:solidFill>
                            <a:schemeClr val="tx1">
                              <a:lumMod val="50000"/>
                              <a:lumOff val="50000"/>
                            </a:schemeClr>
                          </a:solidFill>
                          <a:latin typeface="Century Gothic" panose="020B0502020202020204" pitchFamily="34" charset="0"/>
                        </a:rPr>
                        <a:t>2. Key Performance Indicators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62264"/>
                  </a:ext>
                </a:extLst>
              </a:tr>
              <a:tr h="637785">
                <a:tc>
                  <a:txBody>
                    <a:bodyPr/>
                    <a:lstStyle/>
                    <a:p>
                      <a:pPr lvl="1"/>
                      <a:r>
                        <a:rPr lang="en-AU" sz="1400" b="0" dirty="0">
                          <a:solidFill>
                            <a:schemeClr val="tx1">
                              <a:lumMod val="50000"/>
                              <a:lumOff val="50000"/>
                            </a:schemeClr>
                          </a:solidFill>
                          <a:latin typeface="Century Gothic" panose="020B0502020202020204" pitchFamily="34" charset="0"/>
                        </a:rPr>
                        <a:t>3. Communication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1768141"/>
                  </a:ext>
                </a:extLst>
              </a:tr>
              <a:tr h="637785">
                <a:tc>
                  <a:txBody>
                    <a:bodyPr/>
                    <a:lstStyle/>
                    <a:p>
                      <a:pPr lvl="1"/>
                      <a:r>
                        <a:rPr lang="en-AU" sz="1400" b="0" dirty="0">
                          <a:solidFill>
                            <a:schemeClr val="tx1">
                              <a:lumMod val="50000"/>
                              <a:lumOff val="50000"/>
                            </a:schemeClr>
                          </a:solidFill>
                          <a:latin typeface="Century Gothic" panose="020B0502020202020204" pitchFamily="34" charset="0"/>
                        </a:rPr>
                        <a:t>4. Community Strategic Plan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0939187"/>
                  </a:ext>
                </a:extLst>
              </a:tr>
              <a:tr h="637785">
                <a:tc>
                  <a:txBody>
                    <a:bodyPr/>
                    <a:lstStyle/>
                    <a:p>
                      <a:pPr lvl="1"/>
                      <a:r>
                        <a:rPr lang="en-AU" sz="1400" b="0" dirty="0">
                          <a:solidFill>
                            <a:schemeClr val="tx1">
                              <a:lumMod val="50000"/>
                              <a:lumOff val="50000"/>
                            </a:schemeClr>
                          </a:solidFill>
                          <a:latin typeface="Century Gothic" panose="020B0502020202020204" pitchFamily="34" charset="0"/>
                        </a:rPr>
                        <a:t>5. Future Needs Development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119042"/>
                  </a:ext>
                </a:extLst>
              </a:tr>
              <a:tr h="637785">
                <a:tc>
                  <a:txBody>
                    <a:bodyPr/>
                    <a:lstStyle/>
                    <a:p>
                      <a:pPr lvl="1"/>
                      <a:r>
                        <a:rPr lang="en-AU" sz="1400" b="0" dirty="0">
                          <a:solidFill>
                            <a:schemeClr val="tx1">
                              <a:lumMod val="50000"/>
                              <a:lumOff val="50000"/>
                            </a:schemeClr>
                          </a:solidFill>
                          <a:latin typeface="Century Gothic" panose="020B0502020202020204" pitchFamily="34" charset="0"/>
                        </a:rPr>
                        <a:t>6. Service Area Analysis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8086326"/>
                  </a:ext>
                </a:extLst>
              </a:tr>
            </a:tbl>
          </a:graphicData>
        </a:graphic>
      </p:graphicFrame>
    </p:spTree>
    <p:extLst>
      <p:ext uri="{BB962C8B-B14F-4D97-AF65-F5344CB8AC3E}">
        <p14:creationId xmlns:p14="http://schemas.microsoft.com/office/powerpoint/2010/main" val="2377355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97E773-6C88-48EC-BEEC-86AAC4062DBE}"/>
              </a:ext>
            </a:extLst>
          </p:cNvPr>
          <p:cNvSpPr>
            <a:spLocks noGrp="1"/>
          </p:cNvSpPr>
          <p:nvPr>
            <p:ph type="body" sz="quarter" idx="12"/>
          </p:nvPr>
        </p:nvSpPr>
        <p:spPr/>
        <p:txBody>
          <a:bodyPr/>
          <a:lstStyle/>
          <a:p>
            <a:r>
              <a:rPr lang="en-AU" dirty="0"/>
              <a:t>Overall Satisfaction</a:t>
            </a:r>
          </a:p>
        </p:txBody>
      </p:sp>
      <p:sp>
        <p:nvSpPr>
          <p:cNvPr id="3" name="Text Placeholder 2">
            <a:extLst>
              <a:ext uri="{FF2B5EF4-FFF2-40B4-BE49-F238E27FC236}">
                <a16:creationId xmlns:a16="http://schemas.microsoft.com/office/drawing/2014/main" id="{616D4462-7C28-405D-B0A1-E611D40421B1}"/>
              </a:ext>
            </a:extLst>
          </p:cNvPr>
          <p:cNvSpPr>
            <a:spLocks noGrp="1"/>
          </p:cNvSpPr>
          <p:nvPr>
            <p:ph type="body" sz="quarter" idx="14"/>
          </p:nvPr>
        </p:nvSpPr>
        <p:spPr/>
        <p:txBody>
          <a:bodyPr/>
          <a:lstStyle/>
          <a:p>
            <a:r>
              <a:rPr lang="en-AU" dirty="0"/>
              <a:t>Overall satisfaction has softened from previous years, with 80% of residents at least somewhat satisfied with the performance of Council over the last 12 months. </a:t>
            </a:r>
          </a:p>
        </p:txBody>
      </p:sp>
      <p:sp>
        <p:nvSpPr>
          <p:cNvPr id="4" name="Text Placeholder 3">
            <a:extLst>
              <a:ext uri="{FF2B5EF4-FFF2-40B4-BE49-F238E27FC236}">
                <a16:creationId xmlns:a16="http://schemas.microsoft.com/office/drawing/2014/main" id="{7492E890-98B4-46A8-A92E-2EF22ABD1CC1}"/>
              </a:ext>
            </a:extLst>
          </p:cNvPr>
          <p:cNvSpPr>
            <a:spLocks noGrp="1"/>
          </p:cNvSpPr>
          <p:nvPr>
            <p:ph type="body" sz="quarter" idx="15"/>
          </p:nvPr>
        </p:nvSpPr>
        <p:spPr>
          <a:xfrm>
            <a:off x="-8388" y="519921"/>
            <a:ext cx="9144000" cy="276426"/>
          </a:xfrm>
        </p:spPr>
        <p:txBody>
          <a:bodyPr/>
          <a:lstStyle/>
          <a:p>
            <a:r>
              <a:rPr lang="en-US" dirty="0"/>
              <a:t>Q5.	Overall for the last 12 months, how satisfied are you with the performance of Council, not just on one or two issues but across all responsibility areas? </a:t>
            </a:r>
          </a:p>
        </p:txBody>
      </p:sp>
      <p:graphicFrame>
        <p:nvGraphicFramePr>
          <p:cNvPr id="9" name="Chart 8">
            <a:extLst>
              <a:ext uri="{FF2B5EF4-FFF2-40B4-BE49-F238E27FC236}">
                <a16:creationId xmlns:a16="http://schemas.microsoft.com/office/drawing/2014/main" id="{C5F08FD4-BB5A-4151-9931-F45BFA442945}"/>
              </a:ext>
            </a:extLst>
          </p:cNvPr>
          <p:cNvGraphicFramePr/>
          <p:nvPr/>
        </p:nvGraphicFramePr>
        <p:xfrm>
          <a:off x="179512" y="2558968"/>
          <a:ext cx="5516880" cy="299919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112B96C3-3E29-4FAA-B48C-7FFCC38FD971}"/>
              </a:ext>
            </a:extLst>
          </p:cNvPr>
          <p:cNvSpPr txBox="1"/>
          <p:nvPr/>
        </p:nvSpPr>
        <p:spPr>
          <a:xfrm>
            <a:off x="4139952" y="5523986"/>
            <a:ext cx="500404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lumMod val="65000"/>
                    <a:lumOff val="35000"/>
                  </a:schemeClr>
                </a:solidFill>
                <a:effectLst/>
                <a:uLnTx/>
                <a:uFillTx/>
                <a:latin typeface="Century Gothic" pitchFamily="34" charset="0"/>
                <a:ea typeface="+mn-ea"/>
                <a:cs typeface="+mn-cs"/>
              </a:rPr>
              <a:t>Scale: 1 = not at all satisfied, 5 = very satisfied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lumMod val="65000"/>
                    <a:lumOff val="35000"/>
                  </a:schemeClr>
                </a:solidFill>
                <a:effectLst/>
                <a:uLnTx/>
                <a:uFillTx/>
                <a:latin typeface="Century Gothic" pitchFamily="34" charset="0"/>
                <a:ea typeface="+mn-ea"/>
                <a:cs typeface="+mn-cs"/>
              </a:rPr>
              <a:t>▲▼ = A significantly higher/lower level of satisfaction (by group/year)</a:t>
            </a:r>
          </a:p>
        </p:txBody>
      </p:sp>
      <p:graphicFrame>
        <p:nvGraphicFramePr>
          <p:cNvPr id="12" name="Table 8">
            <a:extLst>
              <a:ext uri="{FF2B5EF4-FFF2-40B4-BE49-F238E27FC236}">
                <a16:creationId xmlns:a16="http://schemas.microsoft.com/office/drawing/2014/main" id="{1635FE27-E911-4AE9-859F-A06AF08EE7E7}"/>
              </a:ext>
            </a:extLst>
          </p:cNvPr>
          <p:cNvGraphicFramePr>
            <a:graphicFrameLocks noGrp="1"/>
          </p:cNvGraphicFramePr>
          <p:nvPr/>
        </p:nvGraphicFramePr>
        <p:xfrm>
          <a:off x="5696392" y="2922939"/>
          <a:ext cx="3211341" cy="1661160"/>
        </p:xfrm>
        <a:graphic>
          <a:graphicData uri="http://schemas.openxmlformats.org/drawingml/2006/table">
            <a:tbl>
              <a:tblPr firstRow="1" bandRow="1">
                <a:tableStyleId>{2D5ABB26-0587-4C30-8999-92F81FD0307C}</a:tableStyleId>
              </a:tblPr>
              <a:tblGrid>
                <a:gridCol w="1008112">
                  <a:extLst>
                    <a:ext uri="{9D8B030D-6E8A-4147-A177-3AD203B41FA5}">
                      <a16:colId xmlns:a16="http://schemas.microsoft.com/office/drawing/2014/main" val="3736406155"/>
                    </a:ext>
                  </a:extLst>
                </a:gridCol>
                <a:gridCol w="1008112">
                  <a:extLst>
                    <a:ext uri="{9D8B030D-6E8A-4147-A177-3AD203B41FA5}">
                      <a16:colId xmlns:a16="http://schemas.microsoft.com/office/drawing/2014/main" val="1034456226"/>
                    </a:ext>
                  </a:extLst>
                </a:gridCol>
                <a:gridCol w="1195117">
                  <a:extLst>
                    <a:ext uri="{9D8B030D-6E8A-4147-A177-3AD203B41FA5}">
                      <a16:colId xmlns:a16="http://schemas.microsoft.com/office/drawing/2014/main" val="1255229711"/>
                    </a:ext>
                  </a:extLst>
                </a:gridCol>
              </a:tblGrid>
              <a:tr h="370840">
                <a:tc>
                  <a:txBody>
                    <a:bodyPr/>
                    <a:lstStyle/>
                    <a:p>
                      <a:endParaRPr lang="en-AU" sz="1000" dirty="0">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solidFill>
                          <a:latin typeface="Century Gothic" panose="020B0502020202020204" pitchFamily="34" charset="0"/>
                        </a:rPr>
                        <a:t>Tamworth Regional Council</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solidFill>
                          <a:latin typeface="Century Gothic" panose="020B0502020202020204" pitchFamily="34" charset="0"/>
                        </a:rPr>
                        <a:t>Micromex LGA Benchmark - Regional</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0570207"/>
                  </a:ext>
                </a:extLst>
              </a:tr>
              <a:tr h="370840">
                <a:tc>
                  <a:txBody>
                    <a:bodyPr/>
                    <a:lstStyle/>
                    <a:p>
                      <a:r>
                        <a:rPr lang="en-AU" sz="1000" dirty="0">
                          <a:latin typeface="Century Gothic" panose="020B0502020202020204" pitchFamily="34" charset="0"/>
                        </a:rPr>
                        <a:t>Mean rating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92075" indent="0" algn="ctr"/>
                      <a:r>
                        <a:rPr lang="en-AU" sz="1000" dirty="0">
                          <a:latin typeface="Century Gothic" panose="020B0502020202020204" pitchFamily="34" charset="0"/>
                        </a:rPr>
                        <a:t>3.16</a:t>
                      </a:r>
                      <a:r>
                        <a:rPr lang="en-AU" sz="1000" dirty="0">
                          <a:latin typeface="Century Gothic" panose="020B0502020202020204" pitchFamily="34" charset="0"/>
                          <a:sym typeface="Symbol" panose="05050102010706020507" pitchFamily="18" charset="2"/>
                        </a:rPr>
                        <a:t></a:t>
                      </a:r>
                      <a:endParaRPr lang="en-AU" sz="1000" dirty="0">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a:r>
                        <a:rPr lang="en-AU" sz="1000" dirty="0">
                          <a:latin typeface="Century Gothic" panose="020B0502020202020204" pitchFamily="34" charset="0"/>
                        </a:rPr>
                        <a:t>3.35</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42423162"/>
                  </a:ext>
                </a:extLst>
              </a:tr>
              <a:tr h="370840">
                <a:tc>
                  <a:txBody>
                    <a:bodyPr/>
                    <a:lstStyle/>
                    <a:p>
                      <a:r>
                        <a:rPr lang="en-AU" sz="1000" dirty="0">
                          <a:latin typeface="Century Gothic" panose="020B0502020202020204" pitchFamily="34" charset="0"/>
                        </a:rPr>
                        <a:t>T3 Box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r>
                        <a:rPr lang="en-AU" sz="1000" dirty="0">
                          <a:latin typeface="Century Gothic" panose="020B0502020202020204" pitchFamily="34" charset="0"/>
                        </a:rPr>
                        <a:t>80%</a:t>
                      </a:r>
                    </a:p>
                  </a:txBody>
                  <a:tcPr anchor="ctr">
                    <a:lnL w="6350" cap="flat" cmpd="sng" algn="ctr">
                      <a:solidFill>
                        <a:schemeClr val="bg1">
                          <a:lumMod val="75000"/>
                        </a:schemeClr>
                      </a:solidFill>
                      <a:prstDash val="solid"/>
                      <a:round/>
                      <a:headEnd type="none" w="med" len="med"/>
                      <a:tailEnd type="none" w="med" len="med"/>
                    </a:lnL>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83%</a:t>
                      </a:r>
                    </a:p>
                  </a:txBody>
                  <a:tcPr anchor="ctr">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13655584"/>
                  </a:ext>
                </a:extLst>
              </a:tr>
              <a:tr h="370840">
                <a:tc>
                  <a:txBody>
                    <a:bodyPr/>
                    <a:lstStyle/>
                    <a:p>
                      <a:r>
                        <a:rPr lang="en-AU" sz="1000" dirty="0">
                          <a:solidFill>
                            <a:schemeClr val="tx1">
                              <a:lumMod val="65000"/>
                              <a:lumOff val="35000"/>
                            </a:schemeClr>
                          </a:solidFill>
                          <a:latin typeface="Century Gothic" panose="020B0502020202020204" pitchFamily="34" charset="0"/>
                        </a:rPr>
                        <a:t>Base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600</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37,746</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65055377"/>
                  </a:ext>
                </a:extLst>
              </a:tr>
            </a:tbl>
          </a:graphicData>
        </a:graphic>
      </p:graphicFrame>
      <p:sp>
        <p:nvSpPr>
          <p:cNvPr id="14" name="Rectangle 13">
            <a:extLst>
              <a:ext uri="{FF2B5EF4-FFF2-40B4-BE49-F238E27FC236}">
                <a16:creationId xmlns:a16="http://schemas.microsoft.com/office/drawing/2014/main" id="{10AA1D8D-F1CC-4AE1-9522-CB9DAB7E10FC}"/>
              </a:ext>
            </a:extLst>
          </p:cNvPr>
          <p:cNvSpPr/>
          <p:nvPr/>
        </p:nvSpPr>
        <p:spPr>
          <a:xfrm>
            <a:off x="-31968" y="5668394"/>
            <a:ext cx="5848752"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 = A significantly higher/lower level of satisfaction (compared to the Benchmark)</a:t>
            </a:r>
            <a:endParaRPr kumimoji="0" lang="en-AU"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p:txBody>
      </p:sp>
      <p:graphicFrame>
        <p:nvGraphicFramePr>
          <p:cNvPr id="15" name="Table 8">
            <a:extLst>
              <a:ext uri="{FF2B5EF4-FFF2-40B4-BE49-F238E27FC236}">
                <a16:creationId xmlns:a16="http://schemas.microsoft.com/office/drawing/2014/main" id="{E10F2098-ABC8-44E2-BF39-E20187743B46}"/>
              </a:ext>
            </a:extLst>
          </p:cNvPr>
          <p:cNvGraphicFramePr>
            <a:graphicFrameLocks noGrp="1"/>
          </p:cNvGraphicFramePr>
          <p:nvPr/>
        </p:nvGraphicFramePr>
        <p:xfrm>
          <a:off x="82116" y="940755"/>
          <a:ext cx="8962991" cy="1163320"/>
        </p:xfrm>
        <a:graphic>
          <a:graphicData uri="http://schemas.openxmlformats.org/drawingml/2006/table">
            <a:tbl>
              <a:tblPr firstRow="1" bandRow="1">
                <a:tableStyleId>{2D5ABB26-0587-4C30-8999-92F81FD0307C}</a:tableStyleId>
              </a:tblPr>
              <a:tblGrid>
                <a:gridCol w="601452">
                  <a:extLst>
                    <a:ext uri="{9D8B030D-6E8A-4147-A177-3AD203B41FA5}">
                      <a16:colId xmlns:a16="http://schemas.microsoft.com/office/drawing/2014/main" val="3736406155"/>
                    </a:ext>
                  </a:extLst>
                </a:gridCol>
                <a:gridCol w="648007">
                  <a:extLst>
                    <a:ext uri="{9D8B030D-6E8A-4147-A177-3AD203B41FA5}">
                      <a16:colId xmlns:a16="http://schemas.microsoft.com/office/drawing/2014/main" val="3356980166"/>
                    </a:ext>
                  </a:extLst>
                </a:gridCol>
                <a:gridCol w="562504">
                  <a:extLst>
                    <a:ext uri="{9D8B030D-6E8A-4147-A177-3AD203B41FA5}">
                      <a16:colId xmlns:a16="http://schemas.microsoft.com/office/drawing/2014/main" val="3088587384"/>
                    </a:ext>
                  </a:extLst>
                </a:gridCol>
                <a:gridCol w="562504">
                  <a:extLst>
                    <a:ext uri="{9D8B030D-6E8A-4147-A177-3AD203B41FA5}">
                      <a16:colId xmlns:a16="http://schemas.microsoft.com/office/drawing/2014/main" val="1521371780"/>
                    </a:ext>
                  </a:extLst>
                </a:gridCol>
                <a:gridCol w="504000">
                  <a:extLst>
                    <a:ext uri="{9D8B030D-6E8A-4147-A177-3AD203B41FA5}">
                      <a16:colId xmlns:a16="http://schemas.microsoft.com/office/drawing/2014/main" val="1707248767"/>
                    </a:ext>
                  </a:extLst>
                </a:gridCol>
                <a:gridCol w="648000">
                  <a:extLst>
                    <a:ext uri="{9D8B030D-6E8A-4147-A177-3AD203B41FA5}">
                      <a16:colId xmlns:a16="http://schemas.microsoft.com/office/drawing/2014/main" val="3441719933"/>
                    </a:ext>
                  </a:extLst>
                </a:gridCol>
                <a:gridCol w="564375">
                  <a:extLst>
                    <a:ext uri="{9D8B030D-6E8A-4147-A177-3AD203B41FA5}">
                      <a16:colId xmlns:a16="http://schemas.microsoft.com/office/drawing/2014/main" val="1034456226"/>
                    </a:ext>
                  </a:extLst>
                </a:gridCol>
                <a:gridCol w="576064">
                  <a:extLst>
                    <a:ext uri="{9D8B030D-6E8A-4147-A177-3AD203B41FA5}">
                      <a16:colId xmlns:a16="http://schemas.microsoft.com/office/drawing/2014/main" val="2912320574"/>
                    </a:ext>
                  </a:extLst>
                </a:gridCol>
                <a:gridCol w="565200">
                  <a:extLst>
                    <a:ext uri="{9D8B030D-6E8A-4147-A177-3AD203B41FA5}">
                      <a16:colId xmlns:a16="http://schemas.microsoft.com/office/drawing/2014/main" val="1203694436"/>
                    </a:ext>
                  </a:extLst>
                </a:gridCol>
                <a:gridCol w="443065">
                  <a:extLst>
                    <a:ext uri="{9D8B030D-6E8A-4147-A177-3AD203B41FA5}">
                      <a16:colId xmlns:a16="http://schemas.microsoft.com/office/drawing/2014/main" val="1255229711"/>
                    </a:ext>
                  </a:extLst>
                </a:gridCol>
                <a:gridCol w="839820">
                  <a:extLst>
                    <a:ext uri="{9D8B030D-6E8A-4147-A177-3AD203B41FA5}">
                      <a16:colId xmlns:a16="http://schemas.microsoft.com/office/drawing/2014/main" val="2037104111"/>
                    </a:ext>
                  </a:extLst>
                </a:gridCol>
                <a:gridCol w="720000">
                  <a:extLst>
                    <a:ext uri="{9D8B030D-6E8A-4147-A177-3AD203B41FA5}">
                      <a16:colId xmlns:a16="http://schemas.microsoft.com/office/drawing/2014/main" val="2608346241"/>
                    </a:ext>
                  </a:extLst>
                </a:gridCol>
                <a:gridCol w="864000">
                  <a:extLst>
                    <a:ext uri="{9D8B030D-6E8A-4147-A177-3AD203B41FA5}">
                      <a16:colId xmlns:a16="http://schemas.microsoft.com/office/drawing/2014/main" val="2999453488"/>
                    </a:ext>
                  </a:extLst>
                </a:gridCol>
                <a:gridCol w="864000">
                  <a:extLst>
                    <a:ext uri="{9D8B030D-6E8A-4147-A177-3AD203B41FA5}">
                      <a16:colId xmlns:a16="http://schemas.microsoft.com/office/drawing/2014/main" val="4291412833"/>
                    </a:ext>
                  </a:extLst>
                </a:gridCol>
              </a:tblGrid>
              <a:tr h="370840">
                <a:tc>
                  <a:txBody>
                    <a:bodyPr/>
                    <a:lstStyle/>
                    <a:p>
                      <a:endParaRPr lang="en-AU" sz="1000" dirty="0">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2021</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2018</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2014</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Male</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Female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18-34</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35-49</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50-64</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65+</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Tamworth</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Other location</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Ratepayer</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Non-ratepayer</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0570207"/>
                  </a:ext>
                </a:extLst>
              </a:tr>
              <a:tr h="370840">
                <a:tc>
                  <a:txBody>
                    <a:bodyPr/>
                    <a:lstStyle/>
                    <a:p>
                      <a:r>
                        <a:rPr lang="en-AU" sz="1000" dirty="0">
                          <a:latin typeface="Century Gothic" panose="020B0502020202020204" pitchFamily="34" charset="0"/>
                        </a:rPr>
                        <a:t>Mean rating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92075" indent="0" algn="ctr"/>
                      <a:r>
                        <a:rPr lang="en-AU" sz="1000" dirty="0">
                          <a:latin typeface="Century Gothic" panose="020B0502020202020204" pitchFamily="34" charset="0"/>
                        </a:rPr>
                        <a:t>3.16▼</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3.49</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3.55</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3.10</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3.21</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2.86▼</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r>
                        <a:rPr lang="en-AU" sz="1000" dirty="0">
                          <a:latin typeface="Century Gothic" panose="020B0502020202020204" pitchFamily="34" charset="0"/>
                        </a:rPr>
                        <a:t>3.24</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r>
                        <a:rPr lang="en-AU" sz="1000" dirty="0">
                          <a:latin typeface="Century Gothic" panose="020B0502020202020204" pitchFamily="34" charset="0"/>
                        </a:rPr>
                        <a:t>3.28</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r>
                        <a:rPr lang="en-AU" sz="1000" dirty="0">
                          <a:latin typeface="Century Gothic" panose="020B0502020202020204" pitchFamily="34" charset="0"/>
                        </a:rPr>
                        <a:t>3.27</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3.20</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3.12</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3.19</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3.02</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42423162"/>
                  </a:ext>
                </a:extLst>
              </a:tr>
              <a:tr h="370840">
                <a:tc>
                  <a:txBody>
                    <a:bodyPr/>
                    <a:lstStyle/>
                    <a:p>
                      <a:r>
                        <a:rPr lang="en-AU" sz="1000" dirty="0">
                          <a:solidFill>
                            <a:schemeClr val="tx1">
                              <a:lumMod val="65000"/>
                              <a:lumOff val="35000"/>
                            </a:schemeClr>
                          </a:solidFill>
                          <a:latin typeface="Century Gothic" panose="020B0502020202020204" pitchFamily="34" charset="0"/>
                        </a:rPr>
                        <a:t>Base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600</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600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609</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287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313</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142</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153</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147</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261</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339</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488</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112</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65055377"/>
                  </a:ext>
                </a:extLst>
              </a:tr>
            </a:tbl>
          </a:graphicData>
        </a:graphic>
      </p:graphicFrame>
      <p:sp>
        <p:nvSpPr>
          <p:cNvPr id="5" name="TextBox 4">
            <a:extLst>
              <a:ext uri="{FF2B5EF4-FFF2-40B4-BE49-F238E27FC236}">
                <a16:creationId xmlns:a16="http://schemas.microsoft.com/office/drawing/2014/main" id="{5AC9B1AE-A16E-4DC3-BA12-7AE604A47C6B}"/>
              </a:ext>
            </a:extLst>
          </p:cNvPr>
          <p:cNvSpPr txBox="1"/>
          <p:nvPr/>
        </p:nvSpPr>
        <p:spPr>
          <a:xfrm>
            <a:off x="2282094" y="2720218"/>
            <a:ext cx="360040" cy="246221"/>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a:t>
            </a:r>
            <a:endParaRPr lang="en-US" sz="1000" dirty="0">
              <a:solidFill>
                <a:schemeClr val="tx1">
                  <a:lumMod val="65000"/>
                  <a:lumOff val="35000"/>
                </a:schemeClr>
              </a:solidFill>
            </a:endParaRPr>
          </a:p>
        </p:txBody>
      </p:sp>
      <p:sp>
        <p:nvSpPr>
          <p:cNvPr id="16" name="TextBox 15">
            <a:extLst>
              <a:ext uri="{FF2B5EF4-FFF2-40B4-BE49-F238E27FC236}">
                <a16:creationId xmlns:a16="http://schemas.microsoft.com/office/drawing/2014/main" id="{43E2C65C-E2FE-48CD-BCD1-F1EE3A046C91}"/>
              </a:ext>
            </a:extLst>
          </p:cNvPr>
          <p:cNvSpPr txBox="1"/>
          <p:nvPr/>
        </p:nvSpPr>
        <p:spPr>
          <a:xfrm>
            <a:off x="4420312" y="3177418"/>
            <a:ext cx="360040" cy="246221"/>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a:t>
            </a:r>
            <a:endParaRPr lang="en-US" sz="1000" dirty="0">
              <a:solidFill>
                <a:schemeClr val="tx1">
                  <a:lumMod val="65000"/>
                  <a:lumOff val="35000"/>
                </a:schemeClr>
              </a:solidFill>
            </a:endParaRPr>
          </a:p>
        </p:txBody>
      </p:sp>
      <p:sp>
        <p:nvSpPr>
          <p:cNvPr id="17" name="TextBox 16">
            <a:extLst>
              <a:ext uri="{FF2B5EF4-FFF2-40B4-BE49-F238E27FC236}">
                <a16:creationId xmlns:a16="http://schemas.microsoft.com/office/drawing/2014/main" id="{8B992F03-3B81-4097-BFD1-D3D47C742D34}"/>
              </a:ext>
            </a:extLst>
          </p:cNvPr>
          <p:cNvSpPr txBox="1"/>
          <p:nvPr/>
        </p:nvSpPr>
        <p:spPr>
          <a:xfrm>
            <a:off x="5094389" y="3644926"/>
            <a:ext cx="360040" cy="246221"/>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a:t>
            </a:r>
            <a:endParaRPr lang="en-US" sz="1000" dirty="0">
              <a:solidFill>
                <a:schemeClr val="tx1">
                  <a:lumMod val="65000"/>
                  <a:lumOff val="35000"/>
                </a:schemeClr>
              </a:solidFill>
            </a:endParaRPr>
          </a:p>
        </p:txBody>
      </p:sp>
      <p:sp>
        <p:nvSpPr>
          <p:cNvPr id="18" name="TextBox 17">
            <a:extLst>
              <a:ext uri="{FF2B5EF4-FFF2-40B4-BE49-F238E27FC236}">
                <a16:creationId xmlns:a16="http://schemas.microsoft.com/office/drawing/2014/main" id="{23EE741B-EA31-4F6B-B3C3-0FEC2D670F2F}"/>
              </a:ext>
            </a:extLst>
          </p:cNvPr>
          <p:cNvSpPr txBox="1"/>
          <p:nvPr/>
        </p:nvSpPr>
        <p:spPr>
          <a:xfrm>
            <a:off x="2457407" y="4545472"/>
            <a:ext cx="360040" cy="246221"/>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a:t>
            </a:r>
            <a:endParaRPr lang="en-US" sz="1000" dirty="0">
              <a:solidFill>
                <a:schemeClr val="tx1">
                  <a:lumMod val="65000"/>
                  <a:lumOff val="35000"/>
                </a:schemeClr>
              </a:solidFill>
            </a:endParaRPr>
          </a:p>
        </p:txBody>
      </p:sp>
    </p:spTree>
    <p:extLst>
      <p:ext uri="{BB962C8B-B14F-4D97-AF65-F5344CB8AC3E}">
        <p14:creationId xmlns:p14="http://schemas.microsoft.com/office/powerpoint/2010/main" val="3462281788"/>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DD841892-73C0-4150-8EA4-FD56AEB49D6C}"/>
              </a:ext>
            </a:extLst>
          </p:cNvPr>
          <p:cNvSpPr txBox="1">
            <a:spLocks/>
          </p:cNvSpPr>
          <p:nvPr/>
        </p:nvSpPr>
        <p:spPr>
          <a:xfrm>
            <a:off x="0" y="-814"/>
            <a:ext cx="914400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AU" dirty="0">
                <a:solidFill>
                  <a:srgbClr val="1F497D"/>
                </a:solidFill>
              </a:rPr>
              <a:t>Council Services and Facilities</a:t>
            </a:r>
          </a:p>
        </p:txBody>
      </p:sp>
      <p:sp>
        <p:nvSpPr>
          <p:cNvPr id="4" name="Rectangle 3">
            <a:extLst>
              <a:ext uri="{FF2B5EF4-FFF2-40B4-BE49-F238E27FC236}">
                <a16:creationId xmlns:a16="http://schemas.microsoft.com/office/drawing/2014/main" id="{843167CD-0F45-4B5F-B39B-CA2DF67AC055}"/>
              </a:ext>
            </a:extLst>
          </p:cNvPr>
          <p:cNvSpPr/>
          <p:nvPr/>
        </p:nvSpPr>
        <p:spPr>
          <a:xfrm>
            <a:off x="251520" y="505442"/>
            <a:ext cx="8640960" cy="800219"/>
          </a:xfrm>
          <a:prstGeom prst="rect">
            <a:avLst/>
          </a:prstGeom>
        </p:spPr>
        <p:txBody>
          <a:bodyPr wrap="square">
            <a:spAutoFit/>
          </a:bodyPr>
          <a:lstStyle/>
          <a:p>
            <a:pPr algn="ctr">
              <a:spcBef>
                <a:spcPts val="600"/>
              </a:spcBef>
              <a:spcAft>
                <a:spcPts val="600"/>
              </a:spcAft>
              <a:defRPr/>
            </a:pPr>
            <a:r>
              <a:rPr lang="en-AU" sz="1200" dirty="0">
                <a:latin typeface="Century Gothic" panose="020B0502020202020204" pitchFamily="34" charset="0"/>
                <a:ea typeface="Times New Roman" panose="02020603050405020304" pitchFamily="18" charset="0"/>
                <a:cs typeface="Futura Md"/>
              </a:rPr>
              <a:t>A major component of the 2021 Community Survey was to assess perceived Importance of, and Satisfaction with 47 Council-provided services and facilities – the equivalent of 94 separate questions!</a:t>
            </a:r>
          </a:p>
          <a:p>
            <a:pPr algn="ctr">
              <a:spcBef>
                <a:spcPts val="600"/>
              </a:spcBef>
              <a:spcAft>
                <a:spcPts val="600"/>
              </a:spcAft>
              <a:defRPr/>
            </a:pPr>
            <a:r>
              <a:rPr lang="en-AU" sz="1200" dirty="0">
                <a:latin typeface="Century Gothic" panose="020B0502020202020204" pitchFamily="34" charset="0"/>
                <a:ea typeface="Times New Roman" panose="02020603050405020304" pitchFamily="18" charset="0"/>
                <a:cs typeface="Futura Md"/>
              </a:rPr>
              <a:t>We have utilised the following techniques to summarise and analyse these 94 questions:</a:t>
            </a:r>
          </a:p>
        </p:txBody>
      </p:sp>
      <p:graphicFrame>
        <p:nvGraphicFramePr>
          <p:cNvPr id="5" name="Diagram 4">
            <a:extLst>
              <a:ext uri="{FF2B5EF4-FFF2-40B4-BE49-F238E27FC236}">
                <a16:creationId xmlns:a16="http://schemas.microsoft.com/office/drawing/2014/main" id="{4DD1CCC8-031A-4316-96C2-6E2EF9E44B5E}"/>
              </a:ext>
            </a:extLst>
          </p:cNvPr>
          <p:cNvGraphicFramePr/>
          <p:nvPr>
            <p:extLst>
              <p:ext uri="{D42A27DB-BD31-4B8C-83A1-F6EECF244321}">
                <p14:modId xmlns:p14="http://schemas.microsoft.com/office/powerpoint/2010/main" val="22326173"/>
              </p:ext>
            </p:extLst>
          </p:nvPr>
        </p:nvGraphicFramePr>
        <p:xfrm>
          <a:off x="251520" y="1484784"/>
          <a:ext cx="864096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8582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AU" sz="2400" dirty="0"/>
              <a:t>2.1 Services and Facilities – </a:t>
            </a:r>
            <a:r>
              <a:rPr lang="en-AU" sz="2400" u="sng" dirty="0"/>
              <a:t>Importance</a:t>
            </a:r>
            <a:r>
              <a:rPr lang="en-AU" sz="2400" dirty="0"/>
              <a:t> </a:t>
            </a:r>
          </a:p>
          <a:p>
            <a:r>
              <a:rPr lang="en-AU" sz="2400" dirty="0"/>
              <a:t>– Comparison by Year</a:t>
            </a:r>
          </a:p>
        </p:txBody>
      </p:sp>
      <p:sp>
        <p:nvSpPr>
          <p:cNvPr id="10" name="Text Placeholder 9"/>
          <p:cNvSpPr>
            <a:spLocks noGrp="1"/>
          </p:cNvSpPr>
          <p:nvPr>
            <p:ph type="body" sz="quarter" idx="15"/>
          </p:nvPr>
        </p:nvSpPr>
        <p:spPr>
          <a:xfrm>
            <a:off x="0" y="770825"/>
            <a:ext cx="9144000" cy="369332"/>
          </a:xfrm>
        </p:spPr>
        <p:txBody>
          <a:bodyPr/>
          <a:lstStyle/>
          <a:p>
            <a:pPr lvl="0">
              <a:defRPr/>
            </a:pPr>
            <a:r>
              <a:rPr lang="en-AU" dirty="0"/>
              <a:t>Q3</a:t>
            </a:r>
            <a:r>
              <a:rPr lang="en-AU" dirty="0">
                <a:solidFill>
                  <a:sysClr val="windowText" lastClr="000000">
                    <a:lumMod val="65000"/>
                    <a:lumOff val="35000"/>
                  </a:sysClr>
                </a:solidFill>
              </a:rPr>
              <a:t>.	Please indicate your level of importance with the following over the last 12 months.</a:t>
            </a:r>
          </a:p>
        </p:txBody>
      </p:sp>
      <p:sp>
        <p:nvSpPr>
          <p:cNvPr id="9" name="Text Placeholder 8"/>
          <p:cNvSpPr>
            <a:spLocks noGrp="1"/>
          </p:cNvSpPr>
          <p:nvPr>
            <p:ph type="body" sz="quarter" idx="14"/>
          </p:nvPr>
        </p:nvSpPr>
        <p:spPr>
          <a:xfrm>
            <a:off x="0" y="5877272"/>
            <a:ext cx="9144000" cy="980728"/>
          </a:xfrm>
        </p:spPr>
        <p:txBody>
          <a:bodyPr/>
          <a:lstStyle/>
          <a:p>
            <a:r>
              <a:rPr lang="en-AU" sz="1350" dirty="0"/>
              <a:t>The above chart compares the mean importance ratings for 2021 vs 2018. </a:t>
            </a:r>
          </a:p>
          <a:p>
            <a:r>
              <a:rPr lang="en-AU" sz="1350" dirty="0"/>
              <a:t>Importance significantly increased for 1 of the 43 comparable services and facilities (water management), there were also significant decreases in importance for 8 of the 43 services and facilities (services areas focused more around tourism and population growth).</a:t>
            </a:r>
          </a:p>
        </p:txBody>
      </p:sp>
      <p:graphicFrame>
        <p:nvGraphicFramePr>
          <p:cNvPr id="5" name="Chart 4">
            <a:extLst>
              <a:ext uri="{FF2B5EF4-FFF2-40B4-BE49-F238E27FC236}">
                <a16:creationId xmlns:a16="http://schemas.microsoft.com/office/drawing/2014/main" id="{3386D9FC-ABC9-428A-AF4F-23A05E7419D0}"/>
              </a:ext>
            </a:extLst>
          </p:cNvPr>
          <p:cNvGraphicFramePr/>
          <p:nvPr/>
        </p:nvGraphicFramePr>
        <p:xfrm>
          <a:off x="353726" y="998115"/>
          <a:ext cx="8610762" cy="4517420"/>
        </p:xfrm>
        <a:graphic>
          <a:graphicData uri="http://schemas.openxmlformats.org/drawingml/2006/chart">
            <c:chart xmlns:c="http://schemas.openxmlformats.org/drawingml/2006/chart" xmlns:r="http://schemas.openxmlformats.org/officeDocument/2006/relationships" r:id="rId2"/>
          </a:graphicData>
        </a:graphic>
      </p:graphicFrame>
      <p:sp>
        <p:nvSpPr>
          <p:cNvPr id="37" name="TextBox 36">
            <a:extLst>
              <a:ext uri="{FF2B5EF4-FFF2-40B4-BE49-F238E27FC236}">
                <a16:creationId xmlns:a16="http://schemas.microsoft.com/office/drawing/2014/main" id="{99E25CE2-1884-4559-9B13-904A30360D4A}"/>
              </a:ext>
            </a:extLst>
          </p:cNvPr>
          <p:cNvSpPr txBox="1"/>
          <p:nvPr/>
        </p:nvSpPr>
        <p:spPr>
          <a:xfrm>
            <a:off x="5941629" y="3213389"/>
            <a:ext cx="2749482" cy="1323439"/>
          </a:xfrm>
          <a:prstGeom prst="rect">
            <a:avLst/>
          </a:prstGeom>
          <a:solidFill>
            <a:schemeClr val="accent2">
              <a:lumMod val="20000"/>
              <a:lumOff val="80000"/>
            </a:schemeClr>
          </a:solid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Community buildings/halls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Public transport across the region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Growing airport capacity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Revitalising Tamworth and the region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Tourism/Visitor Information Centre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Infrastructure for growth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Festival and events programs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Council customer service</a:t>
            </a:r>
          </a:p>
        </p:txBody>
      </p:sp>
      <p:sp>
        <p:nvSpPr>
          <p:cNvPr id="38" name="Arrow: Left 37">
            <a:extLst>
              <a:ext uri="{FF2B5EF4-FFF2-40B4-BE49-F238E27FC236}">
                <a16:creationId xmlns:a16="http://schemas.microsoft.com/office/drawing/2014/main" id="{FADBE86F-0CB8-4492-9AC3-48CBC70DB46B}"/>
              </a:ext>
            </a:extLst>
          </p:cNvPr>
          <p:cNvSpPr/>
          <p:nvPr/>
        </p:nvSpPr>
        <p:spPr>
          <a:xfrm rot="16200000">
            <a:off x="8194467" y="3639308"/>
            <a:ext cx="934374" cy="264617"/>
          </a:xfrm>
          <a:prstGeom prst="leftArrow">
            <a:avLst/>
          </a:prstGeom>
          <a:solidFill>
            <a:srgbClr val="FF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Arrow: Left 38">
            <a:extLst>
              <a:ext uri="{FF2B5EF4-FFF2-40B4-BE49-F238E27FC236}">
                <a16:creationId xmlns:a16="http://schemas.microsoft.com/office/drawing/2014/main" id="{A3F8A03E-B888-4728-8E4C-64A696989E63}"/>
              </a:ext>
            </a:extLst>
          </p:cNvPr>
          <p:cNvSpPr/>
          <p:nvPr/>
        </p:nvSpPr>
        <p:spPr>
          <a:xfrm rot="16200000">
            <a:off x="6209339" y="4859600"/>
            <a:ext cx="216024" cy="144016"/>
          </a:xfrm>
          <a:prstGeom prst="leftArrow">
            <a:avLst/>
          </a:prstGeom>
          <a:solidFill>
            <a:srgbClr val="FF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Arrow: Left 39">
            <a:extLst>
              <a:ext uri="{FF2B5EF4-FFF2-40B4-BE49-F238E27FC236}">
                <a16:creationId xmlns:a16="http://schemas.microsoft.com/office/drawing/2014/main" id="{E30E85B3-D285-4696-81AD-7E400D3086AD}"/>
              </a:ext>
            </a:extLst>
          </p:cNvPr>
          <p:cNvSpPr/>
          <p:nvPr/>
        </p:nvSpPr>
        <p:spPr>
          <a:xfrm rot="5400000">
            <a:off x="6052734" y="4859599"/>
            <a:ext cx="216024" cy="144016"/>
          </a:xfrm>
          <a:prstGeom prst="leftArrow">
            <a:avLst/>
          </a:prstGeom>
          <a:solidFill>
            <a:srgbClr val="00B05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5E6116F7-D244-4489-A2FE-83F13F87364A}"/>
              </a:ext>
            </a:extLst>
          </p:cNvPr>
          <p:cNvSpPr txBox="1"/>
          <p:nvPr/>
        </p:nvSpPr>
        <p:spPr>
          <a:xfrm>
            <a:off x="6381585" y="4722550"/>
            <a:ext cx="240869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 A significantly higher/lower level of importance (compared to 2018)</a:t>
            </a:r>
          </a:p>
        </p:txBody>
      </p:sp>
      <p:sp>
        <p:nvSpPr>
          <p:cNvPr id="28" name="TextBox 27">
            <a:extLst>
              <a:ext uri="{FF2B5EF4-FFF2-40B4-BE49-F238E27FC236}">
                <a16:creationId xmlns:a16="http://schemas.microsoft.com/office/drawing/2014/main" id="{A27B2BF3-6B5D-4105-A51E-A2131DCDC04F}"/>
              </a:ext>
            </a:extLst>
          </p:cNvPr>
          <p:cNvSpPr txBox="1"/>
          <p:nvPr/>
        </p:nvSpPr>
        <p:spPr>
          <a:xfrm>
            <a:off x="1691680" y="2173603"/>
            <a:ext cx="1864795" cy="246221"/>
          </a:xfrm>
          <a:prstGeom prst="rect">
            <a:avLst/>
          </a:prstGeom>
          <a:solidFill>
            <a:schemeClr val="accent3">
              <a:lumMod val="20000"/>
              <a:lumOff val="80000"/>
            </a:schemeClr>
          </a:solidFill>
        </p:spPr>
        <p:txBody>
          <a:bodyPr wrap="square">
            <a:spAutoFit/>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Water management</a:t>
            </a:r>
          </a:p>
        </p:txBody>
      </p:sp>
      <p:sp>
        <p:nvSpPr>
          <p:cNvPr id="31" name="TextBox 30">
            <a:extLst>
              <a:ext uri="{FF2B5EF4-FFF2-40B4-BE49-F238E27FC236}">
                <a16:creationId xmlns:a16="http://schemas.microsoft.com/office/drawing/2014/main" id="{87A6CBD1-5AAA-4EFB-9E6A-88A8311434FE}"/>
              </a:ext>
            </a:extLst>
          </p:cNvPr>
          <p:cNvSpPr txBox="1"/>
          <p:nvPr/>
        </p:nvSpPr>
        <p:spPr>
          <a:xfrm>
            <a:off x="3282580" y="5530440"/>
            <a:ext cx="2664296" cy="276999"/>
          </a:xfrm>
          <a:prstGeom prst="rect">
            <a:avLst/>
          </a:prstGeom>
          <a:solidFill>
            <a:schemeClr val="accent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2018</a:t>
            </a:r>
            <a:r>
              <a:rPr kumimoji="0" lang="en-AU" sz="12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 </a:t>
            </a:r>
            <a:r>
              <a:rPr kumimoji="0" lang="en-AU"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Importance Ratings</a:t>
            </a:r>
          </a:p>
        </p:txBody>
      </p:sp>
      <p:sp>
        <p:nvSpPr>
          <p:cNvPr id="32" name="TextBox 31">
            <a:extLst>
              <a:ext uri="{FF2B5EF4-FFF2-40B4-BE49-F238E27FC236}">
                <a16:creationId xmlns:a16="http://schemas.microsoft.com/office/drawing/2014/main" id="{2259EBA4-4C3D-4970-BD49-6743912583AC}"/>
              </a:ext>
            </a:extLst>
          </p:cNvPr>
          <p:cNvSpPr txBox="1"/>
          <p:nvPr/>
        </p:nvSpPr>
        <p:spPr>
          <a:xfrm rot="16200000">
            <a:off x="-1130697" y="3085059"/>
            <a:ext cx="2664296" cy="276999"/>
          </a:xfrm>
          <a:prstGeom prst="rect">
            <a:avLst/>
          </a:prstGeom>
          <a:solidFill>
            <a:schemeClr val="accent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2021 </a:t>
            </a:r>
            <a:r>
              <a:rPr kumimoji="0" lang="en-AU"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Importance Ratings</a:t>
            </a:r>
          </a:p>
        </p:txBody>
      </p:sp>
      <p:sp>
        <p:nvSpPr>
          <p:cNvPr id="21" name="Arrow: Left 20">
            <a:extLst>
              <a:ext uri="{FF2B5EF4-FFF2-40B4-BE49-F238E27FC236}">
                <a16:creationId xmlns:a16="http://schemas.microsoft.com/office/drawing/2014/main" id="{240706B2-FC1F-4BC4-A2CA-80246B7040FF}"/>
              </a:ext>
            </a:extLst>
          </p:cNvPr>
          <p:cNvSpPr/>
          <p:nvPr/>
        </p:nvSpPr>
        <p:spPr>
          <a:xfrm rot="5400000">
            <a:off x="3386230" y="2159823"/>
            <a:ext cx="303978" cy="216024"/>
          </a:xfrm>
          <a:prstGeom prst="leftArrow">
            <a:avLst/>
          </a:prstGeom>
          <a:solidFill>
            <a:srgbClr val="00B05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64762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E1405B89-9B88-4AEA-83CB-F53DBE2217B5}"/>
              </a:ext>
            </a:extLst>
          </p:cNvPr>
          <p:cNvCxnSpPr>
            <a:cxnSpLocks/>
          </p:cNvCxnSpPr>
          <p:nvPr/>
        </p:nvCxnSpPr>
        <p:spPr>
          <a:xfrm flipV="1">
            <a:off x="813692" y="1211645"/>
            <a:ext cx="6760833" cy="402826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33" name="Chart 32">
            <a:extLst>
              <a:ext uri="{FF2B5EF4-FFF2-40B4-BE49-F238E27FC236}">
                <a16:creationId xmlns:a16="http://schemas.microsoft.com/office/drawing/2014/main" id="{4B10E9EF-DD84-49EF-8A56-386FA9877EBD}"/>
              </a:ext>
            </a:extLst>
          </p:cNvPr>
          <p:cNvGraphicFramePr/>
          <p:nvPr/>
        </p:nvGraphicFramePr>
        <p:xfrm>
          <a:off x="367502" y="1041170"/>
          <a:ext cx="8610762" cy="451742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type="body" sz="quarter" idx="12"/>
          </p:nvPr>
        </p:nvSpPr>
        <p:spPr/>
        <p:txBody>
          <a:bodyPr/>
          <a:lstStyle/>
          <a:p>
            <a:r>
              <a:rPr lang="en-AU" sz="2400" dirty="0"/>
              <a:t>2.1 Services and Facilities – </a:t>
            </a:r>
            <a:r>
              <a:rPr lang="en-AU" sz="2400" u="sng" dirty="0"/>
              <a:t>Satisfaction</a:t>
            </a:r>
          </a:p>
          <a:p>
            <a:r>
              <a:rPr lang="en-AU" sz="2400" dirty="0"/>
              <a:t> – Comparison by Year</a:t>
            </a:r>
          </a:p>
        </p:txBody>
      </p:sp>
      <p:sp>
        <p:nvSpPr>
          <p:cNvPr id="9" name="Text Placeholder 8"/>
          <p:cNvSpPr>
            <a:spLocks noGrp="1"/>
          </p:cNvSpPr>
          <p:nvPr>
            <p:ph type="body" sz="quarter" idx="14"/>
          </p:nvPr>
        </p:nvSpPr>
        <p:spPr>
          <a:xfrm>
            <a:off x="0" y="5877272"/>
            <a:ext cx="9065644" cy="980728"/>
          </a:xfrm>
        </p:spPr>
        <p:txBody>
          <a:bodyPr/>
          <a:lstStyle/>
          <a:p>
            <a:r>
              <a:rPr lang="en-AU" dirty="0"/>
              <a:t>The above chart compares the mean satisfaction ratings in 2021 vs 2018. </a:t>
            </a:r>
          </a:p>
          <a:p>
            <a:r>
              <a:rPr lang="en-AU" dirty="0"/>
              <a:t>Satisfaction decreased for 33 of the 43 comparable services and facilities. No significant increase in satisfaction.</a:t>
            </a:r>
          </a:p>
        </p:txBody>
      </p:sp>
      <p:sp>
        <p:nvSpPr>
          <p:cNvPr id="56" name="Arrow: Left 55">
            <a:extLst>
              <a:ext uri="{FF2B5EF4-FFF2-40B4-BE49-F238E27FC236}">
                <a16:creationId xmlns:a16="http://schemas.microsoft.com/office/drawing/2014/main" id="{8037B1E0-D1EF-4A7A-8046-CF380EE643D6}"/>
              </a:ext>
            </a:extLst>
          </p:cNvPr>
          <p:cNvSpPr/>
          <p:nvPr/>
        </p:nvSpPr>
        <p:spPr>
          <a:xfrm rot="16200000">
            <a:off x="3110334" y="4874577"/>
            <a:ext cx="216024" cy="144016"/>
          </a:xfrm>
          <a:prstGeom prst="leftArrow">
            <a:avLst/>
          </a:prstGeom>
          <a:solidFill>
            <a:srgbClr val="FF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Arrow: Left 56">
            <a:extLst>
              <a:ext uri="{FF2B5EF4-FFF2-40B4-BE49-F238E27FC236}">
                <a16:creationId xmlns:a16="http://schemas.microsoft.com/office/drawing/2014/main" id="{74F3313C-CB89-4E5A-A0B6-CA7E774F48C0}"/>
              </a:ext>
            </a:extLst>
          </p:cNvPr>
          <p:cNvSpPr/>
          <p:nvPr/>
        </p:nvSpPr>
        <p:spPr>
          <a:xfrm rot="5400000">
            <a:off x="2953729" y="4874576"/>
            <a:ext cx="216024" cy="144016"/>
          </a:xfrm>
          <a:prstGeom prst="leftArrow">
            <a:avLst/>
          </a:prstGeom>
          <a:solidFill>
            <a:srgbClr val="00B05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TextBox 57">
            <a:extLst>
              <a:ext uri="{FF2B5EF4-FFF2-40B4-BE49-F238E27FC236}">
                <a16:creationId xmlns:a16="http://schemas.microsoft.com/office/drawing/2014/main" id="{0A35075B-46BC-410F-863E-CACEC6795A82}"/>
              </a:ext>
            </a:extLst>
          </p:cNvPr>
          <p:cNvSpPr txBox="1"/>
          <p:nvPr/>
        </p:nvSpPr>
        <p:spPr>
          <a:xfrm>
            <a:off x="3282580" y="4737527"/>
            <a:ext cx="240869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 A significantly higher/lower level of satisfaction (compared to 2018)</a:t>
            </a:r>
          </a:p>
        </p:txBody>
      </p:sp>
      <p:sp>
        <p:nvSpPr>
          <p:cNvPr id="38" name="TextBox 37">
            <a:extLst>
              <a:ext uri="{FF2B5EF4-FFF2-40B4-BE49-F238E27FC236}">
                <a16:creationId xmlns:a16="http://schemas.microsoft.com/office/drawing/2014/main" id="{4791718F-51CA-4B94-8413-7E88707AE148}"/>
              </a:ext>
            </a:extLst>
          </p:cNvPr>
          <p:cNvSpPr txBox="1"/>
          <p:nvPr/>
        </p:nvSpPr>
        <p:spPr>
          <a:xfrm>
            <a:off x="3282580" y="5530440"/>
            <a:ext cx="2664296" cy="276999"/>
          </a:xfrm>
          <a:prstGeom prst="rect">
            <a:avLst/>
          </a:prstGeom>
          <a:solidFill>
            <a:schemeClr val="accent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2018</a:t>
            </a:r>
            <a:r>
              <a:rPr kumimoji="0" lang="en-AU" sz="12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 </a:t>
            </a:r>
            <a:r>
              <a:rPr kumimoji="0" lang="en-AU"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Satisfaction Ratings</a:t>
            </a:r>
          </a:p>
        </p:txBody>
      </p:sp>
      <p:sp>
        <p:nvSpPr>
          <p:cNvPr id="41" name="TextBox 40">
            <a:extLst>
              <a:ext uri="{FF2B5EF4-FFF2-40B4-BE49-F238E27FC236}">
                <a16:creationId xmlns:a16="http://schemas.microsoft.com/office/drawing/2014/main" id="{384D2D7A-A705-40DD-BD0E-4AA9EE06F518}"/>
              </a:ext>
            </a:extLst>
          </p:cNvPr>
          <p:cNvSpPr txBox="1"/>
          <p:nvPr/>
        </p:nvSpPr>
        <p:spPr>
          <a:xfrm rot="16200000">
            <a:off x="-1130697" y="3085059"/>
            <a:ext cx="2664296" cy="276999"/>
          </a:xfrm>
          <a:prstGeom prst="rect">
            <a:avLst/>
          </a:prstGeom>
          <a:solidFill>
            <a:schemeClr val="accent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2021 </a:t>
            </a:r>
            <a:r>
              <a:rPr kumimoji="0" lang="en-AU"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Satisfaction Ratings</a:t>
            </a:r>
          </a:p>
        </p:txBody>
      </p:sp>
      <p:sp>
        <p:nvSpPr>
          <p:cNvPr id="22" name="TextBox 21">
            <a:extLst>
              <a:ext uri="{FF2B5EF4-FFF2-40B4-BE49-F238E27FC236}">
                <a16:creationId xmlns:a16="http://schemas.microsoft.com/office/drawing/2014/main" id="{05BC1463-70B8-4084-9D93-AC32AA5F23C6}"/>
              </a:ext>
            </a:extLst>
          </p:cNvPr>
          <p:cNvSpPr txBox="1"/>
          <p:nvPr/>
        </p:nvSpPr>
        <p:spPr>
          <a:xfrm>
            <a:off x="899592" y="1095660"/>
            <a:ext cx="3162209" cy="2092881"/>
          </a:xfrm>
          <a:prstGeom prst="rect">
            <a:avLst/>
          </a:prstGeom>
          <a:solidFill>
            <a:schemeClr val="accent2">
              <a:lumMod val="20000"/>
              <a:lumOff val="80000"/>
            </a:schemeClr>
          </a:solidFill>
        </p:spPr>
        <p:txBody>
          <a:bodyPr wrap="square">
            <a:spAutoFit/>
          </a:bodyPr>
          <a:lstStyle/>
          <a:p>
            <a:pPr marL="173736" marR="0" lvl="0" indent="-173736" algn="l" defTabSz="914400" rtl="0" eaLnBrk="1" fontAlgn="ctr" latinLnBrk="0" hangingPunct="1">
              <a:lnSpc>
                <a:spcPct val="100000"/>
              </a:lnSpc>
              <a:spcBef>
                <a:spcPts val="0"/>
              </a:spcBef>
              <a:spcAft>
                <a:spcPts val="0"/>
              </a:spcAft>
              <a:buClrTx/>
              <a:buSzPts val="1000"/>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Appearance of the city, towns and villages</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Litter collection</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Parks and playgrounds</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Community buildings/halls</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Art Gallery/cultural opportunities</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Enhancing heritage buildings</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Youth services</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Engaging young people in planning</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Support for volunteer programs</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Maintaining local roads</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Road safety</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Availability of car parking</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Overall condition of local road network</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TextBox 23">
            <a:extLst>
              <a:ext uri="{FF2B5EF4-FFF2-40B4-BE49-F238E27FC236}">
                <a16:creationId xmlns:a16="http://schemas.microsoft.com/office/drawing/2014/main" id="{0AC0CA50-3399-4894-B831-BABD1554CB19}"/>
              </a:ext>
            </a:extLst>
          </p:cNvPr>
          <p:cNvSpPr txBox="1"/>
          <p:nvPr/>
        </p:nvSpPr>
        <p:spPr>
          <a:xfrm>
            <a:off x="5911158" y="1182781"/>
            <a:ext cx="3162209" cy="3785652"/>
          </a:xfrm>
          <a:prstGeom prst="rect">
            <a:avLst/>
          </a:prstGeom>
          <a:solidFill>
            <a:schemeClr val="accent2">
              <a:lumMod val="20000"/>
              <a:lumOff val="80000"/>
            </a:schemeClr>
          </a:solidFill>
        </p:spPr>
        <p:txBody>
          <a:bodyPr wrap="square">
            <a:spAutoFit/>
          </a:bodyPr>
          <a:lstStyle/>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Growing airport capacity</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Revitalising</a:t>
            </a: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Tamworth and the region</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Tourism/Visitor Information Centre</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Infrastructure for growth</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Supporting local jobs and businesses</a:t>
            </a:r>
          </a:p>
          <a:p>
            <a:pPr marL="173736" marR="0" lvl="0" indent="-173736" algn="l" defTabSz="914400" rtl="0" eaLnBrk="1" fontAlgn="ctr" latinLnBrk="0" hangingPunct="1">
              <a:lnSpc>
                <a:spcPct val="100000"/>
              </a:lnSpc>
              <a:spcBef>
                <a:spcPts val="0"/>
              </a:spcBef>
              <a:spcAft>
                <a:spcPts val="0"/>
              </a:spcAft>
              <a:buClrTx/>
              <a:buSzPts val="1000"/>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Festival and event programs</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Improving biodiversity</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Recycling/waste </a:t>
            </a:r>
            <a:r>
              <a:rPr kumimoji="0" lang="en-US" sz="10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minimisation</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Environmental education programs</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Flood protection and preparedness</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Water management</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Exploration of energy efficiencies</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Wastewater services</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Council customer service</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Council represents and advocates on behalf of the community</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Council is transparent and accountable</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Council provides inclusive opportunities for community to get actively-involved in decision making</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Provision of Council information to the community</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Long term planning for the region</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3736" marR="0" lvl="0" indent="-173736"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Financial management</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Text Placeholder 9"/>
          <p:cNvSpPr>
            <a:spLocks noGrp="1"/>
          </p:cNvSpPr>
          <p:nvPr>
            <p:ph type="body" sz="quarter" idx="15"/>
          </p:nvPr>
        </p:nvSpPr>
        <p:spPr>
          <a:xfrm>
            <a:off x="0" y="743616"/>
            <a:ext cx="9144000" cy="369332"/>
          </a:xfrm>
        </p:spPr>
        <p:txBody>
          <a:bodyPr/>
          <a:lstStyle/>
          <a:p>
            <a:pPr lvl="0">
              <a:defRPr/>
            </a:pPr>
            <a:r>
              <a:rPr lang="en-AU" dirty="0"/>
              <a:t>Q3.</a:t>
            </a:r>
            <a:r>
              <a:rPr lang="en-AU" dirty="0">
                <a:solidFill>
                  <a:sysClr val="windowText" lastClr="000000">
                    <a:lumMod val="65000"/>
                    <a:lumOff val="35000"/>
                  </a:sysClr>
                </a:solidFill>
              </a:rPr>
              <a:t>	Please indicate your level of satisfaction with the following over the last 12 months.</a:t>
            </a:r>
          </a:p>
        </p:txBody>
      </p:sp>
      <p:sp>
        <p:nvSpPr>
          <p:cNvPr id="17" name="Arrow: Left 16">
            <a:extLst>
              <a:ext uri="{FF2B5EF4-FFF2-40B4-BE49-F238E27FC236}">
                <a16:creationId xmlns:a16="http://schemas.microsoft.com/office/drawing/2014/main" id="{9F150D5C-E96A-4A27-ABB3-B8154F27D827}"/>
              </a:ext>
            </a:extLst>
          </p:cNvPr>
          <p:cNvSpPr/>
          <p:nvPr/>
        </p:nvSpPr>
        <p:spPr>
          <a:xfrm rot="16200000">
            <a:off x="8378768" y="1406058"/>
            <a:ext cx="934374" cy="264617"/>
          </a:xfrm>
          <a:prstGeom prst="leftArrow">
            <a:avLst/>
          </a:prstGeom>
          <a:solidFill>
            <a:srgbClr val="FF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Arrow: Left 24">
            <a:extLst>
              <a:ext uri="{FF2B5EF4-FFF2-40B4-BE49-F238E27FC236}">
                <a16:creationId xmlns:a16="http://schemas.microsoft.com/office/drawing/2014/main" id="{D93258FF-E24C-4C93-A262-185430612E17}"/>
              </a:ext>
            </a:extLst>
          </p:cNvPr>
          <p:cNvSpPr/>
          <p:nvPr/>
        </p:nvSpPr>
        <p:spPr>
          <a:xfrm rot="16200000">
            <a:off x="3594613" y="1640655"/>
            <a:ext cx="934374" cy="264617"/>
          </a:xfrm>
          <a:prstGeom prst="leftArrow">
            <a:avLst/>
          </a:prstGeom>
          <a:solidFill>
            <a:srgbClr val="FF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68069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27BCE4-E20C-4D43-B1EA-133996121C41}"/>
              </a:ext>
            </a:extLst>
          </p:cNvPr>
          <p:cNvSpPr>
            <a:spLocks noGrp="1"/>
          </p:cNvSpPr>
          <p:nvPr>
            <p:ph type="body" sz="quarter" idx="12"/>
          </p:nvPr>
        </p:nvSpPr>
        <p:spPr/>
        <p:txBody>
          <a:bodyPr/>
          <a:lstStyle/>
          <a:p>
            <a:r>
              <a:rPr lang="en-AU" dirty="0"/>
              <a:t>2.1. Importance &amp; Satisfaction – Highest/Lowest Rated Services/Facilities</a:t>
            </a:r>
          </a:p>
        </p:txBody>
      </p:sp>
      <p:sp>
        <p:nvSpPr>
          <p:cNvPr id="3" name="Text Placeholder 2">
            <a:extLst>
              <a:ext uri="{FF2B5EF4-FFF2-40B4-BE49-F238E27FC236}">
                <a16:creationId xmlns:a16="http://schemas.microsoft.com/office/drawing/2014/main" id="{D16DE570-06C1-4ABB-A664-49D4B5AD6119}"/>
              </a:ext>
            </a:extLst>
          </p:cNvPr>
          <p:cNvSpPr>
            <a:spLocks noGrp="1"/>
          </p:cNvSpPr>
          <p:nvPr>
            <p:ph type="body" sz="quarter" idx="14"/>
          </p:nvPr>
        </p:nvSpPr>
        <p:spPr>
          <a:xfrm>
            <a:off x="323528" y="5877272"/>
            <a:ext cx="8352928" cy="980728"/>
          </a:xfrm>
        </p:spPr>
        <p:txBody>
          <a:bodyPr/>
          <a:lstStyle/>
          <a:p>
            <a:r>
              <a:rPr lang="en-AU" sz="1300" dirty="0"/>
              <a:t>A core element of this community survey was the rating of 47 facilities/services in terms of Importance and Satisfaction. The above analysis identifies the highest and lowest rated services/facilities in terms of importance and satisfaction. Satisfaction is higher for recreation and leisure services and lower for roads/parking and council transparency and community engagement.</a:t>
            </a:r>
          </a:p>
        </p:txBody>
      </p:sp>
      <p:sp>
        <p:nvSpPr>
          <p:cNvPr id="6" name="Rectangle 5">
            <a:extLst>
              <a:ext uri="{FF2B5EF4-FFF2-40B4-BE49-F238E27FC236}">
                <a16:creationId xmlns:a16="http://schemas.microsoft.com/office/drawing/2014/main" id="{69D42DDA-6A02-45E0-B804-EE7963B0A829}"/>
              </a:ext>
            </a:extLst>
          </p:cNvPr>
          <p:cNvSpPr/>
          <p:nvPr/>
        </p:nvSpPr>
        <p:spPr>
          <a:xfrm>
            <a:off x="107504" y="764704"/>
            <a:ext cx="1956036" cy="27475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Importance</a:t>
            </a:r>
          </a:p>
        </p:txBody>
      </p:sp>
      <p:sp>
        <p:nvSpPr>
          <p:cNvPr id="7" name="Rectangle 6">
            <a:extLst>
              <a:ext uri="{FF2B5EF4-FFF2-40B4-BE49-F238E27FC236}">
                <a16:creationId xmlns:a16="http://schemas.microsoft.com/office/drawing/2014/main" id="{813186E3-C0EB-4DCA-89C1-4D298B3EABE5}"/>
              </a:ext>
            </a:extLst>
          </p:cNvPr>
          <p:cNvSpPr/>
          <p:nvPr/>
        </p:nvSpPr>
        <p:spPr>
          <a:xfrm>
            <a:off x="7020272" y="764704"/>
            <a:ext cx="1956036" cy="274755"/>
          </a:xfrm>
          <a:prstGeom prst="rect">
            <a:avLst/>
          </a:prstGeom>
        </p:spPr>
        <p:txBody>
          <a:bodyPr wrap="square">
            <a:spAutoFit/>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Satisfaction </a:t>
            </a:r>
          </a:p>
        </p:txBody>
      </p:sp>
      <p:sp>
        <p:nvSpPr>
          <p:cNvPr id="8" name="Rectangle 7">
            <a:extLst>
              <a:ext uri="{FF2B5EF4-FFF2-40B4-BE49-F238E27FC236}">
                <a16:creationId xmlns:a16="http://schemas.microsoft.com/office/drawing/2014/main" id="{4C4B4B89-1F90-4CB4-9AA6-5548988C660C}"/>
              </a:ext>
            </a:extLst>
          </p:cNvPr>
          <p:cNvSpPr/>
          <p:nvPr/>
        </p:nvSpPr>
        <p:spPr>
          <a:xfrm>
            <a:off x="93834" y="1124744"/>
            <a:ext cx="401427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mn-cs"/>
              </a:rPr>
              <a:t>The following services/facilities received the highest T2 box importance ratings:</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graphicFrame>
        <p:nvGraphicFramePr>
          <p:cNvPr id="9" name="Table 8">
            <a:extLst>
              <a:ext uri="{FF2B5EF4-FFF2-40B4-BE49-F238E27FC236}">
                <a16:creationId xmlns:a16="http://schemas.microsoft.com/office/drawing/2014/main" id="{B4B78EDD-1193-404F-AA93-E196AF270181}"/>
              </a:ext>
            </a:extLst>
          </p:cNvPr>
          <p:cNvGraphicFramePr>
            <a:graphicFrameLocks noGrp="1"/>
          </p:cNvGraphicFramePr>
          <p:nvPr/>
        </p:nvGraphicFramePr>
        <p:xfrm>
          <a:off x="168200" y="1768111"/>
          <a:ext cx="3925108" cy="1295400"/>
        </p:xfrm>
        <a:graphic>
          <a:graphicData uri="http://schemas.openxmlformats.org/drawingml/2006/table">
            <a:tbl>
              <a:tblPr firstRow="1" firstCol="1" bandRow="1"/>
              <a:tblGrid>
                <a:gridCol w="2803698">
                  <a:extLst>
                    <a:ext uri="{9D8B030D-6E8A-4147-A177-3AD203B41FA5}">
                      <a16:colId xmlns:a16="http://schemas.microsoft.com/office/drawing/2014/main" val="2490370240"/>
                    </a:ext>
                  </a:extLst>
                </a:gridCol>
                <a:gridCol w="560705">
                  <a:extLst>
                    <a:ext uri="{9D8B030D-6E8A-4147-A177-3AD203B41FA5}">
                      <a16:colId xmlns:a16="http://schemas.microsoft.com/office/drawing/2014/main" val="3417884378"/>
                    </a:ext>
                  </a:extLst>
                </a:gridCol>
                <a:gridCol w="560705">
                  <a:extLst>
                    <a:ext uri="{9D8B030D-6E8A-4147-A177-3AD203B41FA5}">
                      <a16:colId xmlns:a16="http://schemas.microsoft.com/office/drawing/2014/main" val="1253663753"/>
                    </a:ext>
                  </a:extLst>
                </a:gridCol>
              </a:tblGrid>
              <a:tr h="215900">
                <a:tc>
                  <a:txBody>
                    <a:bodyPr/>
                    <a:lstStyle/>
                    <a:p>
                      <a:pPr>
                        <a:lnSpc>
                          <a:spcPct val="107000"/>
                        </a:lnSpc>
                        <a:spcAft>
                          <a:spcPts val="0"/>
                        </a:spcAft>
                      </a:pPr>
                      <a:r>
                        <a:rPr lang="en-AU" sz="1000" dirty="0">
                          <a:effectLst/>
                          <a:latin typeface="Century Gothic" panose="020B0502020202020204" pitchFamily="34" charset="0"/>
                          <a:ea typeface="Times New Roman" panose="02020603050405020304" pitchFamily="18" charset="0"/>
                        </a:rPr>
                        <a:t> Higher importance</a:t>
                      </a:r>
                      <a:endParaRPr lang="en-AU" sz="10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rPr>
                        <a:t>T2 Box</a:t>
                      </a:r>
                      <a:endParaRPr lang="en-AU" sz="1000" dirty="0">
                        <a:solidFill>
                          <a:schemeClr val="tx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lnSpc>
                          <a:spcPct val="107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rPr>
                        <a:t>Mean</a:t>
                      </a:r>
                      <a:endParaRPr lang="en-AU" sz="12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32990930"/>
                  </a:ext>
                </a:extLst>
              </a:tr>
              <a:tr h="215900">
                <a:tc>
                  <a:txBody>
                    <a:bodyPr/>
                    <a:lstStyle/>
                    <a:p>
                      <a:pPr algn="l" fontAlgn="ctr"/>
                      <a:r>
                        <a:rPr lang="en-US" sz="1000" b="0" i="0" u="none" strike="noStrike" dirty="0">
                          <a:solidFill>
                            <a:srgbClr val="000000"/>
                          </a:solidFill>
                          <a:effectLst/>
                          <a:latin typeface="Century Gothic" panose="020B0502020202020204" pitchFamily="34" charset="0"/>
                        </a:rPr>
                        <a:t>Maintaining local roads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96473498"/>
                  </a:ext>
                </a:extLst>
              </a:tr>
              <a:tr h="215900">
                <a:tc>
                  <a:txBody>
                    <a:bodyPr/>
                    <a:lstStyle/>
                    <a:p>
                      <a:pPr algn="l" fontAlgn="ctr"/>
                      <a:r>
                        <a:rPr lang="en-US" sz="1000" b="0" i="0" u="none" strike="noStrike" dirty="0">
                          <a:solidFill>
                            <a:srgbClr val="000000"/>
                          </a:solidFill>
                          <a:effectLst/>
                          <a:latin typeface="Century Gothic" panose="020B0502020202020204" pitchFamily="34" charset="0"/>
                        </a:rPr>
                        <a:t>Water management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4.76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05262764"/>
                  </a:ext>
                </a:extLst>
              </a:tr>
              <a:tr h="215900">
                <a:tc>
                  <a:txBody>
                    <a:bodyPr/>
                    <a:lstStyle/>
                    <a:p>
                      <a:pPr algn="l" fontAlgn="ctr"/>
                      <a:r>
                        <a:rPr lang="en-US" sz="1000" b="0" i="0" u="none" strike="noStrike" dirty="0">
                          <a:solidFill>
                            <a:srgbClr val="000000"/>
                          </a:solidFill>
                          <a:effectLst/>
                          <a:latin typeface="Century Gothic" panose="020B0502020202020204" pitchFamily="34" charset="0"/>
                        </a:rPr>
                        <a:t>Supporting local jobs and businesses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4.69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90911164"/>
                  </a:ext>
                </a:extLst>
              </a:tr>
              <a:tr h="215900">
                <a:tc>
                  <a:txBody>
                    <a:bodyPr/>
                    <a:lstStyle/>
                    <a:p>
                      <a:pPr algn="l" fontAlgn="ctr"/>
                      <a:r>
                        <a:rPr lang="en-US" sz="1000" b="0" i="0" u="none" strike="noStrike" dirty="0">
                          <a:solidFill>
                            <a:srgbClr val="000000"/>
                          </a:solidFill>
                          <a:effectLst/>
                          <a:latin typeface="Century Gothic" panose="020B0502020202020204" pitchFamily="34" charset="0"/>
                        </a:rPr>
                        <a:t>Recycling/waste </a:t>
                      </a:r>
                      <a:r>
                        <a:rPr lang="en-US" sz="1000" b="0" i="0" u="none" strike="noStrike" dirty="0" err="1">
                          <a:solidFill>
                            <a:srgbClr val="000000"/>
                          </a:solidFill>
                          <a:effectLst/>
                          <a:latin typeface="Century Gothic" panose="020B0502020202020204" pitchFamily="34" charset="0"/>
                        </a:rPr>
                        <a:t>minimisation</a:t>
                      </a:r>
                      <a:endParaRPr lang="en-US" sz="1000" b="0" i="0" u="none" strike="noStrike" dirty="0">
                        <a:solidFill>
                          <a:srgbClr val="000000"/>
                        </a:solidFill>
                        <a:effectLst/>
                        <a:latin typeface="Century Gothic" panose="020B0502020202020204" pitchFamily="34" charset="0"/>
                      </a:endParaRP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90%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4.56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4229126"/>
                  </a:ext>
                </a:extLst>
              </a:tr>
              <a:tr h="215900">
                <a:tc>
                  <a:txBody>
                    <a:bodyPr/>
                    <a:lstStyle/>
                    <a:p>
                      <a:pPr algn="l" fontAlgn="ctr"/>
                      <a:r>
                        <a:rPr lang="en-US" sz="1000" b="0" i="0" u="none" strike="noStrike" dirty="0">
                          <a:solidFill>
                            <a:srgbClr val="000000"/>
                          </a:solidFill>
                          <a:effectLst/>
                          <a:latin typeface="Century Gothic" panose="020B0502020202020204" pitchFamily="34" charset="0"/>
                        </a:rPr>
                        <a:t>Council is transparent and accountable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4.63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6098226"/>
                  </a:ext>
                </a:extLst>
              </a:tr>
            </a:tbl>
          </a:graphicData>
        </a:graphic>
      </p:graphicFrame>
      <p:sp>
        <p:nvSpPr>
          <p:cNvPr id="10" name="Rectangle 9">
            <a:extLst>
              <a:ext uri="{FF2B5EF4-FFF2-40B4-BE49-F238E27FC236}">
                <a16:creationId xmlns:a16="http://schemas.microsoft.com/office/drawing/2014/main" id="{043C01FA-9791-4E0A-926F-DA27A9F5C744}"/>
              </a:ext>
            </a:extLst>
          </p:cNvPr>
          <p:cNvSpPr/>
          <p:nvPr/>
        </p:nvSpPr>
        <p:spPr>
          <a:xfrm>
            <a:off x="79034" y="3429000"/>
            <a:ext cx="4014274" cy="409536"/>
          </a:xfrm>
          <a:prstGeom prst="rect">
            <a:avLst/>
          </a:prstGeom>
        </p:spPr>
        <p:txBody>
          <a:bodyPr wrap="square">
            <a:spAutoFit/>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The following services/facilities received the lowest T2 box importance ratings:</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graphicFrame>
        <p:nvGraphicFramePr>
          <p:cNvPr id="11" name="Table 10">
            <a:extLst>
              <a:ext uri="{FF2B5EF4-FFF2-40B4-BE49-F238E27FC236}">
                <a16:creationId xmlns:a16="http://schemas.microsoft.com/office/drawing/2014/main" id="{A9CE4464-1539-4994-8C92-C100C5811548}"/>
              </a:ext>
            </a:extLst>
          </p:cNvPr>
          <p:cNvGraphicFramePr>
            <a:graphicFrameLocks noGrp="1"/>
          </p:cNvGraphicFramePr>
          <p:nvPr>
            <p:extLst>
              <p:ext uri="{D42A27DB-BD31-4B8C-83A1-F6EECF244321}">
                <p14:modId xmlns:p14="http://schemas.microsoft.com/office/powerpoint/2010/main" val="1625245713"/>
              </p:ext>
            </p:extLst>
          </p:nvPr>
        </p:nvGraphicFramePr>
        <p:xfrm>
          <a:off x="207820" y="3898254"/>
          <a:ext cx="3925108" cy="1546224"/>
        </p:xfrm>
        <a:graphic>
          <a:graphicData uri="http://schemas.openxmlformats.org/drawingml/2006/table">
            <a:tbl>
              <a:tblPr firstRow="1" firstCol="1" bandRow="1"/>
              <a:tblGrid>
                <a:gridCol w="2803698">
                  <a:extLst>
                    <a:ext uri="{9D8B030D-6E8A-4147-A177-3AD203B41FA5}">
                      <a16:colId xmlns:a16="http://schemas.microsoft.com/office/drawing/2014/main" val="2490370240"/>
                    </a:ext>
                  </a:extLst>
                </a:gridCol>
                <a:gridCol w="560705">
                  <a:extLst>
                    <a:ext uri="{9D8B030D-6E8A-4147-A177-3AD203B41FA5}">
                      <a16:colId xmlns:a16="http://schemas.microsoft.com/office/drawing/2014/main" val="3417884378"/>
                    </a:ext>
                  </a:extLst>
                </a:gridCol>
                <a:gridCol w="560705">
                  <a:extLst>
                    <a:ext uri="{9D8B030D-6E8A-4147-A177-3AD203B41FA5}">
                      <a16:colId xmlns:a16="http://schemas.microsoft.com/office/drawing/2014/main" val="1253663753"/>
                    </a:ext>
                  </a:extLst>
                </a:gridCol>
              </a:tblGrid>
              <a:tr h="257704">
                <a:tc>
                  <a:txBody>
                    <a:bodyPr/>
                    <a:lstStyle/>
                    <a:p>
                      <a:pPr>
                        <a:lnSpc>
                          <a:spcPct val="107000"/>
                        </a:lnSpc>
                        <a:spcAft>
                          <a:spcPts val="0"/>
                        </a:spcAft>
                      </a:pPr>
                      <a:r>
                        <a:rPr lang="en-AU" sz="1000" dirty="0">
                          <a:effectLst/>
                          <a:latin typeface="Century Gothic" panose="020B0502020202020204" pitchFamily="34" charset="0"/>
                          <a:ea typeface="Times New Roman" panose="02020603050405020304" pitchFamily="18" charset="0"/>
                        </a:rPr>
                        <a:t>Lower importance</a:t>
                      </a:r>
                      <a:endParaRPr lang="en-AU" sz="12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rPr>
                        <a:t>T2 Box</a:t>
                      </a:r>
                      <a:endParaRPr lang="en-AU" sz="1000" dirty="0">
                        <a:solidFill>
                          <a:schemeClr val="tx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7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rPr>
                        <a:t>Mean</a:t>
                      </a:r>
                      <a:endParaRPr lang="en-AU" sz="12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2990930"/>
                  </a:ext>
                </a:extLst>
              </a:tr>
              <a:tr h="257704">
                <a:tc>
                  <a:txBody>
                    <a:bodyPr/>
                    <a:lstStyle/>
                    <a:p>
                      <a:pPr algn="l" fontAlgn="ctr"/>
                      <a:r>
                        <a:rPr lang="en-US" sz="1000" b="0" i="0" u="none" strike="noStrike" dirty="0">
                          <a:solidFill>
                            <a:srgbClr val="000000"/>
                          </a:solidFill>
                          <a:effectLst/>
                          <a:latin typeface="Century Gothic" panose="020B0502020202020204" pitchFamily="34" charset="0"/>
                        </a:rPr>
                        <a:t>Art Gallery/cultural opportunities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3.64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96473498"/>
                  </a:ext>
                </a:extLst>
              </a:tr>
              <a:tr h="257704">
                <a:tc>
                  <a:txBody>
                    <a:bodyPr/>
                    <a:lstStyle/>
                    <a:p>
                      <a:pPr algn="l" fontAlgn="ctr"/>
                      <a:r>
                        <a:rPr lang="en-US" sz="1000" b="0" i="0" u="none" strike="noStrike">
                          <a:solidFill>
                            <a:srgbClr val="000000"/>
                          </a:solidFill>
                          <a:effectLst/>
                          <a:latin typeface="Century Gothic" panose="020B0502020202020204" pitchFamily="34" charset="0"/>
                        </a:rPr>
                        <a:t>Performing Arts/entertainment opportunities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3.72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05262764"/>
                  </a:ext>
                </a:extLst>
              </a:tr>
              <a:tr h="257704">
                <a:tc>
                  <a:txBody>
                    <a:bodyPr/>
                    <a:lstStyle/>
                    <a:p>
                      <a:pPr algn="l" fontAlgn="ctr"/>
                      <a:r>
                        <a:rPr lang="en-US" sz="1000" b="0" i="0" u="none" strike="noStrike">
                          <a:solidFill>
                            <a:srgbClr val="000000"/>
                          </a:solidFill>
                          <a:effectLst/>
                          <a:latin typeface="Century Gothic" panose="020B0502020202020204" pitchFamily="34" charset="0"/>
                        </a:rPr>
                        <a:t>Graffiti removal</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07478212"/>
                  </a:ext>
                </a:extLst>
              </a:tr>
              <a:tr h="257704">
                <a:tc>
                  <a:txBody>
                    <a:bodyPr/>
                    <a:lstStyle/>
                    <a:p>
                      <a:pPr algn="l" fontAlgn="ctr"/>
                      <a:r>
                        <a:rPr lang="en-US" sz="1000" b="0" i="0" u="none" strike="noStrike">
                          <a:solidFill>
                            <a:srgbClr val="000000"/>
                          </a:solidFill>
                          <a:effectLst/>
                          <a:latin typeface="Century Gothic" panose="020B0502020202020204" pitchFamily="34" charset="0"/>
                        </a:rPr>
                        <a:t>Pet adoption/animal rehoming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59005337"/>
                  </a:ext>
                </a:extLst>
              </a:tr>
              <a:tr h="257704">
                <a:tc>
                  <a:txBody>
                    <a:bodyPr/>
                    <a:lstStyle/>
                    <a:p>
                      <a:pPr algn="l" fontAlgn="ctr"/>
                      <a:r>
                        <a:rPr lang="en-US" sz="1000" b="0" i="0" u="none" strike="noStrike" dirty="0">
                          <a:solidFill>
                            <a:srgbClr val="000000"/>
                          </a:solidFill>
                          <a:effectLst/>
                          <a:latin typeface="Century Gothic" panose="020B0502020202020204" pitchFamily="34" charset="0"/>
                        </a:rPr>
                        <a:t>Growing airport capacity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3.86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6098226"/>
                  </a:ext>
                </a:extLst>
              </a:tr>
            </a:tbl>
          </a:graphicData>
        </a:graphic>
      </p:graphicFrame>
      <p:sp>
        <p:nvSpPr>
          <p:cNvPr id="14" name="Rectangle 13">
            <a:extLst>
              <a:ext uri="{FF2B5EF4-FFF2-40B4-BE49-F238E27FC236}">
                <a16:creationId xmlns:a16="http://schemas.microsoft.com/office/drawing/2014/main" id="{A8921DC3-2E90-4DC2-AB27-A3F43F087EFA}"/>
              </a:ext>
            </a:extLst>
          </p:cNvPr>
          <p:cNvSpPr/>
          <p:nvPr/>
        </p:nvSpPr>
        <p:spPr>
          <a:xfrm>
            <a:off x="4988974" y="1124744"/>
            <a:ext cx="4014274" cy="40011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mn-cs"/>
              </a:rPr>
              <a:t>The following services/facilities received the highest T3 box satisfaction ratings:</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15" name="Rectangle 14">
            <a:extLst>
              <a:ext uri="{FF2B5EF4-FFF2-40B4-BE49-F238E27FC236}">
                <a16:creationId xmlns:a16="http://schemas.microsoft.com/office/drawing/2014/main" id="{218ED1F5-6450-40A9-A014-2FDD5122AE9C}"/>
              </a:ext>
            </a:extLst>
          </p:cNvPr>
          <p:cNvSpPr/>
          <p:nvPr/>
        </p:nvSpPr>
        <p:spPr>
          <a:xfrm>
            <a:off x="5102082" y="3433499"/>
            <a:ext cx="3925108" cy="40011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mn-cs"/>
              </a:rPr>
              <a:t>The following services/facilities received the lowest T3 box satisfaction ratings:</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16" name="Rectangle 15">
            <a:extLst>
              <a:ext uri="{FF2B5EF4-FFF2-40B4-BE49-F238E27FC236}">
                <a16:creationId xmlns:a16="http://schemas.microsoft.com/office/drawing/2014/main" id="{CEB408BB-9AD9-4886-80A8-029D10526960}"/>
              </a:ext>
            </a:extLst>
          </p:cNvPr>
          <p:cNvSpPr/>
          <p:nvPr/>
        </p:nvSpPr>
        <p:spPr>
          <a:xfrm>
            <a:off x="0" y="5516472"/>
            <a:ext cx="29033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T2B = important/very important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Scale: 1 = not at all important, 5 = very important</a:t>
            </a:r>
            <a:endParaRPr kumimoji="0" lang="en-AU"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p:txBody>
      </p:sp>
      <p:sp>
        <p:nvSpPr>
          <p:cNvPr id="17" name="Rectangle 16">
            <a:extLst>
              <a:ext uri="{FF2B5EF4-FFF2-40B4-BE49-F238E27FC236}">
                <a16:creationId xmlns:a16="http://schemas.microsoft.com/office/drawing/2014/main" id="{2C2E2E63-DF8B-481A-8D05-2BC9C9419615}"/>
              </a:ext>
            </a:extLst>
          </p:cNvPr>
          <p:cNvSpPr/>
          <p:nvPr/>
        </p:nvSpPr>
        <p:spPr>
          <a:xfrm>
            <a:off x="6328806" y="5517212"/>
            <a:ext cx="2815194" cy="369332"/>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T3B = somewhat satisfied/satisfied/very satisfied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Scale: 1 = not at all satisfied, 5 = very satisfied</a:t>
            </a:r>
            <a:endParaRPr kumimoji="0" lang="en-AU"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p:txBody>
      </p:sp>
      <p:graphicFrame>
        <p:nvGraphicFramePr>
          <p:cNvPr id="18" name="Table 17">
            <a:extLst>
              <a:ext uri="{FF2B5EF4-FFF2-40B4-BE49-F238E27FC236}">
                <a16:creationId xmlns:a16="http://schemas.microsoft.com/office/drawing/2014/main" id="{4119AC45-67E6-4531-83D1-520F919A9AD2}"/>
              </a:ext>
            </a:extLst>
          </p:cNvPr>
          <p:cNvGraphicFramePr>
            <a:graphicFrameLocks noGrp="1"/>
          </p:cNvGraphicFramePr>
          <p:nvPr/>
        </p:nvGraphicFramePr>
        <p:xfrm>
          <a:off x="4983278" y="1768111"/>
          <a:ext cx="3925108" cy="1295400"/>
        </p:xfrm>
        <a:graphic>
          <a:graphicData uri="http://schemas.openxmlformats.org/drawingml/2006/table">
            <a:tbl>
              <a:tblPr firstRow="1" firstCol="1" bandRow="1"/>
              <a:tblGrid>
                <a:gridCol w="2803698">
                  <a:extLst>
                    <a:ext uri="{9D8B030D-6E8A-4147-A177-3AD203B41FA5}">
                      <a16:colId xmlns:a16="http://schemas.microsoft.com/office/drawing/2014/main" val="2490370240"/>
                    </a:ext>
                  </a:extLst>
                </a:gridCol>
                <a:gridCol w="560705">
                  <a:extLst>
                    <a:ext uri="{9D8B030D-6E8A-4147-A177-3AD203B41FA5}">
                      <a16:colId xmlns:a16="http://schemas.microsoft.com/office/drawing/2014/main" val="3417884378"/>
                    </a:ext>
                  </a:extLst>
                </a:gridCol>
                <a:gridCol w="560705">
                  <a:extLst>
                    <a:ext uri="{9D8B030D-6E8A-4147-A177-3AD203B41FA5}">
                      <a16:colId xmlns:a16="http://schemas.microsoft.com/office/drawing/2014/main" val="1253663753"/>
                    </a:ext>
                  </a:extLst>
                </a:gridCol>
              </a:tblGrid>
              <a:tr h="215900">
                <a:tc>
                  <a:txBody>
                    <a:bodyPr/>
                    <a:lstStyle/>
                    <a:p>
                      <a:pPr>
                        <a:lnSpc>
                          <a:spcPct val="107000"/>
                        </a:lnSpc>
                        <a:spcAft>
                          <a:spcPts val="0"/>
                        </a:spcAft>
                      </a:pPr>
                      <a:r>
                        <a:rPr lang="en-AU" sz="1000" dirty="0">
                          <a:effectLst/>
                          <a:latin typeface="Century Gothic" panose="020B0502020202020204" pitchFamily="34" charset="0"/>
                          <a:ea typeface="Times New Roman" panose="02020603050405020304" pitchFamily="18" charset="0"/>
                        </a:rPr>
                        <a:t>Higher satisfaction</a:t>
                      </a:r>
                      <a:endParaRPr lang="en-AU" sz="10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rPr>
                        <a:t>T3 Box</a:t>
                      </a:r>
                      <a:endParaRPr lang="en-AU" sz="1000" dirty="0">
                        <a:solidFill>
                          <a:schemeClr val="tx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lnSpc>
                          <a:spcPct val="107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rPr>
                        <a:t>Mean</a:t>
                      </a:r>
                      <a:endParaRPr lang="en-AU" sz="12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32990930"/>
                  </a:ext>
                </a:extLst>
              </a:tr>
              <a:tr h="215900">
                <a:tc>
                  <a:txBody>
                    <a:bodyPr/>
                    <a:lstStyle/>
                    <a:p>
                      <a:pPr algn="l" fontAlgn="ctr"/>
                      <a:r>
                        <a:rPr lang="en-US" sz="1000" b="0" i="0" u="none" strike="noStrike" dirty="0">
                          <a:solidFill>
                            <a:srgbClr val="000000"/>
                          </a:solidFill>
                          <a:effectLst/>
                          <a:latin typeface="Century Gothic" panose="020B0502020202020204" pitchFamily="34" charset="0"/>
                        </a:rPr>
                        <a:t>Library services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98%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4.26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96473498"/>
                  </a:ext>
                </a:extLst>
              </a:tr>
              <a:tr h="215900">
                <a:tc>
                  <a:txBody>
                    <a:bodyPr/>
                    <a:lstStyle/>
                    <a:p>
                      <a:pPr algn="l" fontAlgn="ctr"/>
                      <a:r>
                        <a:rPr lang="en-US" sz="1000" b="0" i="0" u="none" strike="noStrike">
                          <a:solidFill>
                            <a:srgbClr val="000000"/>
                          </a:solidFill>
                          <a:effectLst/>
                          <a:latin typeface="Century Gothic" panose="020B0502020202020204" pitchFamily="34" charset="0"/>
                        </a:rPr>
                        <a:t>Ovals and sportsgrounds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4.13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05262764"/>
                  </a:ext>
                </a:extLst>
              </a:tr>
              <a:tr h="215900">
                <a:tc>
                  <a:txBody>
                    <a:bodyPr/>
                    <a:lstStyle/>
                    <a:p>
                      <a:pPr algn="l" fontAlgn="ctr"/>
                      <a:r>
                        <a:rPr lang="en-US" sz="1000" b="0" i="0" u="none" strike="noStrike">
                          <a:solidFill>
                            <a:srgbClr val="000000"/>
                          </a:solidFill>
                          <a:effectLst/>
                          <a:latin typeface="Century Gothic" panose="020B0502020202020204" pitchFamily="34" charset="0"/>
                        </a:rPr>
                        <a:t>Parks and playgrounds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90911164"/>
                  </a:ext>
                </a:extLst>
              </a:tr>
              <a:tr h="215900">
                <a:tc>
                  <a:txBody>
                    <a:bodyPr/>
                    <a:lstStyle/>
                    <a:p>
                      <a:pPr algn="l" fontAlgn="ctr"/>
                      <a:r>
                        <a:rPr lang="en-US" sz="1000" b="0" i="0" u="none" strike="noStrike">
                          <a:solidFill>
                            <a:srgbClr val="000000"/>
                          </a:solidFill>
                          <a:effectLst/>
                          <a:latin typeface="Century Gothic" panose="020B0502020202020204" pitchFamily="34" charset="0"/>
                        </a:rPr>
                        <a:t>Community buildings/halls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3.70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4229126"/>
                  </a:ext>
                </a:extLst>
              </a:tr>
              <a:tr h="215900">
                <a:tc>
                  <a:txBody>
                    <a:bodyPr/>
                    <a:lstStyle/>
                    <a:p>
                      <a:pPr algn="l" fontAlgn="ctr"/>
                      <a:r>
                        <a:rPr lang="en-US" sz="1000" b="0" i="0" u="none" strike="noStrike" dirty="0">
                          <a:solidFill>
                            <a:srgbClr val="000000"/>
                          </a:solidFill>
                          <a:effectLst/>
                          <a:latin typeface="Century Gothic" panose="020B0502020202020204" pitchFamily="34" charset="0"/>
                        </a:rPr>
                        <a:t>Performing Arts/entertainment opportunities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3.73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6098226"/>
                  </a:ext>
                </a:extLst>
              </a:tr>
            </a:tbl>
          </a:graphicData>
        </a:graphic>
      </p:graphicFrame>
      <p:graphicFrame>
        <p:nvGraphicFramePr>
          <p:cNvPr id="20" name="Table 19">
            <a:extLst>
              <a:ext uri="{FF2B5EF4-FFF2-40B4-BE49-F238E27FC236}">
                <a16:creationId xmlns:a16="http://schemas.microsoft.com/office/drawing/2014/main" id="{836E8DE0-7CB9-467E-8177-7061A0207603}"/>
              </a:ext>
            </a:extLst>
          </p:cNvPr>
          <p:cNvGraphicFramePr>
            <a:graphicFrameLocks noGrp="1"/>
          </p:cNvGraphicFramePr>
          <p:nvPr/>
        </p:nvGraphicFramePr>
        <p:xfrm>
          <a:off x="5051200" y="3898255"/>
          <a:ext cx="3925108" cy="1546225"/>
        </p:xfrm>
        <a:graphic>
          <a:graphicData uri="http://schemas.openxmlformats.org/drawingml/2006/table">
            <a:tbl>
              <a:tblPr firstRow="1" firstCol="1" bandRow="1"/>
              <a:tblGrid>
                <a:gridCol w="2803698">
                  <a:extLst>
                    <a:ext uri="{9D8B030D-6E8A-4147-A177-3AD203B41FA5}">
                      <a16:colId xmlns:a16="http://schemas.microsoft.com/office/drawing/2014/main" val="2490370240"/>
                    </a:ext>
                  </a:extLst>
                </a:gridCol>
                <a:gridCol w="560705">
                  <a:extLst>
                    <a:ext uri="{9D8B030D-6E8A-4147-A177-3AD203B41FA5}">
                      <a16:colId xmlns:a16="http://schemas.microsoft.com/office/drawing/2014/main" val="3417884378"/>
                    </a:ext>
                  </a:extLst>
                </a:gridCol>
                <a:gridCol w="560705">
                  <a:extLst>
                    <a:ext uri="{9D8B030D-6E8A-4147-A177-3AD203B41FA5}">
                      <a16:colId xmlns:a16="http://schemas.microsoft.com/office/drawing/2014/main" val="1253663753"/>
                    </a:ext>
                  </a:extLst>
                </a:gridCol>
              </a:tblGrid>
              <a:tr h="215900">
                <a:tc>
                  <a:txBody>
                    <a:bodyPr/>
                    <a:lstStyle/>
                    <a:p>
                      <a:pPr>
                        <a:lnSpc>
                          <a:spcPct val="107000"/>
                        </a:lnSpc>
                        <a:spcAft>
                          <a:spcPts val="0"/>
                        </a:spcAft>
                      </a:pPr>
                      <a:r>
                        <a:rPr lang="en-AU" sz="1000" dirty="0">
                          <a:effectLst/>
                          <a:latin typeface="Century Gothic" panose="020B0502020202020204" pitchFamily="34" charset="0"/>
                          <a:ea typeface="Times New Roman" panose="02020603050405020304" pitchFamily="18" charset="0"/>
                        </a:rPr>
                        <a:t> Lower satisfaction</a:t>
                      </a:r>
                      <a:endParaRPr lang="en-AU" sz="12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7000"/>
                        </a:lnSpc>
                        <a:spcAft>
                          <a:spcPts val="0"/>
                        </a:spcAft>
                      </a:pPr>
                      <a:r>
                        <a:rPr lang="en-AU" sz="1000" dirty="0">
                          <a:solidFill>
                            <a:schemeClr val="tx1"/>
                          </a:solidFill>
                          <a:effectLst/>
                          <a:latin typeface="Century Gothic" panose="020B0502020202020204" pitchFamily="34" charset="0"/>
                          <a:ea typeface="Times New Roman" panose="02020603050405020304" pitchFamily="18" charset="0"/>
                        </a:rPr>
                        <a:t>T3 Box</a:t>
                      </a:r>
                      <a:endParaRPr lang="en-AU" sz="1000" dirty="0">
                        <a:solidFill>
                          <a:schemeClr val="tx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7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rPr>
                        <a:t>Mean</a:t>
                      </a:r>
                      <a:endParaRPr lang="en-AU" sz="12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2990930"/>
                  </a:ext>
                </a:extLst>
              </a:tr>
              <a:tr h="215900">
                <a:tc>
                  <a:txBody>
                    <a:bodyPr/>
                    <a:lstStyle/>
                    <a:p>
                      <a:pPr algn="l" fontAlgn="ctr"/>
                      <a:r>
                        <a:rPr lang="en-US" sz="1000" b="0" i="0" u="none" strike="noStrike" dirty="0">
                          <a:solidFill>
                            <a:srgbClr val="000000"/>
                          </a:solidFill>
                          <a:effectLst/>
                          <a:latin typeface="Century Gothic" panose="020B0502020202020204" pitchFamily="34" charset="0"/>
                        </a:rPr>
                        <a:t>Maintaining local roads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43%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2.34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96473498"/>
                  </a:ext>
                </a:extLst>
              </a:tr>
              <a:tr h="215900">
                <a:tc>
                  <a:txBody>
                    <a:bodyPr/>
                    <a:lstStyle/>
                    <a:p>
                      <a:pPr algn="l" fontAlgn="ctr"/>
                      <a:r>
                        <a:rPr lang="en-US" sz="1000" b="0" i="0" u="none" strike="noStrike" dirty="0">
                          <a:solidFill>
                            <a:srgbClr val="000000"/>
                          </a:solidFill>
                          <a:effectLst/>
                          <a:latin typeface="Century Gothic" panose="020B0502020202020204" pitchFamily="34" charset="0"/>
                        </a:rPr>
                        <a:t>Overall condition of local road network</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05262764"/>
                  </a:ext>
                </a:extLst>
              </a:tr>
              <a:tr h="215900">
                <a:tc>
                  <a:txBody>
                    <a:bodyPr/>
                    <a:lstStyle/>
                    <a:p>
                      <a:pPr algn="l" fontAlgn="ctr"/>
                      <a:r>
                        <a:rPr lang="en-US" sz="1000" b="0" i="0" u="none" strike="noStrike" dirty="0">
                          <a:solidFill>
                            <a:srgbClr val="000000"/>
                          </a:solidFill>
                          <a:effectLst/>
                          <a:latin typeface="Century Gothic" panose="020B0502020202020204" pitchFamily="34" charset="0"/>
                        </a:rPr>
                        <a:t>Council is transparent and accountable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07478212"/>
                  </a:ext>
                </a:extLst>
              </a:tr>
              <a:tr h="215900">
                <a:tc>
                  <a:txBody>
                    <a:bodyPr/>
                    <a:lstStyle/>
                    <a:p>
                      <a:pPr marL="82550" indent="-82550" algn="l" fontAlgn="ctr"/>
                      <a:r>
                        <a:rPr lang="en-US" sz="1000" b="0" i="0" u="none" strike="noStrike" dirty="0">
                          <a:solidFill>
                            <a:srgbClr val="000000"/>
                          </a:solidFill>
                          <a:effectLst/>
                          <a:latin typeface="Century Gothic" panose="020B0502020202020204" pitchFamily="34" charset="0"/>
                        </a:rPr>
                        <a:t>Council provides inclusive opportunities for community to get actively-involved in decision making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59005337"/>
                  </a:ext>
                </a:extLst>
              </a:tr>
              <a:tr h="215900">
                <a:tc>
                  <a:txBody>
                    <a:bodyPr/>
                    <a:lstStyle/>
                    <a:p>
                      <a:pPr algn="l" fontAlgn="ctr"/>
                      <a:r>
                        <a:rPr lang="en-US" sz="1000" b="0" i="0" u="none" strike="noStrike" dirty="0">
                          <a:solidFill>
                            <a:srgbClr val="000000"/>
                          </a:solidFill>
                          <a:effectLst/>
                          <a:latin typeface="Century Gothic" panose="020B0502020202020204" pitchFamily="34" charset="0"/>
                        </a:rPr>
                        <a:t>Availability of car parking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2.78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6098226"/>
                  </a:ext>
                </a:extLst>
              </a:tr>
            </a:tbl>
          </a:graphicData>
        </a:graphic>
      </p:graphicFrame>
    </p:spTree>
    <p:extLst>
      <p:ext uri="{BB962C8B-B14F-4D97-AF65-F5344CB8AC3E}">
        <p14:creationId xmlns:p14="http://schemas.microsoft.com/office/powerpoint/2010/main" val="967747316"/>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C24EF83-82B5-49B4-BFC3-3F635D2E0A24}"/>
              </a:ext>
            </a:extLst>
          </p:cNvPr>
          <p:cNvSpPr txBox="1">
            <a:spLocks/>
          </p:cNvSpPr>
          <p:nvPr/>
        </p:nvSpPr>
        <p:spPr>
          <a:xfrm>
            <a:off x="0" y="-814"/>
            <a:ext cx="914400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500" b="1" i="0" u="none" strike="noStrike" kern="1200" cap="none" spc="0" normalizeH="0" baseline="0" noProof="0" dirty="0">
                <a:ln>
                  <a:noFill/>
                </a:ln>
                <a:solidFill>
                  <a:srgbClr val="1F497D"/>
                </a:solidFill>
                <a:effectLst/>
                <a:uLnTx/>
                <a:uFillTx/>
                <a:latin typeface="Century Gothic" pitchFamily="34" charset="0"/>
                <a:ea typeface="+mn-ea"/>
                <a:cs typeface="+mn-cs"/>
              </a:rPr>
              <a:t>2.2 </a:t>
            </a:r>
            <a:r>
              <a:rPr kumimoji="0" lang="en-AU" sz="2500" b="1" i="0" u="sng" strike="noStrike" kern="1200" cap="none" spc="0" normalizeH="0" baseline="0" noProof="0" dirty="0">
                <a:ln>
                  <a:noFill/>
                </a:ln>
                <a:solidFill>
                  <a:srgbClr val="1F497D"/>
                </a:solidFill>
                <a:effectLst/>
                <a:uLnTx/>
                <a:uFillTx/>
                <a:latin typeface="Century Gothic" pitchFamily="34" charset="0"/>
                <a:ea typeface="+mn-ea"/>
                <a:cs typeface="+mn-cs"/>
              </a:rPr>
              <a:t>Importance</a:t>
            </a:r>
            <a:r>
              <a:rPr kumimoji="0" lang="en-AU" sz="2500" b="1" i="0" u="none" strike="noStrike" kern="1200" cap="none" spc="0" normalizeH="0" baseline="0" noProof="0" dirty="0">
                <a:ln>
                  <a:noFill/>
                </a:ln>
                <a:solidFill>
                  <a:srgbClr val="1F497D"/>
                </a:solidFill>
                <a:effectLst/>
                <a:uLnTx/>
                <a:uFillTx/>
                <a:latin typeface="Century Gothic" pitchFamily="34" charset="0"/>
                <a:ea typeface="+mn-ea"/>
                <a:cs typeface="+mn-cs"/>
              </a:rPr>
              <a:t> Compared to the Micromex Benchmark</a:t>
            </a:r>
          </a:p>
        </p:txBody>
      </p:sp>
      <p:sp>
        <p:nvSpPr>
          <p:cNvPr id="4" name="Rectangle 3">
            <a:extLst>
              <a:ext uri="{FF2B5EF4-FFF2-40B4-BE49-F238E27FC236}">
                <a16:creationId xmlns:a16="http://schemas.microsoft.com/office/drawing/2014/main" id="{76EFAD88-1B59-4F7E-AE21-FAD0D02477FE}"/>
              </a:ext>
            </a:extLst>
          </p:cNvPr>
          <p:cNvSpPr/>
          <p:nvPr/>
        </p:nvSpPr>
        <p:spPr>
          <a:xfrm>
            <a:off x="464448" y="502448"/>
            <a:ext cx="8198116"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chart below shows the variance between Tamworth Regional Council top 2 box importance scores and the Micromex Benchmark. Services/facilities shown in the below chart highlight larger positive and negative gaps.</a:t>
            </a:r>
          </a:p>
        </p:txBody>
      </p:sp>
      <p:sp>
        <p:nvSpPr>
          <p:cNvPr id="5" name="Rectangle 4">
            <a:extLst>
              <a:ext uri="{FF2B5EF4-FFF2-40B4-BE49-F238E27FC236}">
                <a16:creationId xmlns:a16="http://schemas.microsoft.com/office/drawing/2014/main" id="{B7629D72-3B7D-46B3-BC83-6B35722C0C91}"/>
              </a:ext>
            </a:extLst>
          </p:cNvPr>
          <p:cNvSpPr/>
          <p:nvPr/>
        </p:nvSpPr>
        <p:spPr>
          <a:xfrm>
            <a:off x="36576" y="6574544"/>
            <a:ext cx="7768473"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Note: Only services/facilities with a variance of +/- 6% to the Benchmark have been shown above. Please see Appendix A for detailed list</a:t>
            </a:r>
            <a:endParaRPr kumimoji="0" lang="en-AU"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p:txBody>
      </p:sp>
      <p:graphicFrame>
        <p:nvGraphicFramePr>
          <p:cNvPr id="10" name="Chart 9">
            <a:extLst>
              <a:ext uri="{FF2B5EF4-FFF2-40B4-BE49-F238E27FC236}">
                <a16:creationId xmlns:a16="http://schemas.microsoft.com/office/drawing/2014/main" id="{87528606-C439-4026-A1EE-0B2B5582E1F2}"/>
              </a:ext>
            </a:extLst>
          </p:cNvPr>
          <p:cNvGraphicFramePr/>
          <p:nvPr/>
        </p:nvGraphicFramePr>
        <p:xfrm>
          <a:off x="36576" y="1124744"/>
          <a:ext cx="6096000" cy="52308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EFD20E98-64AF-4E1B-B6B8-68C6F027B6E0}"/>
              </a:ext>
            </a:extLst>
          </p:cNvPr>
          <p:cNvGraphicFramePr/>
          <p:nvPr/>
        </p:nvGraphicFramePr>
        <p:xfrm>
          <a:off x="3203848" y="1140016"/>
          <a:ext cx="6096000" cy="5230808"/>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a:extLst>
              <a:ext uri="{FF2B5EF4-FFF2-40B4-BE49-F238E27FC236}">
                <a16:creationId xmlns:a16="http://schemas.microsoft.com/office/drawing/2014/main" id="{37DFC4E0-81E1-46F4-8C9F-D931BA1455DB}"/>
              </a:ext>
            </a:extLst>
          </p:cNvPr>
          <p:cNvCxnSpPr/>
          <p:nvPr/>
        </p:nvCxnSpPr>
        <p:spPr>
          <a:xfrm>
            <a:off x="155827" y="2072959"/>
            <a:ext cx="864096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27148FA-57E1-4F0B-A418-6A3C8488EE6D}"/>
              </a:ext>
            </a:extLst>
          </p:cNvPr>
          <p:cNvSpPr txBox="1"/>
          <p:nvPr/>
        </p:nvSpPr>
        <p:spPr>
          <a:xfrm>
            <a:off x="1725096" y="936296"/>
            <a:ext cx="414304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Tamworth Regional Council </a:t>
            </a:r>
            <a:r>
              <a:rPr kumimoji="0" lang="en-AU"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Top 2 Box Importance Scores</a:t>
            </a:r>
          </a:p>
        </p:txBody>
      </p:sp>
      <p:sp>
        <p:nvSpPr>
          <p:cNvPr id="15" name="TextBox 14">
            <a:extLst>
              <a:ext uri="{FF2B5EF4-FFF2-40B4-BE49-F238E27FC236}">
                <a16:creationId xmlns:a16="http://schemas.microsoft.com/office/drawing/2014/main" id="{E7175B27-45A4-408B-A184-1A8F76481D52}"/>
              </a:ext>
            </a:extLst>
          </p:cNvPr>
          <p:cNvSpPr txBox="1"/>
          <p:nvPr/>
        </p:nvSpPr>
        <p:spPr>
          <a:xfrm>
            <a:off x="5940152" y="936296"/>
            <a:ext cx="288032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Variance to the Regional Benchmark</a:t>
            </a:r>
          </a:p>
        </p:txBody>
      </p:sp>
    </p:spTree>
    <p:extLst>
      <p:ext uri="{BB962C8B-B14F-4D97-AF65-F5344CB8AC3E}">
        <p14:creationId xmlns:p14="http://schemas.microsoft.com/office/powerpoint/2010/main" val="173054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35486F-BCE9-4C0F-9E32-E30CBE259C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96336" y="6288618"/>
            <a:ext cx="1371695" cy="548679"/>
          </a:xfrm>
          <a:prstGeom prst="rect">
            <a:avLst/>
          </a:prstGeom>
        </p:spPr>
      </p:pic>
      <p:sp>
        <p:nvSpPr>
          <p:cNvPr id="17" name="TextBox 16">
            <a:extLst>
              <a:ext uri="{FF2B5EF4-FFF2-40B4-BE49-F238E27FC236}">
                <a16:creationId xmlns:a16="http://schemas.microsoft.com/office/drawing/2014/main" id="{045EB553-4607-4C97-834F-2E8097E29ADB}"/>
              </a:ext>
            </a:extLst>
          </p:cNvPr>
          <p:cNvSpPr txBox="1"/>
          <p:nvPr/>
        </p:nvSpPr>
        <p:spPr>
          <a:xfrm>
            <a:off x="4409422" y="260648"/>
            <a:ext cx="37266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1F497D"/>
                </a:solidFill>
                <a:effectLst/>
                <a:uLnTx/>
                <a:uFillTx/>
                <a:latin typeface="Century Gothic" pitchFamily="34" charset="0"/>
                <a:ea typeface="Arial Unicode MS"/>
                <a:cs typeface="+mn-cs"/>
              </a:rPr>
              <a:t>Table of Contents</a:t>
            </a:r>
          </a:p>
        </p:txBody>
      </p:sp>
      <p:graphicFrame>
        <p:nvGraphicFramePr>
          <p:cNvPr id="19" name="Table 18">
            <a:extLst>
              <a:ext uri="{FF2B5EF4-FFF2-40B4-BE49-F238E27FC236}">
                <a16:creationId xmlns:a16="http://schemas.microsoft.com/office/drawing/2014/main" id="{C57FB482-0071-42D9-A1F4-184222E03B60}"/>
              </a:ext>
            </a:extLst>
          </p:cNvPr>
          <p:cNvGraphicFramePr>
            <a:graphicFrameLocks noGrp="1"/>
          </p:cNvGraphicFramePr>
          <p:nvPr>
            <p:extLst>
              <p:ext uri="{D42A27DB-BD31-4B8C-83A1-F6EECF244321}">
                <p14:modId xmlns:p14="http://schemas.microsoft.com/office/powerpoint/2010/main" val="1397459882"/>
              </p:ext>
            </p:extLst>
          </p:nvPr>
        </p:nvGraphicFramePr>
        <p:xfrm>
          <a:off x="3680439" y="908720"/>
          <a:ext cx="5184577" cy="4896540"/>
        </p:xfrm>
        <a:graphic>
          <a:graphicData uri="http://schemas.openxmlformats.org/drawingml/2006/table">
            <a:tbl>
              <a:tblPr firstRow="1" bandRow="1">
                <a:tableStyleId>{5C22544A-7EE6-4342-B048-85BDC9FD1C3A}</a:tableStyleId>
              </a:tblPr>
              <a:tblGrid>
                <a:gridCol w="4552695">
                  <a:extLst>
                    <a:ext uri="{9D8B030D-6E8A-4147-A177-3AD203B41FA5}">
                      <a16:colId xmlns:a16="http://schemas.microsoft.com/office/drawing/2014/main" val="3458502648"/>
                    </a:ext>
                  </a:extLst>
                </a:gridCol>
                <a:gridCol w="631882">
                  <a:extLst>
                    <a:ext uri="{9D8B030D-6E8A-4147-A177-3AD203B41FA5}">
                      <a16:colId xmlns:a16="http://schemas.microsoft.com/office/drawing/2014/main" val="1743133659"/>
                    </a:ext>
                  </a:extLst>
                </a:gridCol>
              </a:tblGrid>
              <a:tr h="445140">
                <a:tc>
                  <a:txBody>
                    <a:bodyPr/>
                    <a:lstStyle/>
                    <a:p>
                      <a:r>
                        <a:rPr lang="en-AU" sz="1200" b="0" dirty="0">
                          <a:solidFill>
                            <a:schemeClr val="tx1"/>
                          </a:solidFill>
                          <a:latin typeface="Century Gothic" panose="020B0502020202020204" pitchFamily="34" charset="0"/>
                          <a:hlinkClick r:id="rId3" action="ppaction://hlinksldjump"/>
                        </a:rPr>
                        <a:t>Summary and Next Steps</a:t>
                      </a:r>
                      <a:endParaRPr lang="en-AU" sz="1200" b="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200" b="0" dirty="0">
                          <a:solidFill>
                            <a:schemeClr val="tx1"/>
                          </a:solidFill>
                          <a:latin typeface="Century Gothic" panose="020B0502020202020204" pitchFamily="34" charset="0"/>
                        </a:rPr>
                        <a:t>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263513"/>
                  </a:ext>
                </a:extLst>
              </a:tr>
              <a:tr h="445140">
                <a:tc>
                  <a:txBody>
                    <a:bodyPr/>
                    <a:lstStyle/>
                    <a:p>
                      <a:r>
                        <a:rPr lang="en-AU" sz="1200" b="0" dirty="0">
                          <a:solidFill>
                            <a:schemeClr val="tx1"/>
                          </a:solidFill>
                          <a:latin typeface="Century Gothic" panose="020B0502020202020204" pitchFamily="34" charset="0"/>
                          <a:hlinkClick r:id="rId4" action="ppaction://hlinksldjump"/>
                        </a:rPr>
                        <a:t>Detailed Results</a:t>
                      </a:r>
                      <a:endParaRPr lang="en-AU" sz="1200" b="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200" b="0" dirty="0">
                          <a:solidFill>
                            <a:schemeClr val="tx1"/>
                          </a:solidFill>
                          <a:latin typeface="Century Gothic" panose="020B0502020202020204" pitchFamily="34" charset="0"/>
                        </a:rPr>
                        <a:t>8</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9503608"/>
                  </a:ext>
                </a:extLst>
              </a:tr>
              <a:tr h="445140">
                <a:tc>
                  <a:txBody>
                    <a:bodyPr/>
                    <a:lstStyle/>
                    <a:p>
                      <a:pPr lvl="1"/>
                      <a:r>
                        <a:rPr lang="en-AU" sz="1200" b="0" dirty="0">
                          <a:solidFill>
                            <a:schemeClr val="tx1"/>
                          </a:solidFill>
                          <a:latin typeface="Century Gothic" panose="020B0502020202020204" pitchFamily="34" charset="0"/>
                          <a:hlinkClick r:id="rId5" action="ppaction://hlinksldjump"/>
                        </a:rPr>
                        <a:t>1. Living in Tamworth</a:t>
                      </a:r>
                      <a:endParaRPr lang="en-AU" sz="1200" b="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200" b="0" dirty="0">
                          <a:solidFill>
                            <a:schemeClr val="tx1"/>
                          </a:solidFill>
                          <a:latin typeface="Century Gothic" panose="020B0502020202020204" pitchFamily="34" charset="0"/>
                        </a:rPr>
                        <a:t>9</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6893719"/>
                  </a:ext>
                </a:extLst>
              </a:tr>
              <a:tr h="445140">
                <a:tc>
                  <a:txBody>
                    <a:bodyPr/>
                    <a:lstStyle/>
                    <a:p>
                      <a:pPr lvl="1"/>
                      <a:r>
                        <a:rPr lang="en-AU" sz="1200" b="0" dirty="0">
                          <a:solidFill>
                            <a:schemeClr val="tx1"/>
                          </a:solidFill>
                          <a:latin typeface="Century Gothic" panose="020B0502020202020204" pitchFamily="34" charset="0"/>
                          <a:hlinkClick r:id="rId6" action="ppaction://hlinksldjump"/>
                        </a:rPr>
                        <a:t>2. Key Performance Indicators</a:t>
                      </a:r>
                      <a:endParaRPr lang="en-AU" sz="1200" b="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200" b="0" dirty="0">
                          <a:solidFill>
                            <a:schemeClr val="tx1"/>
                          </a:solidFill>
                          <a:latin typeface="Century Gothic" panose="020B0502020202020204" pitchFamily="34" charset="0"/>
                        </a:rPr>
                        <a:t>13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62264"/>
                  </a:ext>
                </a:extLst>
              </a:tr>
              <a:tr h="445140">
                <a:tc>
                  <a:txBody>
                    <a:bodyPr/>
                    <a:lstStyle/>
                    <a:p>
                      <a:pPr lvl="1"/>
                      <a:r>
                        <a:rPr lang="en-AU" sz="1200" b="0" dirty="0">
                          <a:solidFill>
                            <a:schemeClr val="tx1"/>
                          </a:solidFill>
                          <a:latin typeface="Century Gothic" panose="020B0502020202020204" pitchFamily="34" charset="0"/>
                          <a:hlinkClick r:id="rId7" action="ppaction://hlinksldjump"/>
                        </a:rPr>
                        <a:t>3. Communication</a:t>
                      </a:r>
                      <a:endParaRPr lang="en-AU" sz="1200" b="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200" b="0" dirty="0">
                          <a:solidFill>
                            <a:schemeClr val="tx1"/>
                          </a:solidFill>
                          <a:latin typeface="Century Gothic" panose="020B0502020202020204" pitchFamily="34" charset="0"/>
                        </a:rPr>
                        <a:t>29</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1768141"/>
                  </a:ext>
                </a:extLst>
              </a:tr>
              <a:tr h="445140">
                <a:tc>
                  <a:txBody>
                    <a:bodyPr/>
                    <a:lstStyle/>
                    <a:p>
                      <a:pPr lvl="1"/>
                      <a:r>
                        <a:rPr lang="en-AU" sz="1200" b="0" dirty="0">
                          <a:solidFill>
                            <a:schemeClr val="tx1"/>
                          </a:solidFill>
                          <a:latin typeface="Century Gothic" panose="020B0502020202020204" pitchFamily="34" charset="0"/>
                          <a:hlinkClick r:id="rId8" action="ppaction://hlinksldjump"/>
                        </a:rPr>
                        <a:t>4. Community Strategic Plan</a:t>
                      </a:r>
                      <a:endParaRPr lang="en-AU" sz="1200" b="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200" b="0" dirty="0">
                          <a:solidFill>
                            <a:schemeClr val="tx1"/>
                          </a:solidFill>
                          <a:latin typeface="Century Gothic" panose="020B0502020202020204" pitchFamily="34" charset="0"/>
                        </a:rPr>
                        <a:t>32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0939187"/>
                  </a:ext>
                </a:extLst>
              </a:tr>
              <a:tr h="445140">
                <a:tc>
                  <a:txBody>
                    <a:bodyPr/>
                    <a:lstStyle/>
                    <a:p>
                      <a:pPr lvl="1"/>
                      <a:r>
                        <a:rPr lang="en-AU" sz="1200" b="0" dirty="0">
                          <a:solidFill>
                            <a:schemeClr val="tx1"/>
                          </a:solidFill>
                          <a:latin typeface="Century Gothic" panose="020B0502020202020204" pitchFamily="34" charset="0"/>
                          <a:hlinkClick r:id="rId9" action="ppaction://hlinksldjump"/>
                        </a:rPr>
                        <a:t>5. Future Needs Development</a:t>
                      </a:r>
                      <a:endParaRPr lang="en-AU" sz="1200" b="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200" b="0" dirty="0">
                          <a:solidFill>
                            <a:schemeClr val="tx1"/>
                          </a:solidFill>
                          <a:latin typeface="Century Gothic" panose="020B0502020202020204" pitchFamily="34" charset="0"/>
                        </a:rPr>
                        <a:t>43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119042"/>
                  </a:ext>
                </a:extLst>
              </a:tr>
              <a:tr h="445140">
                <a:tc>
                  <a:txBody>
                    <a:bodyPr/>
                    <a:lstStyle/>
                    <a:p>
                      <a:pPr lvl="1"/>
                      <a:r>
                        <a:rPr lang="en-AU" sz="1200" b="0" dirty="0">
                          <a:solidFill>
                            <a:schemeClr val="tx1"/>
                          </a:solidFill>
                          <a:latin typeface="Century Gothic" panose="020B0502020202020204" pitchFamily="34" charset="0"/>
                          <a:hlinkClick r:id="rId10" action="ppaction://hlinksldjump"/>
                        </a:rPr>
                        <a:t>6. Service Area Analysis</a:t>
                      </a:r>
                      <a:endParaRPr lang="en-AU" sz="1200" b="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200" b="0" dirty="0">
                          <a:solidFill>
                            <a:schemeClr val="tx1"/>
                          </a:solidFill>
                          <a:latin typeface="Century Gothic" panose="020B0502020202020204" pitchFamily="34" charset="0"/>
                        </a:rPr>
                        <a:t>47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8086326"/>
                  </a:ext>
                </a:extLst>
              </a:tr>
              <a:tr h="445140">
                <a:tc>
                  <a:txBody>
                    <a:bodyPr/>
                    <a:lstStyle/>
                    <a:p>
                      <a:r>
                        <a:rPr lang="en-AU" sz="1200" b="0" dirty="0">
                          <a:solidFill>
                            <a:schemeClr val="tx1"/>
                          </a:solidFill>
                          <a:latin typeface="Century Gothic" panose="020B0502020202020204" pitchFamily="34" charset="0"/>
                          <a:hlinkClick r:id="rId11" action="ppaction://hlinksldjump"/>
                        </a:rPr>
                        <a:t>Appendix A: Additional Analyses</a:t>
                      </a:r>
                      <a:endParaRPr lang="en-AU" sz="1200" b="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200" b="0" dirty="0">
                          <a:solidFill>
                            <a:schemeClr val="tx1"/>
                          </a:solidFill>
                          <a:latin typeface="Century Gothic" panose="020B0502020202020204" pitchFamily="34" charset="0"/>
                        </a:rPr>
                        <a:t>58</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7036250"/>
                  </a:ext>
                </a:extLst>
              </a:tr>
              <a:tr h="445140">
                <a:tc>
                  <a:txBody>
                    <a:bodyPr/>
                    <a:lstStyle/>
                    <a:p>
                      <a:r>
                        <a:rPr lang="en-AU" sz="1200" b="0" dirty="0">
                          <a:solidFill>
                            <a:schemeClr val="tx1"/>
                          </a:solidFill>
                          <a:latin typeface="Century Gothic" panose="020B0502020202020204" pitchFamily="34" charset="0"/>
                          <a:hlinkClick r:id="rId12" action="ppaction://hlinksldjump"/>
                        </a:rPr>
                        <a:t>Appendix B: Detailed Background &amp; Methodology</a:t>
                      </a:r>
                      <a:endParaRPr lang="en-AU" sz="1200" b="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200" b="0" dirty="0">
                          <a:solidFill>
                            <a:schemeClr val="tx1"/>
                          </a:solidFill>
                          <a:latin typeface="Century Gothic" panose="020B0502020202020204" pitchFamily="34" charset="0"/>
                        </a:rPr>
                        <a:t>70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3829972"/>
                  </a:ext>
                </a:extLst>
              </a:tr>
              <a:tr h="445140">
                <a:tc>
                  <a:txBody>
                    <a:bodyPr/>
                    <a:lstStyle/>
                    <a:p>
                      <a:r>
                        <a:rPr lang="en-AU" sz="1200" b="0" dirty="0">
                          <a:solidFill>
                            <a:schemeClr val="tx1"/>
                          </a:solidFill>
                          <a:latin typeface="Century Gothic" panose="020B0502020202020204" pitchFamily="34" charset="0"/>
                          <a:hlinkClick r:id="rId13" action="ppaction://hlinksldjump"/>
                        </a:rPr>
                        <a:t>Appendix C: Questionnaire</a:t>
                      </a:r>
                      <a:endParaRPr lang="en-AU" sz="1200" b="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200" b="0" dirty="0">
                          <a:solidFill>
                            <a:schemeClr val="tx1"/>
                          </a:solidFill>
                          <a:latin typeface="Century Gothic" panose="020B0502020202020204" pitchFamily="34" charset="0"/>
                        </a:rPr>
                        <a:t>74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6261500"/>
                  </a:ext>
                </a:extLst>
              </a:tr>
            </a:tbl>
          </a:graphicData>
        </a:graphic>
      </p:graphicFrame>
      <p:pic>
        <p:nvPicPr>
          <p:cNvPr id="8" name="Picture Placeholder 5">
            <a:extLst>
              <a:ext uri="{FF2B5EF4-FFF2-40B4-BE49-F238E27FC236}">
                <a16:creationId xmlns:a16="http://schemas.microsoft.com/office/drawing/2014/main" id="{09E2AB70-C3C3-4358-92CB-BE76CBFF22C2}"/>
              </a:ext>
            </a:extLst>
          </p:cNvPr>
          <p:cNvPicPr>
            <a:picLocks noChangeAspect="1"/>
          </p:cNvPicPr>
          <p:nvPr/>
        </p:nvPicPr>
        <p:blipFill>
          <a:blip r:embed="rId14" cstate="print">
            <a:extLst>
              <a:ext uri="{28A0092B-C50C-407E-A947-70E740481C1C}">
                <a14:useLocalDpi xmlns:a14="http://schemas.microsoft.com/office/drawing/2010/main" val="0"/>
              </a:ext>
            </a:extLst>
          </a:blip>
          <a:srcRect l="18922" r="18922"/>
          <a:stretch/>
        </p:blipFill>
        <p:spPr>
          <a:xfrm>
            <a:off x="0" y="8584"/>
            <a:ext cx="3397510" cy="6840832"/>
          </a:xfrm>
          <a:prstGeom prst="rect">
            <a:avLst/>
          </a:prstGeom>
        </p:spPr>
      </p:pic>
      <p:pic>
        <p:nvPicPr>
          <p:cNvPr id="11" name="Picture 2" descr="Tamworth Regional Council">
            <a:extLst>
              <a:ext uri="{FF2B5EF4-FFF2-40B4-BE49-F238E27FC236}">
                <a16:creationId xmlns:a16="http://schemas.microsoft.com/office/drawing/2014/main" id="{FBFBEC18-4C78-4916-80B6-BF676AE3C0C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08549" y="5981639"/>
            <a:ext cx="1601746" cy="74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348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C24EF83-82B5-49B4-BFC3-3F635D2E0A24}"/>
              </a:ext>
            </a:extLst>
          </p:cNvPr>
          <p:cNvSpPr txBox="1">
            <a:spLocks/>
          </p:cNvSpPr>
          <p:nvPr/>
        </p:nvSpPr>
        <p:spPr>
          <a:xfrm>
            <a:off x="0" y="-814"/>
            <a:ext cx="914400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500" b="1" i="0" u="none" strike="noStrike" kern="1200" cap="none" spc="0" normalizeH="0" baseline="0" noProof="0" dirty="0">
                <a:ln>
                  <a:noFill/>
                </a:ln>
                <a:solidFill>
                  <a:srgbClr val="1F497D"/>
                </a:solidFill>
                <a:effectLst/>
                <a:uLnTx/>
                <a:uFillTx/>
                <a:latin typeface="Century Gothic" pitchFamily="34" charset="0"/>
                <a:ea typeface="+mn-ea"/>
                <a:cs typeface="+mn-cs"/>
              </a:rPr>
              <a:t>2.2 </a:t>
            </a:r>
            <a:r>
              <a:rPr kumimoji="0" lang="en-AU" sz="2500" b="1" i="0" u="sng" strike="noStrike" kern="1200" cap="none" spc="0" normalizeH="0" baseline="0" noProof="0" dirty="0">
                <a:ln>
                  <a:noFill/>
                </a:ln>
                <a:solidFill>
                  <a:srgbClr val="1F497D"/>
                </a:solidFill>
                <a:effectLst/>
                <a:uLnTx/>
                <a:uFillTx/>
                <a:latin typeface="Century Gothic" pitchFamily="34" charset="0"/>
                <a:ea typeface="+mn-ea"/>
                <a:cs typeface="+mn-cs"/>
              </a:rPr>
              <a:t>Satisfaction</a:t>
            </a:r>
            <a:r>
              <a:rPr kumimoji="0" lang="en-AU" sz="2500" b="1" i="0" u="none" strike="noStrike" kern="1200" cap="none" spc="0" normalizeH="0" baseline="0" noProof="0" dirty="0">
                <a:ln>
                  <a:noFill/>
                </a:ln>
                <a:solidFill>
                  <a:srgbClr val="1F497D"/>
                </a:solidFill>
                <a:effectLst/>
                <a:uLnTx/>
                <a:uFillTx/>
                <a:latin typeface="Century Gothic" pitchFamily="34" charset="0"/>
                <a:ea typeface="+mn-ea"/>
                <a:cs typeface="+mn-cs"/>
              </a:rPr>
              <a:t> Compared to the Micromex Benchmark</a:t>
            </a:r>
          </a:p>
        </p:txBody>
      </p:sp>
      <p:sp>
        <p:nvSpPr>
          <p:cNvPr id="4" name="Rectangle 3">
            <a:extLst>
              <a:ext uri="{FF2B5EF4-FFF2-40B4-BE49-F238E27FC236}">
                <a16:creationId xmlns:a16="http://schemas.microsoft.com/office/drawing/2014/main" id="{76EFAD88-1B59-4F7E-AE21-FAD0D02477FE}"/>
              </a:ext>
            </a:extLst>
          </p:cNvPr>
          <p:cNvSpPr/>
          <p:nvPr/>
        </p:nvSpPr>
        <p:spPr>
          <a:xfrm>
            <a:off x="464448" y="502448"/>
            <a:ext cx="8198116"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chart below shows the variance between Tamworth Regional Council top 3 box satisfaction scores and the Micromex Benchmark. Services/facilities shown in the below chart highlight larger positive and negative gaps.</a:t>
            </a:r>
          </a:p>
        </p:txBody>
      </p:sp>
      <p:sp>
        <p:nvSpPr>
          <p:cNvPr id="5" name="Rectangle 4">
            <a:extLst>
              <a:ext uri="{FF2B5EF4-FFF2-40B4-BE49-F238E27FC236}">
                <a16:creationId xmlns:a16="http://schemas.microsoft.com/office/drawing/2014/main" id="{B7629D72-3B7D-46B3-BC83-6B35722C0C91}"/>
              </a:ext>
            </a:extLst>
          </p:cNvPr>
          <p:cNvSpPr/>
          <p:nvPr/>
        </p:nvSpPr>
        <p:spPr>
          <a:xfrm>
            <a:off x="36576" y="6574544"/>
            <a:ext cx="7768473"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Note: Only services/facilities with a variance of +/- 6% to the Benchmark have been shown above. Please see Appendix A for detailed list</a:t>
            </a:r>
            <a:endParaRPr kumimoji="0" lang="en-AU"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p:txBody>
      </p:sp>
      <p:graphicFrame>
        <p:nvGraphicFramePr>
          <p:cNvPr id="10" name="Chart 9">
            <a:extLst>
              <a:ext uri="{FF2B5EF4-FFF2-40B4-BE49-F238E27FC236}">
                <a16:creationId xmlns:a16="http://schemas.microsoft.com/office/drawing/2014/main" id="{87528606-C439-4026-A1EE-0B2B5582E1F2}"/>
              </a:ext>
            </a:extLst>
          </p:cNvPr>
          <p:cNvGraphicFramePr/>
          <p:nvPr/>
        </p:nvGraphicFramePr>
        <p:xfrm>
          <a:off x="36576" y="1124744"/>
          <a:ext cx="6096000" cy="52308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EFD20E98-64AF-4E1B-B6B8-68C6F027B6E0}"/>
              </a:ext>
            </a:extLst>
          </p:cNvPr>
          <p:cNvGraphicFramePr/>
          <p:nvPr/>
        </p:nvGraphicFramePr>
        <p:xfrm>
          <a:off x="3203848" y="1140016"/>
          <a:ext cx="6096000" cy="5230808"/>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a:extLst>
              <a:ext uri="{FF2B5EF4-FFF2-40B4-BE49-F238E27FC236}">
                <a16:creationId xmlns:a16="http://schemas.microsoft.com/office/drawing/2014/main" id="{37DFC4E0-81E1-46F4-8C9F-D931BA1455DB}"/>
              </a:ext>
            </a:extLst>
          </p:cNvPr>
          <p:cNvCxnSpPr/>
          <p:nvPr/>
        </p:nvCxnSpPr>
        <p:spPr>
          <a:xfrm>
            <a:off x="179512" y="2564904"/>
            <a:ext cx="864096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27148FA-57E1-4F0B-A418-6A3C8488EE6D}"/>
              </a:ext>
            </a:extLst>
          </p:cNvPr>
          <p:cNvSpPr txBox="1"/>
          <p:nvPr/>
        </p:nvSpPr>
        <p:spPr>
          <a:xfrm>
            <a:off x="1725096" y="936296"/>
            <a:ext cx="414304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Tamworth Regional Council Top 3 Box Satisfaction Scores</a:t>
            </a:r>
          </a:p>
        </p:txBody>
      </p:sp>
      <p:sp>
        <p:nvSpPr>
          <p:cNvPr id="15" name="TextBox 14">
            <a:extLst>
              <a:ext uri="{FF2B5EF4-FFF2-40B4-BE49-F238E27FC236}">
                <a16:creationId xmlns:a16="http://schemas.microsoft.com/office/drawing/2014/main" id="{E7175B27-45A4-408B-A184-1A8F76481D52}"/>
              </a:ext>
            </a:extLst>
          </p:cNvPr>
          <p:cNvSpPr txBox="1"/>
          <p:nvPr/>
        </p:nvSpPr>
        <p:spPr>
          <a:xfrm>
            <a:off x="5940152" y="936296"/>
            <a:ext cx="288032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Variance to the Regional Benchmark</a:t>
            </a:r>
          </a:p>
        </p:txBody>
      </p:sp>
    </p:spTree>
    <p:extLst>
      <p:ext uri="{BB962C8B-B14F-4D97-AF65-F5344CB8AC3E}">
        <p14:creationId xmlns:p14="http://schemas.microsoft.com/office/powerpoint/2010/main" val="3001676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DD841892-73C0-4150-8EA4-FD56AEB49D6C}"/>
              </a:ext>
            </a:extLst>
          </p:cNvPr>
          <p:cNvSpPr txBox="1">
            <a:spLocks/>
          </p:cNvSpPr>
          <p:nvPr/>
        </p:nvSpPr>
        <p:spPr>
          <a:xfrm>
            <a:off x="0" y="-814"/>
            <a:ext cx="914400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dirty="0">
                <a:ln>
                  <a:noFill/>
                </a:ln>
                <a:solidFill>
                  <a:srgbClr val="1F497D"/>
                </a:solidFill>
                <a:effectLst/>
                <a:uLnTx/>
                <a:uFillTx/>
                <a:latin typeface="Century Gothic" pitchFamily="34" charset="0"/>
                <a:ea typeface="+mn-ea"/>
                <a:cs typeface="+mn-cs"/>
              </a:rPr>
              <a:t>2.3. Performance Gap Analysis</a:t>
            </a:r>
          </a:p>
        </p:txBody>
      </p:sp>
      <p:sp>
        <p:nvSpPr>
          <p:cNvPr id="7" name="Rectangle 6">
            <a:extLst>
              <a:ext uri="{FF2B5EF4-FFF2-40B4-BE49-F238E27FC236}">
                <a16:creationId xmlns:a16="http://schemas.microsoft.com/office/drawing/2014/main" id="{D2E3E06C-383C-48C0-BD7D-8FB0B6522467}"/>
              </a:ext>
            </a:extLst>
          </p:cNvPr>
          <p:cNvSpPr/>
          <p:nvPr/>
        </p:nvSpPr>
        <p:spPr>
          <a:xfrm>
            <a:off x="323528" y="620688"/>
            <a:ext cx="8496944" cy="2400657"/>
          </a:xfrm>
          <a:prstGeom prst="rect">
            <a:avLst/>
          </a:prstGeom>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PGA establishes the gap between importance and satisfaction. This is calculated by subtracting the top 3 satisfaction score from the top 2 importance score. In order to measure performance gaps, respondents are asked to rate the importance of, and their satisfaction with, each of a range of different services or facilities on a scale of 1 to 5, where 1 = low importance or satisfaction and 5 = high importance or satisfaction. These scores are aggregated at a total community level.</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 </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The higher the differential between importance and satisfaction, the greater the difference is between the provision of that service by </a:t>
            </a: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Tamworth Regional Council </a:t>
            </a: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and the expectation of the community for that service/facility.</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 </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In the table on the following page, we can see the services and facilities with the largest performance gaps.</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 </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When analysing the performance gaps, it is expected that there will be some gaps in terms of resident satisfaction. Those services/facilities that have achieved a performance gap of greater than 20% may be indicative of areas requiring future optimisation.</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grpSp>
        <p:nvGrpSpPr>
          <p:cNvPr id="35" name="Group 34">
            <a:extLst>
              <a:ext uri="{FF2B5EF4-FFF2-40B4-BE49-F238E27FC236}">
                <a16:creationId xmlns:a16="http://schemas.microsoft.com/office/drawing/2014/main" id="{FC4A239B-1A79-4879-A14F-542838E6A64D}"/>
              </a:ext>
            </a:extLst>
          </p:cNvPr>
          <p:cNvGrpSpPr/>
          <p:nvPr/>
        </p:nvGrpSpPr>
        <p:grpSpPr>
          <a:xfrm>
            <a:off x="1691680" y="3287625"/>
            <a:ext cx="6128448" cy="3428401"/>
            <a:chOff x="2214880" y="1305771"/>
            <a:chExt cx="8502937" cy="5095030"/>
          </a:xfrm>
        </p:grpSpPr>
        <p:sp>
          <p:nvSpPr>
            <p:cNvPr id="17" name="Freeform: Shape 16">
              <a:extLst>
                <a:ext uri="{FF2B5EF4-FFF2-40B4-BE49-F238E27FC236}">
                  <a16:creationId xmlns:a16="http://schemas.microsoft.com/office/drawing/2014/main" id="{03CE3CC9-E567-4857-84E6-210A6106F7AD}"/>
                </a:ext>
              </a:extLst>
            </p:cNvPr>
            <p:cNvSpPr/>
            <p:nvPr/>
          </p:nvSpPr>
          <p:spPr>
            <a:xfrm>
              <a:off x="2650475" y="1983460"/>
              <a:ext cx="4674929" cy="4018598"/>
            </a:xfrm>
            <a:custGeom>
              <a:avLst/>
              <a:gdLst>
                <a:gd name="connsiteX0" fmla="*/ 11874 w 3057813"/>
                <a:gd name="connsiteY0" fmla="*/ 0 h 4324663"/>
                <a:gd name="connsiteX1" fmla="*/ 3050976 w 3057813"/>
                <a:gd name="connsiteY1" fmla="*/ 4107890 h 4324663"/>
                <a:gd name="connsiteX2" fmla="*/ 3057813 w 3057813"/>
                <a:gd name="connsiteY2" fmla="*/ 4324663 h 4324663"/>
                <a:gd name="connsiteX3" fmla="*/ 0 w 3057813"/>
                <a:gd name="connsiteY3" fmla="*/ 4324663 h 4324663"/>
                <a:gd name="connsiteX4" fmla="*/ 0 w 3057813"/>
                <a:gd name="connsiteY4" fmla="*/ 372 h 4324663"/>
                <a:gd name="connsiteX5" fmla="*/ 11874 w 3057813"/>
                <a:gd name="connsiteY5" fmla="*/ 0 h 4324663"/>
                <a:gd name="connsiteX0" fmla="*/ 3690739 w 6736678"/>
                <a:gd name="connsiteY0" fmla="*/ 0 h 4324663"/>
                <a:gd name="connsiteX1" fmla="*/ 6729841 w 6736678"/>
                <a:gd name="connsiteY1" fmla="*/ 4107890 h 4324663"/>
                <a:gd name="connsiteX2" fmla="*/ 6736678 w 6736678"/>
                <a:gd name="connsiteY2" fmla="*/ 4324663 h 4324663"/>
                <a:gd name="connsiteX3" fmla="*/ 0 w 6736678"/>
                <a:gd name="connsiteY3" fmla="*/ 4302680 h 4324663"/>
                <a:gd name="connsiteX4" fmla="*/ 3678865 w 6736678"/>
                <a:gd name="connsiteY4" fmla="*/ 372 h 4324663"/>
                <a:gd name="connsiteX5" fmla="*/ 3690739 w 6736678"/>
                <a:gd name="connsiteY5" fmla="*/ 0 h 4324663"/>
                <a:gd name="connsiteX0" fmla="*/ 3690739 w 6815933"/>
                <a:gd name="connsiteY0" fmla="*/ 0 h 4324663"/>
                <a:gd name="connsiteX1" fmla="*/ 6736678 w 6815933"/>
                <a:gd name="connsiteY1" fmla="*/ 4324663 h 4324663"/>
                <a:gd name="connsiteX2" fmla="*/ 0 w 6815933"/>
                <a:gd name="connsiteY2" fmla="*/ 4302680 h 4324663"/>
                <a:gd name="connsiteX3" fmla="*/ 3678865 w 6815933"/>
                <a:gd name="connsiteY3" fmla="*/ 372 h 4324663"/>
                <a:gd name="connsiteX4" fmla="*/ 3690739 w 6815933"/>
                <a:gd name="connsiteY4" fmla="*/ 0 h 4324663"/>
                <a:gd name="connsiteX0" fmla="*/ 3678865 w 6736678"/>
                <a:gd name="connsiteY0" fmla="*/ 0 h 4324291"/>
                <a:gd name="connsiteX1" fmla="*/ 6736678 w 6736678"/>
                <a:gd name="connsiteY1" fmla="*/ 4324291 h 4324291"/>
                <a:gd name="connsiteX2" fmla="*/ 0 w 6736678"/>
                <a:gd name="connsiteY2" fmla="*/ 4302308 h 4324291"/>
                <a:gd name="connsiteX3" fmla="*/ 3678865 w 6736678"/>
                <a:gd name="connsiteY3" fmla="*/ 0 h 4324291"/>
                <a:gd name="connsiteX0" fmla="*/ 3359888 w 6736678"/>
                <a:gd name="connsiteY0" fmla="*/ 0 h 4170408"/>
                <a:gd name="connsiteX1" fmla="*/ 6736678 w 6736678"/>
                <a:gd name="connsiteY1" fmla="*/ 4170408 h 4170408"/>
                <a:gd name="connsiteX2" fmla="*/ 0 w 6736678"/>
                <a:gd name="connsiteY2" fmla="*/ 4148425 h 4170408"/>
                <a:gd name="connsiteX3" fmla="*/ 3359888 w 6736678"/>
                <a:gd name="connsiteY3" fmla="*/ 0 h 4170408"/>
                <a:gd name="connsiteX0" fmla="*/ 3359888 w 5003571"/>
                <a:gd name="connsiteY0" fmla="*/ 0 h 4148425"/>
                <a:gd name="connsiteX1" fmla="*/ 5003571 w 5003571"/>
                <a:gd name="connsiteY1" fmla="*/ 1686298 h 4148425"/>
                <a:gd name="connsiteX2" fmla="*/ 0 w 5003571"/>
                <a:gd name="connsiteY2" fmla="*/ 4148425 h 4148425"/>
                <a:gd name="connsiteX3" fmla="*/ 3359888 w 5003571"/>
                <a:gd name="connsiteY3" fmla="*/ 0 h 4148425"/>
                <a:gd name="connsiteX0" fmla="*/ 3359888 w 4716492"/>
                <a:gd name="connsiteY0" fmla="*/ 0 h 4148425"/>
                <a:gd name="connsiteX1" fmla="*/ 4716492 w 4716492"/>
                <a:gd name="connsiteY1" fmla="*/ 1807206 h 4148425"/>
                <a:gd name="connsiteX2" fmla="*/ 0 w 4716492"/>
                <a:gd name="connsiteY2" fmla="*/ 4148425 h 4148425"/>
                <a:gd name="connsiteX3" fmla="*/ 3359888 w 4716492"/>
                <a:gd name="connsiteY3" fmla="*/ 0 h 4148425"/>
                <a:gd name="connsiteX0" fmla="*/ 3359888 w 4712336"/>
                <a:gd name="connsiteY0" fmla="*/ 0 h 4148425"/>
                <a:gd name="connsiteX1" fmla="*/ 4712336 w 4712336"/>
                <a:gd name="connsiteY1" fmla="*/ 1845877 h 4148425"/>
                <a:gd name="connsiteX2" fmla="*/ 0 w 4712336"/>
                <a:gd name="connsiteY2" fmla="*/ 4148425 h 4148425"/>
                <a:gd name="connsiteX3" fmla="*/ 3359888 w 4712336"/>
                <a:gd name="connsiteY3" fmla="*/ 0 h 4148425"/>
                <a:gd name="connsiteX0" fmla="*/ 3322481 w 4674929"/>
                <a:gd name="connsiteY0" fmla="*/ 0 h 4161315"/>
                <a:gd name="connsiteX1" fmla="*/ 4674929 w 4674929"/>
                <a:gd name="connsiteY1" fmla="*/ 1845877 h 4161315"/>
                <a:gd name="connsiteX2" fmla="*/ 0 w 4674929"/>
                <a:gd name="connsiteY2" fmla="*/ 4161315 h 4161315"/>
                <a:gd name="connsiteX3" fmla="*/ 3322481 w 4674929"/>
                <a:gd name="connsiteY3" fmla="*/ 0 h 4161315"/>
                <a:gd name="connsiteX0" fmla="*/ 3306677 w 4674929"/>
                <a:gd name="connsiteY0" fmla="*/ 0 h 4154313"/>
                <a:gd name="connsiteX1" fmla="*/ 4674929 w 4674929"/>
                <a:gd name="connsiteY1" fmla="*/ 1838875 h 4154313"/>
                <a:gd name="connsiteX2" fmla="*/ 0 w 4674929"/>
                <a:gd name="connsiteY2" fmla="*/ 4154313 h 4154313"/>
                <a:gd name="connsiteX3" fmla="*/ 3306677 w 4674929"/>
                <a:gd name="connsiteY3" fmla="*/ 0 h 4154313"/>
              </a:gdLst>
              <a:ahLst/>
              <a:cxnLst>
                <a:cxn ang="0">
                  <a:pos x="connsiteX0" y="connsiteY0"/>
                </a:cxn>
                <a:cxn ang="0">
                  <a:pos x="connsiteX1" y="connsiteY1"/>
                </a:cxn>
                <a:cxn ang="0">
                  <a:pos x="connsiteX2" y="connsiteY2"/>
                </a:cxn>
                <a:cxn ang="0">
                  <a:pos x="connsiteX3" y="connsiteY3"/>
                </a:cxn>
              </a:cxnLst>
              <a:rect l="l" t="t" r="r" b="b"/>
              <a:pathLst>
                <a:path w="4674929" h="4154313">
                  <a:moveTo>
                    <a:pt x="3306677" y="0"/>
                  </a:moveTo>
                  <a:lnTo>
                    <a:pt x="4674929" y="1838875"/>
                  </a:lnTo>
                  <a:lnTo>
                    <a:pt x="0" y="4154313"/>
                  </a:lnTo>
                  <a:lnTo>
                    <a:pt x="3306677" y="0"/>
                  </a:lnTo>
                  <a:close/>
                </a:path>
              </a:pathLst>
            </a:custGeom>
            <a:gradFill flip="none" rotWithShape="1">
              <a:gsLst>
                <a:gs pos="0">
                  <a:schemeClr val="accent1">
                    <a:tint val="66000"/>
                    <a:satMod val="160000"/>
                  </a:schemeClr>
                </a:gs>
                <a:gs pos="50000">
                  <a:schemeClr val="accent1">
                    <a:tint val="44500"/>
                    <a:satMod val="160000"/>
                  </a:schemeClr>
                </a:gs>
                <a:gs pos="100000">
                  <a:schemeClr val="bg1"/>
                </a:gs>
              </a:gsLst>
              <a:lin ang="5400000" scaled="1"/>
              <a:tileRect/>
            </a:gra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Arrow Connector 17">
              <a:extLst>
                <a:ext uri="{FF2B5EF4-FFF2-40B4-BE49-F238E27FC236}">
                  <a16:creationId xmlns:a16="http://schemas.microsoft.com/office/drawing/2014/main" id="{40694F58-F111-4D68-9031-674B43AC6331}"/>
                </a:ext>
              </a:extLst>
            </p:cNvPr>
            <p:cNvCxnSpPr/>
            <p:nvPr/>
          </p:nvCxnSpPr>
          <p:spPr>
            <a:xfrm>
              <a:off x="2643538" y="6005844"/>
              <a:ext cx="7423799" cy="965"/>
            </a:xfrm>
            <a:prstGeom prst="straightConnector1">
              <a:avLst/>
            </a:prstGeom>
            <a:ln w="28575">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E3ECA2D-7559-4481-960A-079BB568B613}"/>
                </a:ext>
              </a:extLst>
            </p:cNvPr>
            <p:cNvCxnSpPr/>
            <p:nvPr/>
          </p:nvCxnSpPr>
          <p:spPr>
            <a:xfrm rot="5400000" flipH="1" flipV="1">
              <a:off x="395638" y="3762980"/>
              <a:ext cx="4495800" cy="1168"/>
            </a:xfrm>
            <a:prstGeom prst="straightConnector1">
              <a:avLst/>
            </a:prstGeom>
            <a:ln w="28575">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C83294E-F4FB-4360-97A5-67FA757B82F3}"/>
                </a:ext>
              </a:extLst>
            </p:cNvPr>
            <p:cNvSpPr/>
            <p:nvPr/>
          </p:nvSpPr>
          <p:spPr>
            <a:xfrm>
              <a:off x="2214880" y="1515665"/>
              <a:ext cx="416732" cy="20971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180000" rIns="0" b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itchFamily="34" charset="0"/>
                </a:rPr>
                <a:t>Importance</a:t>
              </a:r>
            </a:p>
          </p:txBody>
        </p:sp>
        <p:sp>
          <p:nvSpPr>
            <p:cNvPr id="21" name="TextBox 20">
              <a:extLst>
                <a:ext uri="{FF2B5EF4-FFF2-40B4-BE49-F238E27FC236}">
                  <a16:creationId xmlns:a16="http://schemas.microsoft.com/office/drawing/2014/main" id="{698C271A-B009-464A-A421-84CAECF47493}"/>
                </a:ext>
              </a:extLst>
            </p:cNvPr>
            <p:cNvSpPr txBox="1"/>
            <p:nvPr/>
          </p:nvSpPr>
          <p:spPr>
            <a:xfrm>
              <a:off x="6045295" y="1305771"/>
              <a:ext cx="4672522" cy="11892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Arial" pitchFamily="34" charset="0"/>
                </a:rPr>
                <a:t>Importance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Arial" pitchFamily="34" charset="0"/>
                </a:rPr>
                <a:t>(Area of focus - where residents would like Council to focus/invest)</a:t>
              </a: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p:txBody>
        </p:sp>
        <p:sp>
          <p:nvSpPr>
            <p:cNvPr id="22" name="TextBox 21">
              <a:extLst>
                <a:ext uri="{FF2B5EF4-FFF2-40B4-BE49-F238E27FC236}">
                  <a16:creationId xmlns:a16="http://schemas.microsoft.com/office/drawing/2014/main" id="{522FCC88-2678-44AC-A561-B31733137881}"/>
                </a:ext>
              </a:extLst>
            </p:cNvPr>
            <p:cNvSpPr txBox="1"/>
            <p:nvPr/>
          </p:nvSpPr>
          <p:spPr>
            <a:xfrm>
              <a:off x="4695206" y="3159383"/>
              <a:ext cx="2527773" cy="9605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85000"/>
                      <a:lumOff val="15000"/>
                    </a:prstClr>
                  </a:solidFill>
                  <a:effectLst/>
                  <a:uLnTx/>
                  <a:uFillTx/>
                  <a:latin typeface="Century Gothic" panose="020B0502020202020204" pitchFamily="34" charset="0"/>
                  <a:ea typeface="+mn-ea"/>
                  <a:cs typeface="Arial" pitchFamily="34" charset="0"/>
                </a:rPr>
                <a:t>Performance Gap</a:t>
              </a:r>
            </a:p>
          </p:txBody>
        </p:sp>
        <p:sp>
          <p:nvSpPr>
            <p:cNvPr id="23" name="Rectangle 22">
              <a:extLst>
                <a:ext uri="{FF2B5EF4-FFF2-40B4-BE49-F238E27FC236}">
                  <a16:creationId xmlns:a16="http://schemas.microsoft.com/office/drawing/2014/main" id="{025E753D-4880-4D5E-BC33-499DD835647C}"/>
                </a:ext>
              </a:extLst>
            </p:cNvPr>
            <p:cNvSpPr/>
            <p:nvPr/>
          </p:nvSpPr>
          <p:spPr>
            <a:xfrm>
              <a:off x="7955434" y="6000523"/>
              <a:ext cx="2117572" cy="4002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Open Sans" panose="020B0606030504020204" pitchFamily="34" charset="0"/>
                  <a:cs typeface="Open Sans" panose="020B0606030504020204" pitchFamily="34" charset="0"/>
                </a:rPr>
                <a:t>Satisfaction</a:t>
              </a:r>
              <a:endParaRPr kumimoji="0" lang="en-IN" sz="1400" b="0" i="0" u="none" strike="noStrike" kern="1200" cap="none" spc="0" normalizeH="0" baseline="0" noProof="0" dirty="0">
                <a:ln>
                  <a:noFill/>
                </a:ln>
                <a:solidFill>
                  <a:prstClr val="white"/>
                </a:solidFill>
                <a:effectLst/>
                <a:uLnTx/>
                <a:uFillTx/>
                <a:latin typeface="Century Gothic" panose="020B0502020202020204" pitchFamily="34" charset="0"/>
                <a:ea typeface="Open Sans" panose="020B0606030504020204" pitchFamily="34" charset="0"/>
                <a:cs typeface="Open Sans" panose="020B0606030504020204" pitchFamily="34" charset="0"/>
              </a:endParaRPr>
            </a:p>
          </p:txBody>
        </p:sp>
        <p:cxnSp>
          <p:nvCxnSpPr>
            <p:cNvPr id="24" name="Straight Connector 23">
              <a:extLst>
                <a:ext uri="{FF2B5EF4-FFF2-40B4-BE49-F238E27FC236}">
                  <a16:creationId xmlns:a16="http://schemas.microsoft.com/office/drawing/2014/main" id="{6DC8D35D-4A3F-4907-9EE7-E2E35E2022AD}"/>
                </a:ext>
              </a:extLst>
            </p:cNvPr>
            <p:cNvCxnSpPr>
              <a:cxnSpLocks/>
            </p:cNvCxnSpPr>
            <p:nvPr/>
          </p:nvCxnSpPr>
          <p:spPr>
            <a:xfrm flipV="1">
              <a:off x="2642954" y="1987490"/>
              <a:ext cx="3318668" cy="4008378"/>
            </a:xfrm>
            <a:prstGeom prst="line">
              <a:avLst/>
            </a:prstGeom>
            <a:ln w="25400" cap="rnd">
              <a:solidFill>
                <a:schemeClr val="tx2"/>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DD1C1C-FA99-437F-BE68-B9D059A2D3B6}"/>
                </a:ext>
              </a:extLst>
            </p:cNvPr>
            <p:cNvCxnSpPr>
              <a:cxnSpLocks/>
              <a:endCxn id="17" idx="1"/>
            </p:cNvCxnSpPr>
            <p:nvPr/>
          </p:nvCxnSpPr>
          <p:spPr>
            <a:xfrm flipV="1">
              <a:off x="2652882" y="3762262"/>
              <a:ext cx="4672522" cy="2233609"/>
            </a:xfrm>
            <a:prstGeom prst="line">
              <a:avLst/>
            </a:prstGeom>
            <a:ln w="25400" cap="rnd">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5F5D05C1-BFBE-41D6-83F9-FBF3755226D2}"/>
                </a:ext>
              </a:extLst>
            </p:cNvPr>
            <p:cNvSpPr>
              <a:spLocks noChangeAspect="1"/>
            </p:cNvSpPr>
            <p:nvPr/>
          </p:nvSpPr>
          <p:spPr>
            <a:xfrm>
              <a:off x="5796577" y="1817307"/>
              <a:ext cx="320040" cy="320040"/>
            </a:xfrm>
            <a:prstGeom prst="ellipse">
              <a:avLst/>
            </a:prstGeom>
            <a:gradFill>
              <a:gsLst>
                <a:gs pos="100000">
                  <a:schemeClr val="bg1">
                    <a:lumMod val="65000"/>
                    <a:alpha val="85000"/>
                  </a:schemeClr>
                </a:gs>
                <a:gs pos="0">
                  <a:schemeClr val="bg1">
                    <a:alpha val="20000"/>
                  </a:schemeClr>
                </a:gs>
              </a:gsLst>
              <a:path path="shape">
                <a:fillToRect l="50000" t="50000" r="50000" b="50000"/>
              </a:path>
            </a:gradFill>
            <a:ln w="38100">
              <a:solidFill>
                <a:schemeClr val="bg1"/>
              </a:solid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0256F0C-C127-4209-85D4-FAB3993FC0BF}"/>
                </a:ext>
              </a:extLst>
            </p:cNvPr>
            <p:cNvSpPr>
              <a:spLocks noChangeAspect="1"/>
            </p:cNvSpPr>
            <p:nvPr/>
          </p:nvSpPr>
          <p:spPr>
            <a:xfrm>
              <a:off x="7168177" y="3601283"/>
              <a:ext cx="320040" cy="320040"/>
            </a:xfrm>
            <a:prstGeom prst="ellipse">
              <a:avLst/>
            </a:prstGeom>
            <a:gradFill>
              <a:gsLst>
                <a:gs pos="100000">
                  <a:schemeClr val="bg1">
                    <a:lumMod val="65000"/>
                    <a:alpha val="85000"/>
                  </a:schemeClr>
                </a:gs>
                <a:gs pos="0">
                  <a:schemeClr val="bg1">
                    <a:alpha val="20000"/>
                  </a:schemeClr>
                </a:gs>
              </a:gsLst>
              <a:path path="shape">
                <a:fillToRect l="50000" t="50000" r="50000" b="50000"/>
              </a:path>
            </a:gradFill>
            <a:ln w="38100">
              <a:solidFill>
                <a:schemeClr val="bg1"/>
              </a:solid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 name="TextBox 35">
            <a:extLst>
              <a:ext uri="{FF2B5EF4-FFF2-40B4-BE49-F238E27FC236}">
                <a16:creationId xmlns:a16="http://schemas.microsoft.com/office/drawing/2014/main" id="{22B2D099-ED27-4541-A634-DF81C8116575}"/>
              </a:ext>
            </a:extLst>
          </p:cNvPr>
          <p:cNvSpPr txBox="1"/>
          <p:nvPr/>
        </p:nvSpPr>
        <p:spPr>
          <a:xfrm>
            <a:off x="4380015" y="5123835"/>
            <a:ext cx="3367696"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Arial" pitchFamily="34" charset="0"/>
              </a:rPr>
              <a:t>Satisfaction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Arial" pitchFamily="34" charset="0"/>
              </a:rPr>
              <a:t>(Satisfaction with current performance in a particular area)</a:t>
            </a: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p:txBody>
      </p:sp>
      <p:sp>
        <p:nvSpPr>
          <p:cNvPr id="37" name="Freeform 92">
            <a:extLst>
              <a:ext uri="{FF2B5EF4-FFF2-40B4-BE49-F238E27FC236}">
                <a16:creationId xmlns:a16="http://schemas.microsoft.com/office/drawing/2014/main" id="{C8136EC2-F307-4122-93C7-2BFBA7745965}"/>
              </a:ext>
            </a:extLst>
          </p:cNvPr>
          <p:cNvSpPr>
            <a:spLocks noEditPoints="1"/>
          </p:cNvSpPr>
          <p:nvPr/>
        </p:nvSpPr>
        <p:spPr bwMode="auto">
          <a:xfrm rot="4630608">
            <a:off x="4750335" y="3060990"/>
            <a:ext cx="322357" cy="782323"/>
          </a:xfrm>
          <a:custGeom>
            <a:avLst/>
            <a:gdLst>
              <a:gd name="T0" fmla="*/ 437 w 454"/>
              <a:gd name="T1" fmla="*/ 865 h 1128"/>
              <a:gd name="T2" fmla="*/ 244 w 454"/>
              <a:gd name="T3" fmla="*/ 626 h 1128"/>
              <a:gd name="T4" fmla="*/ 197 w 454"/>
              <a:gd name="T5" fmla="*/ 371 h 1128"/>
              <a:gd name="T6" fmla="*/ 224 w 454"/>
              <a:gd name="T7" fmla="*/ 295 h 1128"/>
              <a:gd name="T8" fmla="*/ 233 w 454"/>
              <a:gd name="T9" fmla="*/ 278 h 1128"/>
              <a:gd name="T10" fmla="*/ 250 w 454"/>
              <a:gd name="T11" fmla="*/ 291 h 1128"/>
              <a:gd name="T12" fmla="*/ 315 w 454"/>
              <a:gd name="T13" fmla="*/ 338 h 1128"/>
              <a:gd name="T14" fmla="*/ 316 w 454"/>
              <a:gd name="T15" fmla="*/ 336 h 1128"/>
              <a:gd name="T16" fmla="*/ 326 w 454"/>
              <a:gd name="T17" fmla="*/ 285 h 1128"/>
              <a:gd name="T18" fmla="*/ 353 w 454"/>
              <a:gd name="T19" fmla="*/ 138 h 1128"/>
              <a:gd name="T20" fmla="*/ 374 w 454"/>
              <a:gd name="T21" fmla="*/ 26 h 1128"/>
              <a:gd name="T22" fmla="*/ 378 w 454"/>
              <a:gd name="T23" fmla="*/ 2 h 1128"/>
              <a:gd name="T24" fmla="*/ 377 w 454"/>
              <a:gd name="T25" fmla="*/ 1 h 1128"/>
              <a:gd name="T26" fmla="*/ 123 w 454"/>
              <a:gd name="T27" fmla="*/ 92 h 1128"/>
              <a:gd name="T28" fmla="*/ 56 w 454"/>
              <a:gd name="T29" fmla="*/ 116 h 1128"/>
              <a:gd name="T30" fmla="*/ 55 w 454"/>
              <a:gd name="T31" fmla="*/ 118 h 1128"/>
              <a:gd name="T32" fmla="*/ 118 w 454"/>
              <a:gd name="T33" fmla="*/ 192 h 1128"/>
              <a:gd name="T34" fmla="*/ 118 w 454"/>
              <a:gd name="T35" fmla="*/ 205 h 1128"/>
              <a:gd name="T36" fmla="*/ 4 w 454"/>
              <a:gd name="T37" fmla="*/ 481 h 1128"/>
              <a:gd name="T38" fmla="*/ 61 w 454"/>
              <a:gd name="T39" fmla="*/ 787 h 1128"/>
              <a:gd name="T40" fmla="*/ 93 w 454"/>
              <a:gd name="T41" fmla="*/ 850 h 1128"/>
              <a:gd name="T42" fmla="*/ 173 w 454"/>
              <a:gd name="T43" fmla="*/ 954 h 1128"/>
              <a:gd name="T44" fmla="*/ 117 w 454"/>
              <a:gd name="T45" fmla="*/ 838 h 1128"/>
              <a:gd name="T46" fmla="*/ 86 w 454"/>
              <a:gd name="T47" fmla="*/ 776 h 1128"/>
              <a:gd name="T48" fmla="*/ 31 w 454"/>
              <a:gd name="T49" fmla="*/ 483 h 1128"/>
              <a:gd name="T50" fmla="*/ 138 w 454"/>
              <a:gd name="T51" fmla="*/ 222 h 1128"/>
              <a:gd name="T52" fmla="*/ 148 w 454"/>
              <a:gd name="T53" fmla="*/ 212 h 1128"/>
              <a:gd name="T54" fmla="*/ 160 w 454"/>
              <a:gd name="T55" fmla="*/ 199 h 1128"/>
              <a:gd name="T56" fmla="*/ 139 w 454"/>
              <a:gd name="T57" fmla="*/ 174 h 1128"/>
              <a:gd name="T58" fmla="*/ 105 w 454"/>
              <a:gd name="T59" fmla="*/ 127 h 1128"/>
              <a:gd name="T60" fmla="*/ 303 w 454"/>
              <a:gd name="T61" fmla="*/ 56 h 1128"/>
              <a:gd name="T62" fmla="*/ 343 w 454"/>
              <a:gd name="T63" fmla="*/ 41 h 1128"/>
              <a:gd name="T64" fmla="*/ 327 w 454"/>
              <a:gd name="T65" fmla="*/ 133 h 1128"/>
              <a:gd name="T66" fmla="*/ 299 w 454"/>
              <a:gd name="T67" fmla="*/ 280 h 1128"/>
              <a:gd name="T68" fmla="*/ 297 w 454"/>
              <a:gd name="T69" fmla="*/ 292 h 1128"/>
              <a:gd name="T70" fmla="*/ 229 w 454"/>
              <a:gd name="T71" fmla="*/ 242 h 1128"/>
              <a:gd name="T72" fmla="*/ 225 w 454"/>
              <a:gd name="T73" fmla="*/ 239 h 1128"/>
              <a:gd name="T74" fmla="*/ 215 w 454"/>
              <a:gd name="T75" fmla="*/ 255 h 1128"/>
              <a:gd name="T76" fmla="*/ 188 w 454"/>
              <a:gd name="T77" fmla="*/ 308 h 1128"/>
              <a:gd name="T78" fmla="*/ 170 w 454"/>
              <a:gd name="T79" fmla="*/ 499 h 1128"/>
              <a:gd name="T80" fmla="*/ 260 w 454"/>
              <a:gd name="T81" fmla="*/ 705 h 1128"/>
              <a:gd name="T82" fmla="*/ 426 w 454"/>
              <a:gd name="T83" fmla="*/ 891 h 1128"/>
              <a:gd name="T84" fmla="*/ 419 w 454"/>
              <a:gd name="T85" fmla="*/ 963 h 1128"/>
              <a:gd name="T86" fmla="*/ 406 w 454"/>
              <a:gd name="T87" fmla="*/ 1082 h 1128"/>
              <a:gd name="T88" fmla="*/ 311 w 454"/>
              <a:gd name="T89" fmla="*/ 1023 h 1128"/>
              <a:gd name="T90" fmla="*/ 250 w 454"/>
              <a:gd name="T91" fmla="*/ 1017 h 1128"/>
              <a:gd name="T92" fmla="*/ 428 w 454"/>
              <a:gd name="T93" fmla="*/ 1127 h 1128"/>
              <a:gd name="T94" fmla="*/ 429 w 454"/>
              <a:gd name="T95" fmla="*/ 1122 h 1128"/>
              <a:gd name="T96" fmla="*/ 433 w 454"/>
              <a:gd name="T97" fmla="*/ 1083 h 1128"/>
              <a:gd name="T98" fmla="*/ 450 w 454"/>
              <a:gd name="T99" fmla="*/ 918 h 1128"/>
              <a:gd name="T100" fmla="*/ 454 w 454"/>
              <a:gd name="T101" fmla="*/ 880 h 1128"/>
              <a:gd name="T102" fmla="*/ 124 w 454"/>
              <a:gd name="T103" fmla="*/ 198 h 1128"/>
              <a:gd name="T104" fmla="*/ 100 w 454"/>
              <a:gd name="T105" fmla="*/ 129 h 1128"/>
              <a:gd name="T106" fmla="*/ 297 w 454"/>
              <a:gd name="T107" fmla="*/ 292 h 1128"/>
              <a:gd name="T108" fmla="*/ 406 w 454"/>
              <a:gd name="T109" fmla="*/ 1082 h 1128"/>
              <a:gd name="T110" fmla="*/ 406 w 454"/>
              <a:gd name="T111" fmla="*/ 1082 h 1128"/>
              <a:gd name="T112" fmla="*/ 426 w 454"/>
              <a:gd name="T113" fmla="*/ 89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4" h="1128">
                <a:moveTo>
                  <a:pt x="448" y="874"/>
                </a:moveTo>
                <a:cubicBezTo>
                  <a:pt x="441" y="869"/>
                  <a:pt x="441" y="869"/>
                  <a:pt x="441" y="869"/>
                </a:cubicBezTo>
                <a:cubicBezTo>
                  <a:pt x="437" y="865"/>
                  <a:pt x="437" y="865"/>
                  <a:pt x="437" y="865"/>
                </a:cubicBezTo>
                <a:cubicBezTo>
                  <a:pt x="398" y="830"/>
                  <a:pt x="361" y="792"/>
                  <a:pt x="328" y="751"/>
                </a:cubicBezTo>
                <a:cubicBezTo>
                  <a:pt x="312" y="731"/>
                  <a:pt x="297" y="711"/>
                  <a:pt x="282" y="690"/>
                </a:cubicBezTo>
                <a:cubicBezTo>
                  <a:pt x="268" y="669"/>
                  <a:pt x="255" y="647"/>
                  <a:pt x="244" y="626"/>
                </a:cubicBezTo>
                <a:cubicBezTo>
                  <a:pt x="232" y="604"/>
                  <a:pt x="223" y="582"/>
                  <a:pt x="215" y="560"/>
                </a:cubicBezTo>
                <a:cubicBezTo>
                  <a:pt x="207" y="538"/>
                  <a:pt x="200" y="516"/>
                  <a:pt x="196" y="494"/>
                </a:cubicBezTo>
                <a:cubicBezTo>
                  <a:pt x="188" y="450"/>
                  <a:pt x="188" y="408"/>
                  <a:pt x="197" y="371"/>
                </a:cubicBezTo>
                <a:cubicBezTo>
                  <a:pt x="199" y="361"/>
                  <a:pt x="201" y="352"/>
                  <a:pt x="204" y="343"/>
                </a:cubicBezTo>
                <a:cubicBezTo>
                  <a:pt x="207" y="335"/>
                  <a:pt x="210" y="326"/>
                  <a:pt x="213" y="318"/>
                </a:cubicBezTo>
                <a:cubicBezTo>
                  <a:pt x="216" y="310"/>
                  <a:pt x="220" y="302"/>
                  <a:pt x="224" y="295"/>
                </a:cubicBezTo>
                <a:cubicBezTo>
                  <a:pt x="225" y="291"/>
                  <a:pt x="228" y="288"/>
                  <a:pt x="230" y="284"/>
                </a:cubicBezTo>
                <a:cubicBezTo>
                  <a:pt x="231" y="282"/>
                  <a:pt x="232" y="281"/>
                  <a:pt x="233" y="279"/>
                </a:cubicBezTo>
                <a:cubicBezTo>
                  <a:pt x="233" y="278"/>
                  <a:pt x="233" y="278"/>
                  <a:pt x="233" y="278"/>
                </a:cubicBezTo>
                <a:cubicBezTo>
                  <a:pt x="233" y="278"/>
                  <a:pt x="233" y="278"/>
                  <a:pt x="233" y="278"/>
                </a:cubicBezTo>
                <a:cubicBezTo>
                  <a:pt x="233" y="278"/>
                  <a:pt x="233" y="278"/>
                  <a:pt x="233" y="278"/>
                </a:cubicBezTo>
                <a:cubicBezTo>
                  <a:pt x="239" y="283"/>
                  <a:pt x="245" y="287"/>
                  <a:pt x="250" y="291"/>
                </a:cubicBezTo>
                <a:cubicBezTo>
                  <a:pt x="262" y="299"/>
                  <a:pt x="272" y="307"/>
                  <a:pt x="282" y="314"/>
                </a:cubicBezTo>
                <a:cubicBezTo>
                  <a:pt x="291" y="321"/>
                  <a:pt x="300" y="327"/>
                  <a:pt x="309" y="334"/>
                </a:cubicBezTo>
                <a:cubicBezTo>
                  <a:pt x="311" y="335"/>
                  <a:pt x="313" y="337"/>
                  <a:pt x="315" y="338"/>
                </a:cubicBezTo>
                <a:cubicBezTo>
                  <a:pt x="316" y="339"/>
                  <a:pt x="316" y="339"/>
                  <a:pt x="316" y="339"/>
                </a:cubicBezTo>
                <a:cubicBezTo>
                  <a:pt x="316" y="339"/>
                  <a:pt x="316" y="338"/>
                  <a:pt x="316" y="338"/>
                </a:cubicBezTo>
                <a:cubicBezTo>
                  <a:pt x="316" y="336"/>
                  <a:pt x="316" y="336"/>
                  <a:pt x="316" y="336"/>
                </a:cubicBezTo>
                <a:cubicBezTo>
                  <a:pt x="317" y="333"/>
                  <a:pt x="317" y="333"/>
                  <a:pt x="317" y="333"/>
                </a:cubicBezTo>
                <a:cubicBezTo>
                  <a:pt x="318" y="328"/>
                  <a:pt x="319" y="323"/>
                  <a:pt x="320" y="319"/>
                </a:cubicBezTo>
                <a:cubicBezTo>
                  <a:pt x="322" y="305"/>
                  <a:pt x="324" y="294"/>
                  <a:pt x="326" y="285"/>
                </a:cubicBezTo>
                <a:cubicBezTo>
                  <a:pt x="328" y="273"/>
                  <a:pt x="329" y="266"/>
                  <a:pt x="329" y="266"/>
                </a:cubicBezTo>
                <a:cubicBezTo>
                  <a:pt x="345" y="179"/>
                  <a:pt x="346" y="175"/>
                  <a:pt x="346" y="175"/>
                </a:cubicBezTo>
                <a:cubicBezTo>
                  <a:pt x="346" y="175"/>
                  <a:pt x="347" y="168"/>
                  <a:pt x="353" y="138"/>
                </a:cubicBezTo>
                <a:cubicBezTo>
                  <a:pt x="356" y="123"/>
                  <a:pt x="360" y="102"/>
                  <a:pt x="365" y="73"/>
                </a:cubicBezTo>
                <a:cubicBezTo>
                  <a:pt x="366" y="65"/>
                  <a:pt x="368" y="58"/>
                  <a:pt x="369" y="49"/>
                </a:cubicBezTo>
                <a:cubicBezTo>
                  <a:pt x="371" y="42"/>
                  <a:pt x="372" y="34"/>
                  <a:pt x="374" y="26"/>
                </a:cubicBezTo>
                <a:cubicBezTo>
                  <a:pt x="374" y="22"/>
                  <a:pt x="375" y="17"/>
                  <a:pt x="376" y="13"/>
                </a:cubicBezTo>
                <a:cubicBezTo>
                  <a:pt x="376" y="11"/>
                  <a:pt x="377" y="8"/>
                  <a:pt x="377" y="6"/>
                </a:cubicBezTo>
                <a:cubicBezTo>
                  <a:pt x="378" y="2"/>
                  <a:pt x="378" y="2"/>
                  <a:pt x="378" y="2"/>
                </a:cubicBezTo>
                <a:cubicBezTo>
                  <a:pt x="378" y="1"/>
                  <a:pt x="378" y="1"/>
                  <a:pt x="378" y="1"/>
                </a:cubicBezTo>
                <a:cubicBezTo>
                  <a:pt x="379" y="0"/>
                  <a:pt x="378" y="0"/>
                  <a:pt x="378" y="0"/>
                </a:cubicBezTo>
                <a:cubicBezTo>
                  <a:pt x="377" y="1"/>
                  <a:pt x="377" y="1"/>
                  <a:pt x="377" y="1"/>
                </a:cubicBezTo>
                <a:cubicBezTo>
                  <a:pt x="353" y="10"/>
                  <a:pt x="325" y="19"/>
                  <a:pt x="294" y="30"/>
                </a:cubicBezTo>
                <a:cubicBezTo>
                  <a:pt x="280" y="35"/>
                  <a:pt x="255" y="44"/>
                  <a:pt x="209" y="61"/>
                </a:cubicBezTo>
                <a:cubicBezTo>
                  <a:pt x="186" y="69"/>
                  <a:pt x="158" y="79"/>
                  <a:pt x="123" y="92"/>
                </a:cubicBezTo>
                <a:cubicBezTo>
                  <a:pt x="114" y="95"/>
                  <a:pt x="105" y="98"/>
                  <a:pt x="96" y="102"/>
                </a:cubicBezTo>
                <a:cubicBezTo>
                  <a:pt x="88" y="105"/>
                  <a:pt x="80" y="107"/>
                  <a:pt x="71" y="110"/>
                </a:cubicBezTo>
                <a:cubicBezTo>
                  <a:pt x="66" y="112"/>
                  <a:pt x="61" y="114"/>
                  <a:pt x="56" y="116"/>
                </a:cubicBezTo>
                <a:cubicBezTo>
                  <a:pt x="54" y="117"/>
                  <a:pt x="54" y="117"/>
                  <a:pt x="54" y="117"/>
                </a:cubicBezTo>
                <a:cubicBezTo>
                  <a:pt x="54" y="117"/>
                  <a:pt x="54" y="117"/>
                  <a:pt x="54" y="117"/>
                </a:cubicBezTo>
                <a:cubicBezTo>
                  <a:pt x="55" y="118"/>
                  <a:pt x="55" y="118"/>
                  <a:pt x="55" y="118"/>
                </a:cubicBezTo>
                <a:cubicBezTo>
                  <a:pt x="57" y="121"/>
                  <a:pt x="57" y="121"/>
                  <a:pt x="57" y="121"/>
                </a:cubicBezTo>
                <a:cubicBezTo>
                  <a:pt x="63" y="127"/>
                  <a:pt x="63" y="127"/>
                  <a:pt x="63" y="127"/>
                </a:cubicBezTo>
                <a:cubicBezTo>
                  <a:pt x="80" y="147"/>
                  <a:pt x="98" y="168"/>
                  <a:pt x="118" y="192"/>
                </a:cubicBezTo>
                <a:cubicBezTo>
                  <a:pt x="120" y="194"/>
                  <a:pt x="122" y="196"/>
                  <a:pt x="124" y="198"/>
                </a:cubicBezTo>
                <a:cubicBezTo>
                  <a:pt x="122" y="200"/>
                  <a:pt x="122" y="200"/>
                  <a:pt x="122" y="200"/>
                </a:cubicBezTo>
                <a:cubicBezTo>
                  <a:pt x="120" y="201"/>
                  <a:pt x="119" y="203"/>
                  <a:pt x="118" y="205"/>
                </a:cubicBezTo>
                <a:cubicBezTo>
                  <a:pt x="106" y="218"/>
                  <a:pt x="93" y="234"/>
                  <a:pt x="79" y="257"/>
                </a:cubicBezTo>
                <a:cubicBezTo>
                  <a:pt x="62" y="285"/>
                  <a:pt x="44" y="318"/>
                  <a:pt x="31" y="356"/>
                </a:cubicBezTo>
                <a:cubicBezTo>
                  <a:pt x="18" y="394"/>
                  <a:pt x="8" y="436"/>
                  <a:pt x="4" y="481"/>
                </a:cubicBezTo>
                <a:cubicBezTo>
                  <a:pt x="0" y="526"/>
                  <a:pt x="2" y="573"/>
                  <a:pt x="10" y="619"/>
                </a:cubicBezTo>
                <a:cubicBezTo>
                  <a:pt x="18" y="666"/>
                  <a:pt x="31" y="712"/>
                  <a:pt x="48" y="755"/>
                </a:cubicBezTo>
                <a:cubicBezTo>
                  <a:pt x="53" y="766"/>
                  <a:pt x="57" y="777"/>
                  <a:pt x="61" y="787"/>
                </a:cubicBezTo>
                <a:cubicBezTo>
                  <a:pt x="66" y="798"/>
                  <a:pt x="71" y="808"/>
                  <a:pt x="76" y="818"/>
                </a:cubicBezTo>
                <a:cubicBezTo>
                  <a:pt x="78" y="823"/>
                  <a:pt x="81" y="827"/>
                  <a:pt x="83" y="832"/>
                </a:cubicBezTo>
                <a:cubicBezTo>
                  <a:pt x="86" y="838"/>
                  <a:pt x="90" y="845"/>
                  <a:pt x="93" y="850"/>
                </a:cubicBezTo>
                <a:cubicBezTo>
                  <a:pt x="99" y="862"/>
                  <a:pt x="104" y="871"/>
                  <a:pt x="108" y="877"/>
                </a:cubicBezTo>
                <a:cubicBezTo>
                  <a:pt x="119" y="895"/>
                  <a:pt x="128" y="908"/>
                  <a:pt x="138" y="920"/>
                </a:cubicBezTo>
                <a:cubicBezTo>
                  <a:pt x="149" y="932"/>
                  <a:pt x="160" y="942"/>
                  <a:pt x="173" y="954"/>
                </a:cubicBezTo>
                <a:cubicBezTo>
                  <a:pt x="167" y="937"/>
                  <a:pt x="161" y="923"/>
                  <a:pt x="155" y="909"/>
                </a:cubicBezTo>
                <a:cubicBezTo>
                  <a:pt x="148" y="895"/>
                  <a:pt x="141" y="881"/>
                  <a:pt x="131" y="864"/>
                </a:cubicBezTo>
                <a:cubicBezTo>
                  <a:pt x="127" y="858"/>
                  <a:pt x="123" y="849"/>
                  <a:pt x="117" y="838"/>
                </a:cubicBezTo>
                <a:cubicBezTo>
                  <a:pt x="113" y="832"/>
                  <a:pt x="110" y="826"/>
                  <a:pt x="107" y="820"/>
                </a:cubicBezTo>
                <a:cubicBezTo>
                  <a:pt x="105" y="815"/>
                  <a:pt x="103" y="811"/>
                  <a:pt x="100" y="806"/>
                </a:cubicBezTo>
                <a:cubicBezTo>
                  <a:pt x="96" y="796"/>
                  <a:pt x="91" y="787"/>
                  <a:pt x="86" y="776"/>
                </a:cubicBezTo>
                <a:cubicBezTo>
                  <a:pt x="82" y="766"/>
                  <a:pt x="78" y="756"/>
                  <a:pt x="73" y="745"/>
                </a:cubicBezTo>
                <a:cubicBezTo>
                  <a:pt x="57" y="703"/>
                  <a:pt x="44" y="659"/>
                  <a:pt x="37" y="615"/>
                </a:cubicBezTo>
                <a:cubicBezTo>
                  <a:pt x="29" y="570"/>
                  <a:pt x="27" y="526"/>
                  <a:pt x="31" y="483"/>
                </a:cubicBezTo>
                <a:cubicBezTo>
                  <a:pt x="34" y="441"/>
                  <a:pt x="44" y="401"/>
                  <a:pt x="57" y="365"/>
                </a:cubicBezTo>
                <a:cubicBezTo>
                  <a:pt x="69" y="329"/>
                  <a:pt x="85" y="298"/>
                  <a:pt x="102" y="272"/>
                </a:cubicBezTo>
                <a:cubicBezTo>
                  <a:pt x="115" y="250"/>
                  <a:pt x="128" y="234"/>
                  <a:pt x="138" y="222"/>
                </a:cubicBezTo>
                <a:cubicBezTo>
                  <a:pt x="139" y="221"/>
                  <a:pt x="141" y="219"/>
                  <a:pt x="142" y="218"/>
                </a:cubicBezTo>
                <a:cubicBezTo>
                  <a:pt x="144" y="216"/>
                  <a:pt x="144" y="216"/>
                  <a:pt x="144" y="216"/>
                </a:cubicBezTo>
                <a:cubicBezTo>
                  <a:pt x="145" y="214"/>
                  <a:pt x="146" y="213"/>
                  <a:pt x="148" y="212"/>
                </a:cubicBezTo>
                <a:cubicBezTo>
                  <a:pt x="150" y="209"/>
                  <a:pt x="153" y="207"/>
                  <a:pt x="156" y="204"/>
                </a:cubicBezTo>
                <a:cubicBezTo>
                  <a:pt x="157" y="203"/>
                  <a:pt x="158" y="201"/>
                  <a:pt x="159" y="200"/>
                </a:cubicBezTo>
                <a:cubicBezTo>
                  <a:pt x="160" y="199"/>
                  <a:pt x="160" y="199"/>
                  <a:pt x="160" y="199"/>
                </a:cubicBezTo>
                <a:cubicBezTo>
                  <a:pt x="161" y="199"/>
                  <a:pt x="160" y="199"/>
                  <a:pt x="160" y="198"/>
                </a:cubicBezTo>
                <a:cubicBezTo>
                  <a:pt x="158" y="196"/>
                  <a:pt x="158" y="196"/>
                  <a:pt x="158" y="196"/>
                </a:cubicBezTo>
                <a:cubicBezTo>
                  <a:pt x="151" y="188"/>
                  <a:pt x="145" y="181"/>
                  <a:pt x="139" y="174"/>
                </a:cubicBezTo>
                <a:cubicBezTo>
                  <a:pt x="125" y="158"/>
                  <a:pt x="112" y="143"/>
                  <a:pt x="100" y="129"/>
                </a:cubicBezTo>
                <a:cubicBezTo>
                  <a:pt x="101" y="128"/>
                  <a:pt x="101" y="128"/>
                  <a:pt x="101" y="128"/>
                </a:cubicBezTo>
                <a:cubicBezTo>
                  <a:pt x="105" y="127"/>
                  <a:pt x="105" y="127"/>
                  <a:pt x="105" y="127"/>
                </a:cubicBezTo>
                <a:cubicBezTo>
                  <a:pt x="114" y="124"/>
                  <a:pt x="123" y="120"/>
                  <a:pt x="132" y="117"/>
                </a:cubicBezTo>
                <a:cubicBezTo>
                  <a:pt x="167" y="105"/>
                  <a:pt x="195" y="94"/>
                  <a:pt x="218" y="86"/>
                </a:cubicBezTo>
                <a:cubicBezTo>
                  <a:pt x="265" y="70"/>
                  <a:pt x="290" y="61"/>
                  <a:pt x="303" y="56"/>
                </a:cubicBezTo>
                <a:cubicBezTo>
                  <a:pt x="315" y="52"/>
                  <a:pt x="326" y="48"/>
                  <a:pt x="336" y="44"/>
                </a:cubicBezTo>
                <a:cubicBezTo>
                  <a:pt x="338" y="43"/>
                  <a:pt x="341" y="42"/>
                  <a:pt x="343" y="41"/>
                </a:cubicBezTo>
                <a:cubicBezTo>
                  <a:pt x="343" y="41"/>
                  <a:pt x="343" y="41"/>
                  <a:pt x="343" y="41"/>
                </a:cubicBezTo>
                <a:cubicBezTo>
                  <a:pt x="343" y="44"/>
                  <a:pt x="343" y="44"/>
                  <a:pt x="343" y="44"/>
                </a:cubicBezTo>
                <a:cubicBezTo>
                  <a:pt x="341" y="53"/>
                  <a:pt x="340" y="61"/>
                  <a:pt x="339" y="68"/>
                </a:cubicBezTo>
                <a:cubicBezTo>
                  <a:pt x="333" y="97"/>
                  <a:pt x="329" y="118"/>
                  <a:pt x="327" y="133"/>
                </a:cubicBezTo>
                <a:cubicBezTo>
                  <a:pt x="321" y="163"/>
                  <a:pt x="320" y="170"/>
                  <a:pt x="320" y="170"/>
                </a:cubicBezTo>
                <a:cubicBezTo>
                  <a:pt x="320" y="170"/>
                  <a:pt x="319" y="174"/>
                  <a:pt x="303" y="261"/>
                </a:cubicBezTo>
                <a:cubicBezTo>
                  <a:pt x="303" y="261"/>
                  <a:pt x="302" y="268"/>
                  <a:pt x="299" y="280"/>
                </a:cubicBezTo>
                <a:cubicBezTo>
                  <a:pt x="299" y="283"/>
                  <a:pt x="298" y="287"/>
                  <a:pt x="298" y="290"/>
                </a:cubicBezTo>
                <a:cubicBezTo>
                  <a:pt x="297" y="292"/>
                  <a:pt x="297" y="292"/>
                  <a:pt x="297" y="292"/>
                </a:cubicBezTo>
                <a:cubicBezTo>
                  <a:pt x="297" y="292"/>
                  <a:pt x="297" y="292"/>
                  <a:pt x="297" y="292"/>
                </a:cubicBezTo>
                <a:cubicBezTo>
                  <a:pt x="288" y="285"/>
                  <a:pt x="277" y="277"/>
                  <a:pt x="266" y="269"/>
                </a:cubicBezTo>
                <a:cubicBezTo>
                  <a:pt x="260" y="265"/>
                  <a:pt x="254" y="261"/>
                  <a:pt x="248" y="256"/>
                </a:cubicBezTo>
                <a:cubicBezTo>
                  <a:pt x="242" y="252"/>
                  <a:pt x="236" y="247"/>
                  <a:pt x="229" y="242"/>
                </a:cubicBezTo>
                <a:cubicBezTo>
                  <a:pt x="227" y="241"/>
                  <a:pt x="227" y="241"/>
                  <a:pt x="227" y="241"/>
                </a:cubicBezTo>
                <a:cubicBezTo>
                  <a:pt x="226" y="240"/>
                  <a:pt x="226" y="240"/>
                  <a:pt x="226" y="240"/>
                </a:cubicBezTo>
                <a:cubicBezTo>
                  <a:pt x="225" y="239"/>
                  <a:pt x="225" y="239"/>
                  <a:pt x="225" y="239"/>
                </a:cubicBezTo>
                <a:cubicBezTo>
                  <a:pt x="225" y="239"/>
                  <a:pt x="225" y="239"/>
                  <a:pt x="224" y="239"/>
                </a:cubicBezTo>
                <a:cubicBezTo>
                  <a:pt x="221" y="245"/>
                  <a:pt x="221" y="245"/>
                  <a:pt x="221" y="245"/>
                </a:cubicBezTo>
                <a:cubicBezTo>
                  <a:pt x="219" y="248"/>
                  <a:pt x="217" y="251"/>
                  <a:pt x="215" y="255"/>
                </a:cubicBezTo>
                <a:cubicBezTo>
                  <a:pt x="212" y="260"/>
                  <a:pt x="209" y="265"/>
                  <a:pt x="206" y="271"/>
                </a:cubicBezTo>
                <a:cubicBezTo>
                  <a:pt x="204" y="275"/>
                  <a:pt x="202" y="278"/>
                  <a:pt x="200" y="282"/>
                </a:cubicBezTo>
                <a:cubicBezTo>
                  <a:pt x="196" y="291"/>
                  <a:pt x="192" y="299"/>
                  <a:pt x="188" y="308"/>
                </a:cubicBezTo>
                <a:cubicBezTo>
                  <a:pt x="184" y="316"/>
                  <a:pt x="181" y="326"/>
                  <a:pt x="178" y="335"/>
                </a:cubicBezTo>
                <a:cubicBezTo>
                  <a:pt x="175" y="345"/>
                  <a:pt x="173" y="355"/>
                  <a:pt x="170" y="365"/>
                </a:cubicBezTo>
                <a:cubicBezTo>
                  <a:pt x="161" y="406"/>
                  <a:pt x="161" y="452"/>
                  <a:pt x="170" y="499"/>
                </a:cubicBezTo>
                <a:cubicBezTo>
                  <a:pt x="174" y="522"/>
                  <a:pt x="181" y="546"/>
                  <a:pt x="189" y="569"/>
                </a:cubicBezTo>
                <a:cubicBezTo>
                  <a:pt x="198" y="592"/>
                  <a:pt x="208" y="616"/>
                  <a:pt x="220" y="638"/>
                </a:cubicBezTo>
                <a:cubicBezTo>
                  <a:pt x="232" y="661"/>
                  <a:pt x="245" y="683"/>
                  <a:pt x="260" y="705"/>
                </a:cubicBezTo>
                <a:cubicBezTo>
                  <a:pt x="275" y="727"/>
                  <a:pt x="290" y="748"/>
                  <a:pt x="307" y="769"/>
                </a:cubicBezTo>
                <a:cubicBezTo>
                  <a:pt x="341" y="810"/>
                  <a:pt x="378" y="849"/>
                  <a:pt x="419" y="885"/>
                </a:cubicBezTo>
                <a:cubicBezTo>
                  <a:pt x="426" y="891"/>
                  <a:pt x="426" y="891"/>
                  <a:pt x="426" y="891"/>
                </a:cubicBezTo>
                <a:cubicBezTo>
                  <a:pt x="426" y="891"/>
                  <a:pt x="426" y="891"/>
                  <a:pt x="426" y="892"/>
                </a:cubicBezTo>
                <a:cubicBezTo>
                  <a:pt x="425" y="899"/>
                  <a:pt x="424" y="907"/>
                  <a:pt x="424" y="915"/>
                </a:cubicBezTo>
                <a:cubicBezTo>
                  <a:pt x="422" y="931"/>
                  <a:pt x="420" y="947"/>
                  <a:pt x="419" y="963"/>
                </a:cubicBezTo>
                <a:cubicBezTo>
                  <a:pt x="415" y="994"/>
                  <a:pt x="412" y="1026"/>
                  <a:pt x="409" y="1057"/>
                </a:cubicBezTo>
                <a:cubicBezTo>
                  <a:pt x="408" y="1065"/>
                  <a:pt x="407" y="1073"/>
                  <a:pt x="406" y="1080"/>
                </a:cubicBezTo>
                <a:cubicBezTo>
                  <a:pt x="406" y="1082"/>
                  <a:pt x="406" y="1082"/>
                  <a:pt x="406" y="1082"/>
                </a:cubicBezTo>
                <a:cubicBezTo>
                  <a:pt x="406" y="1082"/>
                  <a:pt x="406" y="1081"/>
                  <a:pt x="405" y="1081"/>
                </a:cubicBezTo>
                <a:cubicBezTo>
                  <a:pt x="398" y="1077"/>
                  <a:pt x="392" y="1073"/>
                  <a:pt x="386" y="1069"/>
                </a:cubicBezTo>
                <a:cubicBezTo>
                  <a:pt x="360" y="1053"/>
                  <a:pt x="335" y="1038"/>
                  <a:pt x="311" y="1023"/>
                </a:cubicBezTo>
                <a:cubicBezTo>
                  <a:pt x="291" y="1010"/>
                  <a:pt x="274" y="1000"/>
                  <a:pt x="264" y="994"/>
                </a:cubicBezTo>
                <a:cubicBezTo>
                  <a:pt x="229" y="973"/>
                  <a:pt x="207" y="964"/>
                  <a:pt x="173" y="954"/>
                </a:cubicBezTo>
                <a:cubicBezTo>
                  <a:pt x="198" y="979"/>
                  <a:pt x="215" y="995"/>
                  <a:pt x="250" y="1017"/>
                </a:cubicBezTo>
                <a:cubicBezTo>
                  <a:pt x="260" y="1023"/>
                  <a:pt x="277" y="1033"/>
                  <a:pt x="297" y="1046"/>
                </a:cubicBezTo>
                <a:cubicBezTo>
                  <a:pt x="321" y="1061"/>
                  <a:pt x="346" y="1076"/>
                  <a:pt x="371" y="1092"/>
                </a:cubicBezTo>
                <a:cubicBezTo>
                  <a:pt x="390" y="1104"/>
                  <a:pt x="409" y="1115"/>
                  <a:pt x="428" y="1127"/>
                </a:cubicBezTo>
                <a:cubicBezTo>
                  <a:pt x="429" y="1128"/>
                  <a:pt x="429" y="1127"/>
                  <a:pt x="429" y="1127"/>
                </a:cubicBezTo>
                <a:cubicBezTo>
                  <a:pt x="429" y="1125"/>
                  <a:pt x="429" y="1125"/>
                  <a:pt x="429" y="1125"/>
                </a:cubicBezTo>
                <a:cubicBezTo>
                  <a:pt x="429" y="1122"/>
                  <a:pt x="429" y="1122"/>
                  <a:pt x="429" y="1122"/>
                </a:cubicBezTo>
                <a:cubicBezTo>
                  <a:pt x="430" y="1116"/>
                  <a:pt x="430" y="1116"/>
                  <a:pt x="430" y="1116"/>
                </a:cubicBezTo>
                <a:cubicBezTo>
                  <a:pt x="431" y="1105"/>
                  <a:pt x="431" y="1105"/>
                  <a:pt x="431" y="1105"/>
                </a:cubicBezTo>
                <a:cubicBezTo>
                  <a:pt x="432" y="1098"/>
                  <a:pt x="433" y="1090"/>
                  <a:pt x="433" y="1083"/>
                </a:cubicBezTo>
                <a:cubicBezTo>
                  <a:pt x="434" y="1075"/>
                  <a:pt x="435" y="1068"/>
                  <a:pt x="436" y="1060"/>
                </a:cubicBezTo>
                <a:cubicBezTo>
                  <a:pt x="439" y="1029"/>
                  <a:pt x="442" y="997"/>
                  <a:pt x="446" y="965"/>
                </a:cubicBezTo>
                <a:cubicBezTo>
                  <a:pt x="447" y="950"/>
                  <a:pt x="449" y="934"/>
                  <a:pt x="450" y="918"/>
                </a:cubicBezTo>
                <a:cubicBezTo>
                  <a:pt x="451" y="910"/>
                  <a:pt x="452" y="902"/>
                  <a:pt x="453" y="894"/>
                </a:cubicBezTo>
                <a:cubicBezTo>
                  <a:pt x="454" y="883"/>
                  <a:pt x="454" y="883"/>
                  <a:pt x="454" y="883"/>
                </a:cubicBezTo>
                <a:cubicBezTo>
                  <a:pt x="454" y="880"/>
                  <a:pt x="454" y="880"/>
                  <a:pt x="454" y="880"/>
                </a:cubicBezTo>
                <a:cubicBezTo>
                  <a:pt x="452" y="878"/>
                  <a:pt x="452" y="878"/>
                  <a:pt x="452" y="878"/>
                </a:cubicBezTo>
                <a:lnTo>
                  <a:pt x="448" y="874"/>
                </a:lnTo>
                <a:close/>
                <a:moveTo>
                  <a:pt x="124" y="198"/>
                </a:moveTo>
                <a:cubicBezTo>
                  <a:pt x="124" y="198"/>
                  <a:pt x="124" y="198"/>
                  <a:pt x="124" y="198"/>
                </a:cubicBezTo>
                <a:cubicBezTo>
                  <a:pt x="124" y="198"/>
                  <a:pt x="124" y="198"/>
                  <a:pt x="124" y="198"/>
                </a:cubicBezTo>
                <a:close/>
                <a:moveTo>
                  <a:pt x="100" y="129"/>
                </a:moveTo>
                <a:cubicBezTo>
                  <a:pt x="100" y="129"/>
                  <a:pt x="100" y="129"/>
                  <a:pt x="100" y="129"/>
                </a:cubicBezTo>
                <a:cubicBezTo>
                  <a:pt x="100" y="129"/>
                  <a:pt x="100" y="129"/>
                  <a:pt x="100" y="129"/>
                </a:cubicBezTo>
                <a:close/>
                <a:moveTo>
                  <a:pt x="297" y="292"/>
                </a:moveTo>
                <a:cubicBezTo>
                  <a:pt x="297" y="292"/>
                  <a:pt x="297" y="292"/>
                  <a:pt x="297" y="292"/>
                </a:cubicBezTo>
                <a:cubicBezTo>
                  <a:pt x="297" y="292"/>
                  <a:pt x="297" y="292"/>
                  <a:pt x="297" y="292"/>
                </a:cubicBezTo>
                <a:close/>
                <a:moveTo>
                  <a:pt x="406" y="1082"/>
                </a:moveTo>
                <a:cubicBezTo>
                  <a:pt x="406" y="1082"/>
                  <a:pt x="406" y="1082"/>
                  <a:pt x="406" y="1082"/>
                </a:cubicBezTo>
                <a:cubicBezTo>
                  <a:pt x="406" y="1082"/>
                  <a:pt x="406" y="1082"/>
                  <a:pt x="406" y="1082"/>
                </a:cubicBezTo>
                <a:close/>
                <a:moveTo>
                  <a:pt x="406" y="1082"/>
                </a:moveTo>
                <a:cubicBezTo>
                  <a:pt x="406" y="1082"/>
                  <a:pt x="406" y="1082"/>
                  <a:pt x="406" y="1082"/>
                </a:cubicBezTo>
                <a:cubicBezTo>
                  <a:pt x="406" y="1082"/>
                  <a:pt x="406" y="1082"/>
                  <a:pt x="406" y="1082"/>
                </a:cubicBezTo>
                <a:close/>
                <a:moveTo>
                  <a:pt x="426" y="891"/>
                </a:moveTo>
                <a:cubicBezTo>
                  <a:pt x="426" y="891"/>
                  <a:pt x="426" y="891"/>
                  <a:pt x="426" y="891"/>
                </a:cubicBezTo>
                <a:cubicBezTo>
                  <a:pt x="426" y="891"/>
                  <a:pt x="426" y="891"/>
                  <a:pt x="426" y="891"/>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92">
            <a:extLst>
              <a:ext uri="{FF2B5EF4-FFF2-40B4-BE49-F238E27FC236}">
                <a16:creationId xmlns:a16="http://schemas.microsoft.com/office/drawing/2014/main" id="{3E2B72B7-A299-4C27-A9D6-9BD07AB0BE19}"/>
              </a:ext>
            </a:extLst>
          </p:cNvPr>
          <p:cNvSpPr>
            <a:spLocks noEditPoints="1"/>
          </p:cNvSpPr>
          <p:nvPr/>
        </p:nvSpPr>
        <p:spPr bwMode="auto">
          <a:xfrm rot="7518420">
            <a:off x="5743599" y="4500424"/>
            <a:ext cx="322357" cy="782323"/>
          </a:xfrm>
          <a:custGeom>
            <a:avLst/>
            <a:gdLst>
              <a:gd name="T0" fmla="*/ 437 w 454"/>
              <a:gd name="T1" fmla="*/ 865 h 1128"/>
              <a:gd name="T2" fmla="*/ 244 w 454"/>
              <a:gd name="T3" fmla="*/ 626 h 1128"/>
              <a:gd name="T4" fmla="*/ 197 w 454"/>
              <a:gd name="T5" fmla="*/ 371 h 1128"/>
              <a:gd name="T6" fmla="*/ 224 w 454"/>
              <a:gd name="T7" fmla="*/ 295 h 1128"/>
              <a:gd name="T8" fmla="*/ 233 w 454"/>
              <a:gd name="T9" fmla="*/ 278 h 1128"/>
              <a:gd name="T10" fmla="*/ 250 w 454"/>
              <a:gd name="T11" fmla="*/ 291 h 1128"/>
              <a:gd name="T12" fmla="*/ 315 w 454"/>
              <a:gd name="T13" fmla="*/ 338 h 1128"/>
              <a:gd name="T14" fmla="*/ 316 w 454"/>
              <a:gd name="T15" fmla="*/ 336 h 1128"/>
              <a:gd name="T16" fmla="*/ 326 w 454"/>
              <a:gd name="T17" fmla="*/ 285 h 1128"/>
              <a:gd name="T18" fmla="*/ 353 w 454"/>
              <a:gd name="T19" fmla="*/ 138 h 1128"/>
              <a:gd name="T20" fmla="*/ 374 w 454"/>
              <a:gd name="T21" fmla="*/ 26 h 1128"/>
              <a:gd name="T22" fmla="*/ 378 w 454"/>
              <a:gd name="T23" fmla="*/ 2 h 1128"/>
              <a:gd name="T24" fmla="*/ 377 w 454"/>
              <a:gd name="T25" fmla="*/ 1 h 1128"/>
              <a:gd name="T26" fmla="*/ 123 w 454"/>
              <a:gd name="T27" fmla="*/ 92 h 1128"/>
              <a:gd name="T28" fmla="*/ 56 w 454"/>
              <a:gd name="T29" fmla="*/ 116 h 1128"/>
              <a:gd name="T30" fmla="*/ 55 w 454"/>
              <a:gd name="T31" fmla="*/ 118 h 1128"/>
              <a:gd name="T32" fmla="*/ 118 w 454"/>
              <a:gd name="T33" fmla="*/ 192 h 1128"/>
              <a:gd name="T34" fmla="*/ 118 w 454"/>
              <a:gd name="T35" fmla="*/ 205 h 1128"/>
              <a:gd name="T36" fmla="*/ 4 w 454"/>
              <a:gd name="T37" fmla="*/ 481 h 1128"/>
              <a:gd name="T38" fmla="*/ 61 w 454"/>
              <a:gd name="T39" fmla="*/ 787 h 1128"/>
              <a:gd name="T40" fmla="*/ 93 w 454"/>
              <a:gd name="T41" fmla="*/ 850 h 1128"/>
              <a:gd name="T42" fmla="*/ 173 w 454"/>
              <a:gd name="T43" fmla="*/ 954 h 1128"/>
              <a:gd name="T44" fmla="*/ 117 w 454"/>
              <a:gd name="T45" fmla="*/ 838 h 1128"/>
              <a:gd name="T46" fmla="*/ 86 w 454"/>
              <a:gd name="T47" fmla="*/ 776 h 1128"/>
              <a:gd name="T48" fmla="*/ 31 w 454"/>
              <a:gd name="T49" fmla="*/ 483 h 1128"/>
              <a:gd name="T50" fmla="*/ 138 w 454"/>
              <a:gd name="T51" fmla="*/ 222 h 1128"/>
              <a:gd name="T52" fmla="*/ 148 w 454"/>
              <a:gd name="T53" fmla="*/ 212 h 1128"/>
              <a:gd name="T54" fmla="*/ 160 w 454"/>
              <a:gd name="T55" fmla="*/ 199 h 1128"/>
              <a:gd name="T56" fmla="*/ 139 w 454"/>
              <a:gd name="T57" fmla="*/ 174 h 1128"/>
              <a:gd name="T58" fmla="*/ 105 w 454"/>
              <a:gd name="T59" fmla="*/ 127 h 1128"/>
              <a:gd name="T60" fmla="*/ 303 w 454"/>
              <a:gd name="T61" fmla="*/ 56 h 1128"/>
              <a:gd name="T62" fmla="*/ 343 w 454"/>
              <a:gd name="T63" fmla="*/ 41 h 1128"/>
              <a:gd name="T64" fmla="*/ 327 w 454"/>
              <a:gd name="T65" fmla="*/ 133 h 1128"/>
              <a:gd name="T66" fmla="*/ 299 w 454"/>
              <a:gd name="T67" fmla="*/ 280 h 1128"/>
              <a:gd name="T68" fmla="*/ 297 w 454"/>
              <a:gd name="T69" fmla="*/ 292 h 1128"/>
              <a:gd name="T70" fmla="*/ 229 w 454"/>
              <a:gd name="T71" fmla="*/ 242 h 1128"/>
              <a:gd name="T72" fmla="*/ 225 w 454"/>
              <a:gd name="T73" fmla="*/ 239 h 1128"/>
              <a:gd name="T74" fmla="*/ 215 w 454"/>
              <a:gd name="T75" fmla="*/ 255 h 1128"/>
              <a:gd name="T76" fmla="*/ 188 w 454"/>
              <a:gd name="T77" fmla="*/ 308 h 1128"/>
              <a:gd name="T78" fmla="*/ 170 w 454"/>
              <a:gd name="T79" fmla="*/ 499 h 1128"/>
              <a:gd name="T80" fmla="*/ 260 w 454"/>
              <a:gd name="T81" fmla="*/ 705 h 1128"/>
              <a:gd name="T82" fmla="*/ 426 w 454"/>
              <a:gd name="T83" fmla="*/ 891 h 1128"/>
              <a:gd name="T84" fmla="*/ 419 w 454"/>
              <a:gd name="T85" fmla="*/ 963 h 1128"/>
              <a:gd name="T86" fmla="*/ 406 w 454"/>
              <a:gd name="T87" fmla="*/ 1082 h 1128"/>
              <a:gd name="T88" fmla="*/ 311 w 454"/>
              <a:gd name="T89" fmla="*/ 1023 h 1128"/>
              <a:gd name="T90" fmla="*/ 250 w 454"/>
              <a:gd name="T91" fmla="*/ 1017 h 1128"/>
              <a:gd name="T92" fmla="*/ 428 w 454"/>
              <a:gd name="T93" fmla="*/ 1127 h 1128"/>
              <a:gd name="T94" fmla="*/ 429 w 454"/>
              <a:gd name="T95" fmla="*/ 1122 h 1128"/>
              <a:gd name="T96" fmla="*/ 433 w 454"/>
              <a:gd name="T97" fmla="*/ 1083 h 1128"/>
              <a:gd name="T98" fmla="*/ 450 w 454"/>
              <a:gd name="T99" fmla="*/ 918 h 1128"/>
              <a:gd name="T100" fmla="*/ 454 w 454"/>
              <a:gd name="T101" fmla="*/ 880 h 1128"/>
              <a:gd name="T102" fmla="*/ 124 w 454"/>
              <a:gd name="T103" fmla="*/ 198 h 1128"/>
              <a:gd name="T104" fmla="*/ 100 w 454"/>
              <a:gd name="T105" fmla="*/ 129 h 1128"/>
              <a:gd name="T106" fmla="*/ 297 w 454"/>
              <a:gd name="T107" fmla="*/ 292 h 1128"/>
              <a:gd name="T108" fmla="*/ 406 w 454"/>
              <a:gd name="T109" fmla="*/ 1082 h 1128"/>
              <a:gd name="T110" fmla="*/ 406 w 454"/>
              <a:gd name="T111" fmla="*/ 1082 h 1128"/>
              <a:gd name="T112" fmla="*/ 426 w 454"/>
              <a:gd name="T113" fmla="*/ 89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4" h="1128">
                <a:moveTo>
                  <a:pt x="448" y="874"/>
                </a:moveTo>
                <a:cubicBezTo>
                  <a:pt x="441" y="869"/>
                  <a:pt x="441" y="869"/>
                  <a:pt x="441" y="869"/>
                </a:cubicBezTo>
                <a:cubicBezTo>
                  <a:pt x="437" y="865"/>
                  <a:pt x="437" y="865"/>
                  <a:pt x="437" y="865"/>
                </a:cubicBezTo>
                <a:cubicBezTo>
                  <a:pt x="398" y="830"/>
                  <a:pt x="361" y="792"/>
                  <a:pt x="328" y="751"/>
                </a:cubicBezTo>
                <a:cubicBezTo>
                  <a:pt x="312" y="731"/>
                  <a:pt x="297" y="711"/>
                  <a:pt x="282" y="690"/>
                </a:cubicBezTo>
                <a:cubicBezTo>
                  <a:pt x="268" y="669"/>
                  <a:pt x="255" y="647"/>
                  <a:pt x="244" y="626"/>
                </a:cubicBezTo>
                <a:cubicBezTo>
                  <a:pt x="232" y="604"/>
                  <a:pt x="223" y="582"/>
                  <a:pt x="215" y="560"/>
                </a:cubicBezTo>
                <a:cubicBezTo>
                  <a:pt x="207" y="538"/>
                  <a:pt x="200" y="516"/>
                  <a:pt x="196" y="494"/>
                </a:cubicBezTo>
                <a:cubicBezTo>
                  <a:pt x="188" y="450"/>
                  <a:pt x="188" y="408"/>
                  <a:pt x="197" y="371"/>
                </a:cubicBezTo>
                <a:cubicBezTo>
                  <a:pt x="199" y="361"/>
                  <a:pt x="201" y="352"/>
                  <a:pt x="204" y="343"/>
                </a:cubicBezTo>
                <a:cubicBezTo>
                  <a:pt x="207" y="335"/>
                  <a:pt x="210" y="326"/>
                  <a:pt x="213" y="318"/>
                </a:cubicBezTo>
                <a:cubicBezTo>
                  <a:pt x="216" y="310"/>
                  <a:pt x="220" y="302"/>
                  <a:pt x="224" y="295"/>
                </a:cubicBezTo>
                <a:cubicBezTo>
                  <a:pt x="225" y="291"/>
                  <a:pt x="228" y="288"/>
                  <a:pt x="230" y="284"/>
                </a:cubicBezTo>
                <a:cubicBezTo>
                  <a:pt x="231" y="282"/>
                  <a:pt x="232" y="281"/>
                  <a:pt x="233" y="279"/>
                </a:cubicBezTo>
                <a:cubicBezTo>
                  <a:pt x="233" y="278"/>
                  <a:pt x="233" y="278"/>
                  <a:pt x="233" y="278"/>
                </a:cubicBezTo>
                <a:cubicBezTo>
                  <a:pt x="233" y="278"/>
                  <a:pt x="233" y="278"/>
                  <a:pt x="233" y="278"/>
                </a:cubicBezTo>
                <a:cubicBezTo>
                  <a:pt x="233" y="278"/>
                  <a:pt x="233" y="278"/>
                  <a:pt x="233" y="278"/>
                </a:cubicBezTo>
                <a:cubicBezTo>
                  <a:pt x="239" y="283"/>
                  <a:pt x="245" y="287"/>
                  <a:pt x="250" y="291"/>
                </a:cubicBezTo>
                <a:cubicBezTo>
                  <a:pt x="262" y="299"/>
                  <a:pt x="272" y="307"/>
                  <a:pt x="282" y="314"/>
                </a:cubicBezTo>
                <a:cubicBezTo>
                  <a:pt x="291" y="321"/>
                  <a:pt x="300" y="327"/>
                  <a:pt x="309" y="334"/>
                </a:cubicBezTo>
                <a:cubicBezTo>
                  <a:pt x="311" y="335"/>
                  <a:pt x="313" y="337"/>
                  <a:pt x="315" y="338"/>
                </a:cubicBezTo>
                <a:cubicBezTo>
                  <a:pt x="316" y="339"/>
                  <a:pt x="316" y="339"/>
                  <a:pt x="316" y="339"/>
                </a:cubicBezTo>
                <a:cubicBezTo>
                  <a:pt x="316" y="339"/>
                  <a:pt x="316" y="338"/>
                  <a:pt x="316" y="338"/>
                </a:cubicBezTo>
                <a:cubicBezTo>
                  <a:pt x="316" y="336"/>
                  <a:pt x="316" y="336"/>
                  <a:pt x="316" y="336"/>
                </a:cubicBezTo>
                <a:cubicBezTo>
                  <a:pt x="317" y="333"/>
                  <a:pt x="317" y="333"/>
                  <a:pt x="317" y="333"/>
                </a:cubicBezTo>
                <a:cubicBezTo>
                  <a:pt x="318" y="328"/>
                  <a:pt x="319" y="323"/>
                  <a:pt x="320" y="319"/>
                </a:cubicBezTo>
                <a:cubicBezTo>
                  <a:pt x="322" y="305"/>
                  <a:pt x="324" y="294"/>
                  <a:pt x="326" y="285"/>
                </a:cubicBezTo>
                <a:cubicBezTo>
                  <a:pt x="328" y="273"/>
                  <a:pt x="329" y="266"/>
                  <a:pt x="329" y="266"/>
                </a:cubicBezTo>
                <a:cubicBezTo>
                  <a:pt x="345" y="179"/>
                  <a:pt x="346" y="175"/>
                  <a:pt x="346" y="175"/>
                </a:cubicBezTo>
                <a:cubicBezTo>
                  <a:pt x="346" y="175"/>
                  <a:pt x="347" y="168"/>
                  <a:pt x="353" y="138"/>
                </a:cubicBezTo>
                <a:cubicBezTo>
                  <a:pt x="356" y="123"/>
                  <a:pt x="360" y="102"/>
                  <a:pt x="365" y="73"/>
                </a:cubicBezTo>
                <a:cubicBezTo>
                  <a:pt x="366" y="65"/>
                  <a:pt x="368" y="58"/>
                  <a:pt x="369" y="49"/>
                </a:cubicBezTo>
                <a:cubicBezTo>
                  <a:pt x="371" y="42"/>
                  <a:pt x="372" y="34"/>
                  <a:pt x="374" y="26"/>
                </a:cubicBezTo>
                <a:cubicBezTo>
                  <a:pt x="374" y="22"/>
                  <a:pt x="375" y="17"/>
                  <a:pt x="376" y="13"/>
                </a:cubicBezTo>
                <a:cubicBezTo>
                  <a:pt x="376" y="11"/>
                  <a:pt x="377" y="8"/>
                  <a:pt x="377" y="6"/>
                </a:cubicBezTo>
                <a:cubicBezTo>
                  <a:pt x="378" y="2"/>
                  <a:pt x="378" y="2"/>
                  <a:pt x="378" y="2"/>
                </a:cubicBezTo>
                <a:cubicBezTo>
                  <a:pt x="378" y="1"/>
                  <a:pt x="378" y="1"/>
                  <a:pt x="378" y="1"/>
                </a:cubicBezTo>
                <a:cubicBezTo>
                  <a:pt x="379" y="0"/>
                  <a:pt x="378" y="0"/>
                  <a:pt x="378" y="0"/>
                </a:cubicBezTo>
                <a:cubicBezTo>
                  <a:pt x="377" y="1"/>
                  <a:pt x="377" y="1"/>
                  <a:pt x="377" y="1"/>
                </a:cubicBezTo>
                <a:cubicBezTo>
                  <a:pt x="353" y="10"/>
                  <a:pt x="325" y="19"/>
                  <a:pt x="294" y="30"/>
                </a:cubicBezTo>
                <a:cubicBezTo>
                  <a:pt x="280" y="35"/>
                  <a:pt x="255" y="44"/>
                  <a:pt x="209" y="61"/>
                </a:cubicBezTo>
                <a:cubicBezTo>
                  <a:pt x="186" y="69"/>
                  <a:pt x="158" y="79"/>
                  <a:pt x="123" y="92"/>
                </a:cubicBezTo>
                <a:cubicBezTo>
                  <a:pt x="114" y="95"/>
                  <a:pt x="105" y="98"/>
                  <a:pt x="96" y="102"/>
                </a:cubicBezTo>
                <a:cubicBezTo>
                  <a:pt x="88" y="105"/>
                  <a:pt x="80" y="107"/>
                  <a:pt x="71" y="110"/>
                </a:cubicBezTo>
                <a:cubicBezTo>
                  <a:pt x="66" y="112"/>
                  <a:pt x="61" y="114"/>
                  <a:pt x="56" y="116"/>
                </a:cubicBezTo>
                <a:cubicBezTo>
                  <a:pt x="54" y="117"/>
                  <a:pt x="54" y="117"/>
                  <a:pt x="54" y="117"/>
                </a:cubicBezTo>
                <a:cubicBezTo>
                  <a:pt x="54" y="117"/>
                  <a:pt x="54" y="117"/>
                  <a:pt x="54" y="117"/>
                </a:cubicBezTo>
                <a:cubicBezTo>
                  <a:pt x="55" y="118"/>
                  <a:pt x="55" y="118"/>
                  <a:pt x="55" y="118"/>
                </a:cubicBezTo>
                <a:cubicBezTo>
                  <a:pt x="57" y="121"/>
                  <a:pt x="57" y="121"/>
                  <a:pt x="57" y="121"/>
                </a:cubicBezTo>
                <a:cubicBezTo>
                  <a:pt x="63" y="127"/>
                  <a:pt x="63" y="127"/>
                  <a:pt x="63" y="127"/>
                </a:cubicBezTo>
                <a:cubicBezTo>
                  <a:pt x="80" y="147"/>
                  <a:pt x="98" y="168"/>
                  <a:pt x="118" y="192"/>
                </a:cubicBezTo>
                <a:cubicBezTo>
                  <a:pt x="120" y="194"/>
                  <a:pt x="122" y="196"/>
                  <a:pt x="124" y="198"/>
                </a:cubicBezTo>
                <a:cubicBezTo>
                  <a:pt x="122" y="200"/>
                  <a:pt x="122" y="200"/>
                  <a:pt x="122" y="200"/>
                </a:cubicBezTo>
                <a:cubicBezTo>
                  <a:pt x="120" y="201"/>
                  <a:pt x="119" y="203"/>
                  <a:pt x="118" y="205"/>
                </a:cubicBezTo>
                <a:cubicBezTo>
                  <a:pt x="106" y="218"/>
                  <a:pt x="93" y="234"/>
                  <a:pt x="79" y="257"/>
                </a:cubicBezTo>
                <a:cubicBezTo>
                  <a:pt x="62" y="285"/>
                  <a:pt x="44" y="318"/>
                  <a:pt x="31" y="356"/>
                </a:cubicBezTo>
                <a:cubicBezTo>
                  <a:pt x="18" y="394"/>
                  <a:pt x="8" y="436"/>
                  <a:pt x="4" y="481"/>
                </a:cubicBezTo>
                <a:cubicBezTo>
                  <a:pt x="0" y="526"/>
                  <a:pt x="2" y="573"/>
                  <a:pt x="10" y="619"/>
                </a:cubicBezTo>
                <a:cubicBezTo>
                  <a:pt x="18" y="666"/>
                  <a:pt x="31" y="712"/>
                  <a:pt x="48" y="755"/>
                </a:cubicBezTo>
                <a:cubicBezTo>
                  <a:pt x="53" y="766"/>
                  <a:pt x="57" y="777"/>
                  <a:pt x="61" y="787"/>
                </a:cubicBezTo>
                <a:cubicBezTo>
                  <a:pt x="66" y="798"/>
                  <a:pt x="71" y="808"/>
                  <a:pt x="76" y="818"/>
                </a:cubicBezTo>
                <a:cubicBezTo>
                  <a:pt x="78" y="823"/>
                  <a:pt x="81" y="827"/>
                  <a:pt x="83" y="832"/>
                </a:cubicBezTo>
                <a:cubicBezTo>
                  <a:pt x="86" y="838"/>
                  <a:pt x="90" y="845"/>
                  <a:pt x="93" y="850"/>
                </a:cubicBezTo>
                <a:cubicBezTo>
                  <a:pt x="99" y="862"/>
                  <a:pt x="104" y="871"/>
                  <a:pt x="108" y="877"/>
                </a:cubicBezTo>
                <a:cubicBezTo>
                  <a:pt x="119" y="895"/>
                  <a:pt x="128" y="908"/>
                  <a:pt x="138" y="920"/>
                </a:cubicBezTo>
                <a:cubicBezTo>
                  <a:pt x="149" y="932"/>
                  <a:pt x="160" y="942"/>
                  <a:pt x="173" y="954"/>
                </a:cubicBezTo>
                <a:cubicBezTo>
                  <a:pt x="167" y="937"/>
                  <a:pt x="161" y="923"/>
                  <a:pt x="155" y="909"/>
                </a:cubicBezTo>
                <a:cubicBezTo>
                  <a:pt x="148" y="895"/>
                  <a:pt x="141" y="881"/>
                  <a:pt x="131" y="864"/>
                </a:cubicBezTo>
                <a:cubicBezTo>
                  <a:pt x="127" y="858"/>
                  <a:pt x="123" y="849"/>
                  <a:pt x="117" y="838"/>
                </a:cubicBezTo>
                <a:cubicBezTo>
                  <a:pt x="113" y="832"/>
                  <a:pt x="110" y="826"/>
                  <a:pt x="107" y="820"/>
                </a:cubicBezTo>
                <a:cubicBezTo>
                  <a:pt x="105" y="815"/>
                  <a:pt x="103" y="811"/>
                  <a:pt x="100" y="806"/>
                </a:cubicBezTo>
                <a:cubicBezTo>
                  <a:pt x="96" y="796"/>
                  <a:pt x="91" y="787"/>
                  <a:pt x="86" y="776"/>
                </a:cubicBezTo>
                <a:cubicBezTo>
                  <a:pt x="82" y="766"/>
                  <a:pt x="78" y="756"/>
                  <a:pt x="73" y="745"/>
                </a:cubicBezTo>
                <a:cubicBezTo>
                  <a:pt x="57" y="703"/>
                  <a:pt x="44" y="659"/>
                  <a:pt x="37" y="615"/>
                </a:cubicBezTo>
                <a:cubicBezTo>
                  <a:pt x="29" y="570"/>
                  <a:pt x="27" y="526"/>
                  <a:pt x="31" y="483"/>
                </a:cubicBezTo>
                <a:cubicBezTo>
                  <a:pt x="34" y="441"/>
                  <a:pt x="44" y="401"/>
                  <a:pt x="57" y="365"/>
                </a:cubicBezTo>
                <a:cubicBezTo>
                  <a:pt x="69" y="329"/>
                  <a:pt x="85" y="298"/>
                  <a:pt x="102" y="272"/>
                </a:cubicBezTo>
                <a:cubicBezTo>
                  <a:pt x="115" y="250"/>
                  <a:pt x="128" y="234"/>
                  <a:pt x="138" y="222"/>
                </a:cubicBezTo>
                <a:cubicBezTo>
                  <a:pt x="139" y="221"/>
                  <a:pt x="141" y="219"/>
                  <a:pt x="142" y="218"/>
                </a:cubicBezTo>
                <a:cubicBezTo>
                  <a:pt x="144" y="216"/>
                  <a:pt x="144" y="216"/>
                  <a:pt x="144" y="216"/>
                </a:cubicBezTo>
                <a:cubicBezTo>
                  <a:pt x="145" y="214"/>
                  <a:pt x="146" y="213"/>
                  <a:pt x="148" y="212"/>
                </a:cubicBezTo>
                <a:cubicBezTo>
                  <a:pt x="150" y="209"/>
                  <a:pt x="153" y="207"/>
                  <a:pt x="156" y="204"/>
                </a:cubicBezTo>
                <a:cubicBezTo>
                  <a:pt x="157" y="203"/>
                  <a:pt x="158" y="201"/>
                  <a:pt x="159" y="200"/>
                </a:cubicBezTo>
                <a:cubicBezTo>
                  <a:pt x="160" y="199"/>
                  <a:pt x="160" y="199"/>
                  <a:pt x="160" y="199"/>
                </a:cubicBezTo>
                <a:cubicBezTo>
                  <a:pt x="161" y="199"/>
                  <a:pt x="160" y="199"/>
                  <a:pt x="160" y="198"/>
                </a:cubicBezTo>
                <a:cubicBezTo>
                  <a:pt x="158" y="196"/>
                  <a:pt x="158" y="196"/>
                  <a:pt x="158" y="196"/>
                </a:cubicBezTo>
                <a:cubicBezTo>
                  <a:pt x="151" y="188"/>
                  <a:pt x="145" y="181"/>
                  <a:pt x="139" y="174"/>
                </a:cubicBezTo>
                <a:cubicBezTo>
                  <a:pt x="125" y="158"/>
                  <a:pt x="112" y="143"/>
                  <a:pt x="100" y="129"/>
                </a:cubicBezTo>
                <a:cubicBezTo>
                  <a:pt x="101" y="128"/>
                  <a:pt x="101" y="128"/>
                  <a:pt x="101" y="128"/>
                </a:cubicBezTo>
                <a:cubicBezTo>
                  <a:pt x="105" y="127"/>
                  <a:pt x="105" y="127"/>
                  <a:pt x="105" y="127"/>
                </a:cubicBezTo>
                <a:cubicBezTo>
                  <a:pt x="114" y="124"/>
                  <a:pt x="123" y="120"/>
                  <a:pt x="132" y="117"/>
                </a:cubicBezTo>
                <a:cubicBezTo>
                  <a:pt x="167" y="105"/>
                  <a:pt x="195" y="94"/>
                  <a:pt x="218" y="86"/>
                </a:cubicBezTo>
                <a:cubicBezTo>
                  <a:pt x="265" y="70"/>
                  <a:pt x="290" y="61"/>
                  <a:pt x="303" y="56"/>
                </a:cubicBezTo>
                <a:cubicBezTo>
                  <a:pt x="315" y="52"/>
                  <a:pt x="326" y="48"/>
                  <a:pt x="336" y="44"/>
                </a:cubicBezTo>
                <a:cubicBezTo>
                  <a:pt x="338" y="43"/>
                  <a:pt x="341" y="42"/>
                  <a:pt x="343" y="41"/>
                </a:cubicBezTo>
                <a:cubicBezTo>
                  <a:pt x="343" y="41"/>
                  <a:pt x="343" y="41"/>
                  <a:pt x="343" y="41"/>
                </a:cubicBezTo>
                <a:cubicBezTo>
                  <a:pt x="343" y="44"/>
                  <a:pt x="343" y="44"/>
                  <a:pt x="343" y="44"/>
                </a:cubicBezTo>
                <a:cubicBezTo>
                  <a:pt x="341" y="53"/>
                  <a:pt x="340" y="61"/>
                  <a:pt x="339" y="68"/>
                </a:cubicBezTo>
                <a:cubicBezTo>
                  <a:pt x="333" y="97"/>
                  <a:pt x="329" y="118"/>
                  <a:pt x="327" y="133"/>
                </a:cubicBezTo>
                <a:cubicBezTo>
                  <a:pt x="321" y="163"/>
                  <a:pt x="320" y="170"/>
                  <a:pt x="320" y="170"/>
                </a:cubicBezTo>
                <a:cubicBezTo>
                  <a:pt x="320" y="170"/>
                  <a:pt x="319" y="174"/>
                  <a:pt x="303" y="261"/>
                </a:cubicBezTo>
                <a:cubicBezTo>
                  <a:pt x="303" y="261"/>
                  <a:pt x="302" y="268"/>
                  <a:pt x="299" y="280"/>
                </a:cubicBezTo>
                <a:cubicBezTo>
                  <a:pt x="299" y="283"/>
                  <a:pt x="298" y="287"/>
                  <a:pt x="298" y="290"/>
                </a:cubicBezTo>
                <a:cubicBezTo>
                  <a:pt x="297" y="292"/>
                  <a:pt x="297" y="292"/>
                  <a:pt x="297" y="292"/>
                </a:cubicBezTo>
                <a:cubicBezTo>
                  <a:pt x="297" y="292"/>
                  <a:pt x="297" y="292"/>
                  <a:pt x="297" y="292"/>
                </a:cubicBezTo>
                <a:cubicBezTo>
                  <a:pt x="288" y="285"/>
                  <a:pt x="277" y="277"/>
                  <a:pt x="266" y="269"/>
                </a:cubicBezTo>
                <a:cubicBezTo>
                  <a:pt x="260" y="265"/>
                  <a:pt x="254" y="261"/>
                  <a:pt x="248" y="256"/>
                </a:cubicBezTo>
                <a:cubicBezTo>
                  <a:pt x="242" y="252"/>
                  <a:pt x="236" y="247"/>
                  <a:pt x="229" y="242"/>
                </a:cubicBezTo>
                <a:cubicBezTo>
                  <a:pt x="227" y="241"/>
                  <a:pt x="227" y="241"/>
                  <a:pt x="227" y="241"/>
                </a:cubicBezTo>
                <a:cubicBezTo>
                  <a:pt x="226" y="240"/>
                  <a:pt x="226" y="240"/>
                  <a:pt x="226" y="240"/>
                </a:cubicBezTo>
                <a:cubicBezTo>
                  <a:pt x="225" y="239"/>
                  <a:pt x="225" y="239"/>
                  <a:pt x="225" y="239"/>
                </a:cubicBezTo>
                <a:cubicBezTo>
                  <a:pt x="225" y="239"/>
                  <a:pt x="225" y="239"/>
                  <a:pt x="224" y="239"/>
                </a:cubicBezTo>
                <a:cubicBezTo>
                  <a:pt x="221" y="245"/>
                  <a:pt x="221" y="245"/>
                  <a:pt x="221" y="245"/>
                </a:cubicBezTo>
                <a:cubicBezTo>
                  <a:pt x="219" y="248"/>
                  <a:pt x="217" y="251"/>
                  <a:pt x="215" y="255"/>
                </a:cubicBezTo>
                <a:cubicBezTo>
                  <a:pt x="212" y="260"/>
                  <a:pt x="209" y="265"/>
                  <a:pt x="206" y="271"/>
                </a:cubicBezTo>
                <a:cubicBezTo>
                  <a:pt x="204" y="275"/>
                  <a:pt x="202" y="278"/>
                  <a:pt x="200" y="282"/>
                </a:cubicBezTo>
                <a:cubicBezTo>
                  <a:pt x="196" y="291"/>
                  <a:pt x="192" y="299"/>
                  <a:pt x="188" y="308"/>
                </a:cubicBezTo>
                <a:cubicBezTo>
                  <a:pt x="184" y="316"/>
                  <a:pt x="181" y="326"/>
                  <a:pt x="178" y="335"/>
                </a:cubicBezTo>
                <a:cubicBezTo>
                  <a:pt x="175" y="345"/>
                  <a:pt x="173" y="355"/>
                  <a:pt x="170" y="365"/>
                </a:cubicBezTo>
                <a:cubicBezTo>
                  <a:pt x="161" y="406"/>
                  <a:pt x="161" y="452"/>
                  <a:pt x="170" y="499"/>
                </a:cubicBezTo>
                <a:cubicBezTo>
                  <a:pt x="174" y="522"/>
                  <a:pt x="181" y="546"/>
                  <a:pt x="189" y="569"/>
                </a:cubicBezTo>
                <a:cubicBezTo>
                  <a:pt x="198" y="592"/>
                  <a:pt x="208" y="616"/>
                  <a:pt x="220" y="638"/>
                </a:cubicBezTo>
                <a:cubicBezTo>
                  <a:pt x="232" y="661"/>
                  <a:pt x="245" y="683"/>
                  <a:pt x="260" y="705"/>
                </a:cubicBezTo>
                <a:cubicBezTo>
                  <a:pt x="275" y="727"/>
                  <a:pt x="290" y="748"/>
                  <a:pt x="307" y="769"/>
                </a:cubicBezTo>
                <a:cubicBezTo>
                  <a:pt x="341" y="810"/>
                  <a:pt x="378" y="849"/>
                  <a:pt x="419" y="885"/>
                </a:cubicBezTo>
                <a:cubicBezTo>
                  <a:pt x="426" y="891"/>
                  <a:pt x="426" y="891"/>
                  <a:pt x="426" y="891"/>
                </a:cubicBezTo>
                <a:cubicBezTo>
                  <a:pt x="426" y="891"/>
                  <a:pt x="426" y="891"/>
                  <a:pt x="426" y="892"/>
                </a:cubicBezTo>
                <a:cubicBezTo>
                  <a:pt x="425" y="899"/>
                  <a:pt x="424" y="907"/>
                  <a:pt x="424" y="915"/>
                </a:cubicBezTo>
                <a:cubicBezTo>
                  <a:pt x="422" y="931"/>
                  <a:pt x="420" y="947"/>
                  <a:pt x="419" y="963"/>
                </a:cubicBezTo>
                <a:cubicBezTo>
                  <a:pt x="415" y="994"/>
                  <a:pt x="412" y="1026"/>
                  <a:pt x="409" y="1057"/>
                </a:cubicBezTo>
                <a:cubicBezTo>
                  <a:pt x="408" y="1065"/>
                  <a:pt x="407" y="1073"/>
                  <a:pt x="406" y="1080"/>
                </a:cubicBezTo>
                <a:cubicBezTo>
                  <a:pt x="406" y="1082"/>
                  <a:pt x="406" y="1082"/>
                  <a:pt x="406" y="1082"/>
                </a:cubicBezTo>
                <a:cubicBezTo>
                  <a:pt x="406" y="1082"/>
                  <a:pt x="406" y="1081"/>
                  <a:pt x="405" y="1081"/>
                </a:cubicBezTo>
                <a:cubicBezTo>
                  <a:pt x="398" y="1077"/>
                  <a:pt x="392" y="1073"/>
                  <a:pt x="386" y="1069"/>
                </a:cubicBezTo>
                <a:cubicBezTo>
                  <a:pt x="360" y="1053"/>
                  <a:pt x="335" y="1038"/>
                  <a:pt x="311" y="1023"/>
                </a:cubicBezTo>
                <a:cubicBezTo>
                  <a:pt x="291" y="1010"/>
                  <a:pt x="274" y="1000"/>
                  <a:pt x="264" y="994"/>
                </a:cubicBezTo>
                <a:cubicBezTo>
                  <a:pt x="229" y="973"/>
                  <a:pt x="207" y="964"/>
                  <a:pt x="173" y="954"/>
                </a:cubicBezTo>
                <a:cubicBezTo>
                  <a:pt x="198" y="979"/>
                  <a:pt x="215" y="995"/>
                  <a:pt x="250" y="1017"/>
                </a:cubicBezTo>
                <a:cubicBezTo>
                  <a:pt x="260" y="1023"/>
                  <a:pt x="277" y="1033"/>
                  <a:pt x="297" y="1046"/>
                </a:cubicBezTo>
                <a:cubicBezTo>
                  <a:pt x="321" y="1061"/>
                  <a:pt x="346" y="1076"/>
                  <a:pt x="371" y="1092"/>
                </a:cubicBezTo>
                <a:cubicBezTo>
                  <a:pt x="390" y="1104"/>
                  <a:pt x="409" y="1115"/>
                  <a:pt x="428" y="1127"/>
                </a:cubicBezTo>
                <a:cubicBezTo>
                  <a:pt x="429" y="1128"/>
                  <a:pt x="429" y="1127"/>
                  <a:pt x="429" y="1127"/>
                </a:cubicBezTo>
                <a:cubicBezTo>
                  <a:pt x="429" y="1125"/>
                  <a:pt x="429" y="1125"/>
                  <a:pt x="429" y="1125"/>
                </a:cubicBezTo>
                <a:cubicBezTo>
                  <a:pt x="429" y="1122"/>
                  <a:pt x="429" y="1122"/>
                  <a:pt x="429" y="1122"/>
                </a:cubicBezTo>
                <a:cubicBezTo>
                  <a:pt x="430" y="1116"/>
                  <a:pt x="430" y="1116"/>
                  <a:pt x="430" y="1116"/>
                </a:cubicBezTo>
                <a:cubicBezTo>
                  <a:pt x="431" y="1105"/>
                  <a:pt x="431" y="1105"/>
                  <a:pt x="431" y="1105"/>
                </a:cubicBezTo>
                <a:cubicBezTo>
                  <a:pt x="432" y="1098"/>
                  <a:pt x="433" y="1090"/>
                  <a:pt x="433" y="1083"/>
                </a:cubicBezTo>
                <a:cubicBezTo>
                  <a:pt x="434" y="1075"/>
                  <a:pt x="435" y="1068"/>
                  <a:pt x="436" y="1060"/>
                </a:cubicBezTo>
                <a:cubicBezTo>
                  <a:pt x="439" y="1029"/>
                  <a:pt x="442" y="997"/>
                  <a:pt x="446" y="965"/>
                </a:cubicBezTo>
                <a:cubicBezTo>
                  <a:pt x="447" y="950"/>
                  <a:pt x="449" y="934"/>
                  <a:pt x="450" y="918"/>
                </a:cubicBezTo>
                <a:cubicBezTo>
                  <a:pt x="451" y="910"/>
                  <a:pt x="452" y="902"/>
                  <a:pt x="453" y="894"/>
                </a:cubicBezTo>
                <a:cubicBezTo>
                  <a:pt x="454" y="883"/>
                  <a:pt x="454" y="883"/>
                  <a:pt x="454" y="883"/>
                </a:cubicBezTo>
                <a:cubicBezTo>
                  <a:pt x="454" y="880"/>
                  <a:pt x="454" y="880"/>
                  <a:pt x="454" y="880"/>
                </a:cubicBezTo>
                <a:cubicBezTo>
                  <a:pt x="452" y="878"/>
                  <a:pt x="452" y="878"/>
                  <a:pt x="452" y="878"/>
                </a:cubicBezTo>
                <a:lnTo>
                  <a:pt x="448" y="874"/>
                </a:lnTo>
                <a:close/>
                <a:moveTo>
                  <a:pt x="124" y="198"/>
                </a:moveTo>
                <a:cubicBezTo>
                  <a:pt x="124" y="198"/>
                  <a:pt x="124" y="198"/>
                  <a:pt x="124" y="198"/>
                </a:cubicBezTo>
                <a:cubicBezTo>
                  <a:pt x="124" y="198"/>
                  <a:pt x="124" y="198"/>
                  <a:pt x="124" y="198"/>
                </a:cubicBezTo>
                <a:close/>
                <a:moveTo>
                  <a:pt x="100" y="129"/>
                </a:moveTo>
                <a:cubicBezTo>
                  <a:pt x="100" y="129"/>
                  <a:pt x="100" y="129"/>
                  <a:pt x="100" y="129"/>
                </a:cubicBezTo>
                <a:cubicBezTo>
                  <a:pt x="100" y="129"/>
                  <a:pt x="100" y="129"/>
                  <a:pt x="100" y="129"/>
                </a:cubicBezTo>
                <a:close/>
                <a:moveTo>
                  <a:pt x="297" y="292"/>
                </a:moveTo>
                <a:cubicBezTo>
                  <a:pt x="297" y="292"/>
                  <a:pt x="297" y="292"/>
                  <a:pt x="297" y="292"/>
                </a:cubicBezTo>
                <a:cubicBezTo>
                  <a:pt x="297" y="292"/>
                  <a:pt x="297" y="292"/>
                  <a:pt x="297" y="292"/>
                </a:cubicBezTo>
                <a:close/>
                <a:moveTo>
                  <a:pt x="406" y="1082"/>
                </a:moveTo>
                <a:cubicBezTo>
                  <a:pt x="406" y="1082"/>
                  <a:pt x="406" y="1082"/>
                  <a:pt x="406" y="1082"/>
                </a:cubicBezTo>
                <a:cubicBezTo>
                  <a:pt x="406" y="1082"/>
                  <a:pt x="406" y="1082"/>
                  <a:pt x="406" y="1082"/>
                </a:cubicBezTo>
                <a:close/>
                <a:moveTo>
                  <a:pt x="406" y="1082"/>
                </a:moveTo>
                <a:cubicBezTo>
                  <a:pt x="406" y="1082"/>
                  <a:pt x="406" y="1082"/>
                  <a:pt x="406" y="1082"/>
                </a:cubicBezTo>
                <a:cubicBezTo>
                  <a:pt x="406" y="1082"/>
                  <a:pt x="406" y="1082"/>
                  <a:pt x="406" y="1082"/>
                </a:cubicBezTo>
                <a:close/>
                <a:moveTo>
                  <a:pt x="426" y="891"/>
                </a:moveTo>
                <a:cubicBezTo>
                  <a:pt x="426" y="891"/>
                  <a:pt x="426" y="891"/>
                  <a:pt x="426" y="891"/>
                </a:cubicBezTo>
                <a:cubicBezTo>
                  <a:pt x="426" y="891"/>
                  <a:pt x="426" y="891"/>
                  <a:pt x="426" y="891"/>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58748047-F033-48DF-A916-CD2212B1C365}"/>
              </a:ext>
            </a:extLst>
          </p:cNvPr>
          <p:cNvSpPr txBox="1"/>
          <p:nvPr/>
        </p:nvSpPr>
        <p:spPr>
          <a:xfrm>
            <a:off x="2780549" y="6141442"/>
            <a:ext cx="426192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Arial" pitchFamily="34" charset="0"/>
              </a:rPr>
              <a:t>(Gap = Importance rating minus Satisfaction rating)</a:t>
            </a:r>
            <a:endParaRPr kumimoji="0" lang="en-US" sz="12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64816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4E4748D8-5168-4630-B1E0-330A9AF90607}"/>
              </a:ext>
            </a:extLst>
          </p:cNvPr>
          <p:cNvSpPr txBox="1">
            <a:spLocks/>
          </p:cNvSpPr>
          <p:nvPr/>
        </p:nvSpPr>
        <p:spPr>
          <a:xfrm>
            <a:off x="0" y="-814"/>
            <a:ext cx="914400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dirty="0">
                <a:ln>
                  <a:noFill/>
                </a:ln>
                <a:solidFill>
                  <a:srgbClr val="1F497D"/>
                </a:solidFill>
                <a:effectLst/>
                <a:uLnTx/>
                <a:uFillTx/>
                <a:latin typeface="Century Gothic" pitchFamily="34" charset="0"/>
                <a:ea typeface="+mn-ea"/>
                <a:cs typeface="+mn-cs"/>
              </a:rPr>
              <a:t>2.3. Performance Gap Analysis</a:t>
            </a:r>
          </a:p>
        </p:txBody>
      </p:sp>
      <p:sp>
        <p:nvSpPr>
          <p:cNvPr id="4" name="Rectangle 3">
            <a:extLst>
              <a:ext uri="{FF2B5EF4-FFF2-40B4-BE49-F238E27FC236}">
                <a16:creationId xmlns:a16="http://schemas.microsoft.com/office/drawing/2014/main" id="{884C3ACE-B259-4612-8A27-02E6DDB2BD3C}"/>
              </a:ext>
            </a:extLst>
          </p:cNvPr>
          <p:cNvSpPr/>
          <p:nvPr/>
        </p:nvSpPr>
        <p:spPr>
          <a:xfrm>
            <a:off x="18304" y="548680"/>
            <a:ext cx="9144000"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When we examine the largest performance gaps, we can identify that all of the services or facilities have been rated as high/very high in importance, whilst r</a:t>
            </a:r>
            <a:r>
              <a:rPr kumimoji="0" lang="en-AU" sz="1000" b="0" i="0" u="none" strike="noStrike" kern="1200" cap="none" spc="0" normalizeH="0" baseline="0" noProof="0" dirty="0" err="1">
                <a:ln>
                  <a:noFill/>
                </a:ln>
                <a:solidFill>
                  <a:prstClr val="black"/>
                </a:solidFill>
                <a:effectLst/>
                <a:uLnTx/>
                <a:uFillTx/>
                <a:latin typeface="Century Gothic" panose="020B0502020202020204" pitchFamily="34" charset="0"/>
                <a:ea typeface="Times New Roman" panose="02020603050405020304" pitchFamily="18" charset="0"/>
                <a:cs typeface="Futura Md"/>
              </a:rPr>
              <a:t>esident</a:t>
            </a: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 satisfaction for all of these areas is between 43% and 72%.</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Arial" panose="020B0604020202020204" pitchFamily="34" charset="0"/>
              </a:rPr>
              <a:t>Connectivity, water, waste and civic leadership are area with the greatest performance gaps. </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2" name="Rectangle 1">
            <a:extLst>
              <a:ext uri="{FF2B5EF4-FFF2-40B4-BE49-F238E27FC236}">
                <a16:creationId xmlns:a16="http://schemas.microsoft.com/office/drawing/2014/main" id="{C4C624A3-8B38-4A12-AC2D-5317DC38B022}"/>
              </a:ext>
            </a:extLst>
          </p:cNvPr>
          <p:cNvSpPr/>
          <p:nvPr/>
        </p:nvSpPr>
        <p:spPr>
          <a:xfrm>
            <a:off x="0" y="6032321"/>
            <a:ext cx="9124867"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Futura Md"/>
              </a:rPr>
              <a:t> </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Futura Md"/>
              </a:rPr>
              <a:t>Note</a:t>
            </a:r>
            <a:r>
              <a:rPr kumimoji="0" lang="en-AU" sz="10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Futura Md"/>
              </a:rPr>
              <a:t>: Performance gap is the first step in the process, we now need to identify comparative ratings across all services and facilities to get an understanding of relative importance and satisfaction at an LGA level. This is when we undertake step 2 of the analysis.</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6" name="Rectangle 5">
            <a:extLst>
              <a:ext uri="{FF2B5EF4-FFF2-40B4-BE49-F238E27FC236}">
                <a16:creationId xmlns:a16="http://schemas.microsoft.com/office/drawing/2014/main" id="{0AEFEA16-E132-4C8A-A6C0-CBC842E7EC03}"/>
              </a:ext>
            </a:extLst>
          </p:cNvPr>
          <p:cNvSpPr/>
          <p:nvPr/>
        </p:nvSpPr>
        <p:spPr>
          <a:xfrm>
            <a:off x="-37437" y="6605962"/>
            <a:ext cx="8689832" cy="230832"/>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Times New Roman" panose="02020603050405020304" pitchFamily="18" charset="0"/>
                <a:cs typeface="+mn-cs"/>
              </a:rPr>
              <a:t>Please see Appendix</a:t>
            </a: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 A </a:t>
            </a:r>
            <a:r>
              <a:rPr kumimoji="0" lang="en-AU" sz="9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Times New Roman" panose="02020603050405020304" pitchFamily="18" charset="0"/>
                <a:cs typeface="+mn-cs"/>
              </a:rPr>
              <a:t>for full Performance Gap Ranking</a:t>
            </a:r>
          </a:p>
        </p:txBody>
      </p:sp>
      <p:graphicFrame>
        <p:nvGraphicFramePr>
          <p:cNvPr id="7" name="Table 5">
            <a:extLst>
              <a:ext uri="{FF2B5EF4-FFF2-40B4-BE49-F238E27FC236}">
                <a16:creationId xmlns:a16="http://schemas.microsoft.com/office/drawing/2014/main" id="{E8A2FD51-431D-4C86-9A37-02ED54C4D672}"/>
              </a:ext>
            </a:extLst>
          </p:cNvPr>
          <p:cNvGraphicFramePr>
            <a:graphicFrameLocks noGrp="1"/>
          </p:cNvGraphicFramePr>
          <p:nvPr/>
        </p:nvGraphicFramePr>
        <p:xfrm>
          <a:off x="479634" y="1392789"/>
          <a:ext cx="8221340" cy="4639531"/>
        </p:xfrm>
        <a:graphic>
          <a:graphicData uri="http://schemas.openxmlformats.org/drawingml/2006/table">
            <a:tbl>
              <a:tblPr firstRow="1" bandRow="1">
                <a:tableStyleId>{2D5ABB26-0587-4C30-8999-92F81FD0307C}</a:tableStyleId>
              </a:tblPr>
              <a:tblGrid>
                <a:gridCol w="2027141">
                  <a:extLst>
                    <a:ext uri="{9D8B030D-6E8A-4147-A177-3AD203B41FA5}">
                      <a16:colId xmlns:a16="http://schemas.microsoft.com/office/drawing/2014/main" val="3975155882"/>
                    </a:ext>
                  </a:extLst>
                </a:gridCol>
                <a:gridCol w="2880000">
                  <a:extLst>
                    <a:ext uri="{9D8B030D-6E8A-4147-A177-3AD203B41FA5}">
                      <a16:colId xmlns:a16="http://schemas.microsoft.com/office/drawing/2014/main" val="3219718125"/>
                    </a:ext>
                  </a:extLst>
                </a:gridCol>
                <a:gridCol w="1104733">
                  <a:extLst>
                    <a:ext uri="{9D8B030D-6E8A-4147-A177-3AD203B41FA5}">
                      <a16:colId xmlns:a16="http://schemas.microsoft.com/office/drawing/2014/main" val="4099194113"/>
                    </a:ext>
                  </a:extLst>
                </a:gridCol>
                <a:gridCol w="1104733">
                  <a:extLst>
                    <a:ext uri="{9D8B030D-6E8A-4147-A177-3AD203B41FA5}">
                      <a16:colId xmlns:a16="http://schemas.microsoft.com/office/drawing/2014/main" val="2832690865"/>
                    </a:ext>
                  </a:extLst>
                </a:gridCol>
                <a:gridCol w="1104733">
                  <a:extLst>
                    <a:ext uri="{9D8B030D-6E8A-4147-A177-3AD203B41FA5}">
                      <a16:colId xmlns:a16="http://schemas.microsoft.com/office/drawing/2014/main" val="300509576"/>
                    </a:ext>
                  </a:extLst>
                </a:gridCol>
              </a:tblGrid>
              <a:tr h="731787">
                <a:tc>
                  <a:txBody>
                    <a:bodyPr/>
                    <a:lstStyle/>
                    <a:p>
                      <a:r>
                        <a:rPr lang="en-AU" sz="1000" b="1" dirty="0">
                          <a:solidFill>
                            <a:schemeClr val="bg1"/>
                          </a:solidFill>
                          <a:latin typeface="Century Gothic" panose="020B0502020202020204" pitchFamily="34" charset="0"/>
                        </a:rPr>
                        <a:t>Service Area</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a:txBody>
                    <a:bodyPr/>
                    <a:lstStyle/>
                    <a:p>
                      <a:r>
                        <a:rPr lang="en-AU" sz="1000" b="1" dirty="0">
                          <a:solidFill>
                            <a:schemeClr val="bg1"/>
                          </a:solidFill>
                          <a:latin typeface="Century Gothic" panose="020B0502020202020204" pitchFamily="34" charset="0"/>
                        </a:rPr>
                        <a:t>Service/Facility</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a:txBody>
                    <a:bodyPr/>
                    <a:lstStyle/>
                    <a:p>
                      <a:pPr algn="ctr"/>
                      <a:r>
                        <a:rPr lang="en-AU" sz="1000" b="1" dirty="0">
                          <a:solidFill>
                            <a:schemeClr val="bg1"/>
                          </a:solidFill>
                          <a:latin typeface="Century Gothic" panose="020B0502020202020204" pitchFamily="34" charset="0"/>
                        </a:rPr>
                        <a:t>Importance T2 Box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a:txBody>
                    <a:bodyPr/>
                    <a:lstStyle/>
                    <a:p>
                      <a:pPr algn="ctr"/>
                      <a:r>
                        <a:rPr lang="en-AU" sz="1000" b="1" dirty="0">
                          <a:solidFill>
                            <a:schemeClr val="bg1"/>
                          </a:solidFill>
                          <a:latin typeface="Century Gothic" panose="020B0502020202020204" pitchFamily="34" charset="0"/>
                        </a:rPr>
                        <a:t>Satisfaction T3 Box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a:txBody>
                    <a:bodyPr/>
                    <a:lstStyle/>
                    <a:p>
                      <a:pPr algn="ctr"/>
                      <a:r>
                        <a:rPr lang="en-AU" sz="1000" dirty="0">
                          <a:latin typeface="Century Gothic" panose="020B0502020202020204" pitchFamily="34" charset="0"/>
                        </a:rPr>
                        <a:t>Performance Gap (Importance – Satisfaction)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857048020"/>
                  </a:ext>
                </a:extLst>
              </a:tr>
              <a:tr h="380061">
                <a:tc>
                  <a:txBody>
                    <a:bodyPr/>
                    <a:lstStyle/>
                    <a:p>
                      <a:pPr algn="l" fontAlgn="b"/>
                      <a:r>
                        <a:rPr lang="en-US" sz="1000" b="0" i="0" u="none" strike="noStrike" dirty="0">
                          <a:solidFill>
                            <a:srgbClr val="000000"/>
                          </a:solidFill>
                          <a:effectLst/>
                          <a:latin typeface="Century Gothic" panose="020B0502020202020204" pitchFamily="34" charset="0"/>
                        </a:rPr>
                        <a:t>Social</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accent1">
                        <a:lumMod val="20000"/>
                        <a:lumOff val="80000"/>
                      </a:schemeClr>
                    </a:solidFill>
                  </a:tcPr>
                </a:tc>
                <a:tc>
                  <a:txBody>
                    <a:bodyPr/>
                    <a:lstStyle/>
                    <a:p>
                      <a:pPr algn="l" fontAlgn="ctr"/>
                      <a:r>
                        <a:rPr lang="en-US" sz="1000" b="0" i="0" u="none" strike="noStrike" dirty="0">
                          <a:solidFill>
                            <a:srgbClr val="000000"/>
                          </a:solidFill>
                          <a:effectLst/>
                          <a:latin typeface="Century Gothic" panose="020B0502020202020204" pitchFamily="34" charset="0"/>
                        </a:rPr>
                        <a:t>Maintaining local roads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53%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395148245"/>
                  </a:ext>
                </a:extLst>
              </a:tr>
              <a:tr h="380061">
                <a:tc>
                  <a:txBody>
                    <a:bodyPr/>
                    <a:lstStyle/>
                    <a:p>
                      <a:pPr algn="l" fontAlgn="b"/>
                      <a:r>
                        <a:rPr lang="en-US" sz="1000" b="0" i="0" u="none" strike="noStrike" dirty="0">
                          <a:solidFill>
                            <a:srgbClr val="000000"/>
                          </a:solidFill>
                          <a:effectLst/>
                          <a:latin typeface="Century Gothic" panose="020B0502020202020204" pitchFamily="34" charset="0"/>
                        </a:rPr>
                        <a:t>Environmental</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accent6">
                        <a:lumMod val="20000"/>
                        <a:lumOff val="80000"/>
                      </a:schemeClr>
                    </a:solidFill>
                  </a:tcPr>
                </a:tc>
                <a:tc>
                  <a:txBody>
                    <a:bodyPr/>
                    <a:lstStyle/>
                    <a:p>
                      <a:pPr algn="l" fontAlgn="ctr"/>
                      <a:r>
                        <a:rPr lang="en-US" sz="1000" b="0" i="0" u="none" strike="noStrike" dirty="0">
                          <a:solidFill>
                            <a:srgbClr val="000000"/>
                          </a:solidFill>
                          <a:effectLst/>
                          <a:latin typeface="Century Gothic" panose="020B0502020202020204" pitchFamily="34" charset="0"/>
                        </a:rPr>
                        <a:t>Water management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707077086"/>
                  </a:ext>
                </a:extLst>
              </a:tr>
              <a:tr h="380061">
                <a:tc>
                  <a:txBody>
                    <a:bodyPr/>
                    <a:lstStyle/>
                    <a:p>
                      <a:pPr algn="l" fontAlgn="b"/>
                      <a:r>
                        <a:rPr lang="en-US" sz="1000" b="0" i="0" u="none" strike="noStrike" dirty="0">
                          <a:solidFill>
                            <a:srgbClr val="000000"/>
                          </a:solidFill>
                          <a:effectLst/>
                          <a:latin typeface="Century Gothic" panose="020B0502020202020204" pitchFamily="34" charset="0"/>
                        </a:rPr>
                        <a:t>Social</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accent1">
                        <a:lumMod val="20000"/>
                        <a:lumOff val="80000"/>
                      </a:schemeClr>
                    </a:solidFill>
                  </a:tcPr>
                </a:tc>
                <a:tc>
                  <a:txBody>
                    <a:bodyPr/>
                    <a:lstStyle/>
                    <a:p>
                      <a:pPr algn="l" fontAlgn="ctr"/>
                      <a:r>
                        <a:rPr lang="en-US" sz="1000" b="0" i="0" u="none" strike="noStrike" dirty="0">
                          <a:solidFill>
                            <a:srgbClr val="000000"/>
                          </a:solidFill>
                          <a:effectLst/>
                          <a:latin typeface="Century Gothic" panose="020B0502020202020204" pitchFamily="34" charset="0"/>
                        </a:rPr>
                        <a:t>Overall condition of local road network</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12318094"/>
                  </a:ext>
                </a:extLst>
              </a:tr>
              <a:tr h="380061">
                <a:tc>
                  <a:txBody>
                    <a:bodyPr/>
                    <a:lstStyle/>
                    <a:p>
                      <a:pPr algn="l" fontAlgn="b"/>
                      <a:r>
                        <a:rPr lang="en-US" sz="1000" b="0" i="0" u="none" strike="noStrike" dirty="0">
                          <a:solidFill>
                            <a:srgbClr val="000000"/>
                          </a:solidFill>
                          <a:effectLst/>
                          <a:latin typeface="Century Gothic" panose="020B0502020202020204" pitchFamily="34" charset="0"/>
                        </a:rPr>
                        <a:t>Civic</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CCCCFF"/>
                    </a:solidFill>
                  </a:tcPr>
                </a:tc>
                <a:tc>
                  <a:txBody>
                    <a:bodyPr/>
                    <a:lstStyle/>
                    <a:p>
                      <a:pPr algn="l" fontAlgn="ctr"/>
                      <a:r>
                        <a:rPr lang="en-US" sz="1000" b="0" i="0" u="none" strike="noStrike">
                          <a:solidFill>
                            <a:srgbClr val="000000"/>
                          </a:solidFill>
                          <a:effectLst/>
                          <a:latin typeface="Century Gothic" panose="020B0502020202020204" pitchFamily="34" charset="0"/>
                        </a:rPr>
                        <a:t>Council is transparent and accountable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148720457"/>
                  </a:ext>
                </a:extLst>
              </a:tr>
              <a:tr h="380061">
                <a:tc>
                  <a:txBody>
                    <a:bodyPr/>
                    <a:lstStyle/>
                    <a:p>
                      <a:pPr algn="l" fontAlgn="b"/>
                      <a:r>
                        <a:rPr lang="en-US" sz="1000" b="0" i="0" u="none" strike="noStrike" dirty="0">
                          <a:solidFill>
                            <a:srgbClr val="000000"/>
                          </a:solidFill>
                          <a:effectLst/>
                          <a:latin typeface="Century Gothic" panose="020B0502020202020204" pitchFamily="34" charset="0"/>
                        </a:rPr>
                        <a:t>Social</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accent1">
                        <a:lumMod val="20000"/>
                        <a:lumOff val="80000"/>
                      </a:schemeClr>
                    </a:solidFill>
                  </a:tcPr>
                </a:tc>
                <a:tc>
                  <a:txBody>
                    <a:bodyPr/>
                    <a:lstStyle/>
                    <a:p>
                      <a:pPr algn="l" fontAlgn="ctr"/>
                      <a:r>
                        <a:rPr lang="en-US" sz="1000" b="0" i="0" u="none" strike="noStrike" dirty="0">
                          <a:solidFill>
                            <a:srgbClr val="000000"/>
                          </a:solidFill>
                          <a:effectLst/>
                          <a:latin typeface="Century Gothic" panose="020B0502020202020204" pitchFamily="34" charset="0"/>
                        </a:rPr>
                        <a:t>Availability of car parking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25%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734651333"/>
                  </a:ext>
                </a:extLst>
              </a:tr>
              <a:tr h="487195">
                <a:tc>
                  <a:txBody>
                    <a:bodyPr/>
                    <a:lstStyle/>
                    <a:p>
                      <a:pPr algn="l" fontAlgn="b"/>
                      <a:r>
                        <a:rPr lang="en-US" sz="1000" b="0" i="0" u="none" strike="noStrike" dirty="0">
                          <a:solidFill>
                            <a:srgbClr val="000000"/>
                          </a:solidFill>
                          <a:effectLst/>
                          <a:latin typeface="Century Gothic" panose="020B0502020202020204" pitchFamily="34" charset="0"/>
                        </a:rPr>
                        <a:t>Civic</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CCCCFF"/>
                    </a:solidFill>
                  </a:tcPr>
                </a:tc>
                <a:tc>
                  <a:txBody>
                    <a:bodyPr/>
                    <a:lstStyle/>
                    <a:p>
                      <a:pPr marL="82550" indent="-82550" algn="l" fontAlgn="ctr"/>
                      <a:r>
                        <a:rPr lang="en-US" sz="1000" b="0" i="0" u="none" strike="noStrike" dirty="0">
                          <a:solidFill>
                            <a:srgbClr val="000000"/>
                          </a:solidFill>
                          <a:effectLst/>
                          <a:latin typeface="Century Gothic" panose="020B0502020202020204" pitchFamily="34" charset="0"/>
                        </a:rPr>
                        <a:t>Council provides inclusive opportunities for community to get actively-involved in decision making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59%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22%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208279419"/>
                  </a:ext>
                </a:extLst>
              </a:tr>
              <a:tr h="380061">
                <a:tc>
                  <a:txBody>
                    <a:bodyPr/>
                    <a:lstStyle/>
                    <a:p>
                      <a:pPr algn="l" fontAlgn="b"/>
                      <a:r>
                        <a:rPr lang="en-US" sz="1000" b="0" i="0" u="none" strike="noStrike" dirty="0">
                          <a:solidFill>
                            <a:srgbClr val="000000"/>
                          </a:solidFill>
                          <a:effectLst/>
                          <a:latin typeface="Century Gothic" panose="020B0502020202020204" pitchFamily="34" charset="0"/>
                        </a:rPr>
                        <a:t>Environmental</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accent6">
                        <a:lumMod val="20000"/>
                        <a:lumOff val="80000"/>
                      </a:schemeClr>
                    </a:solidFill>
                  </a:tcPr>
                </a:tc>
                <a:tc>
                  <a:txBody>
                    <a:bodyPr/>
                    <a:lstStyle/>
                    <a:p>
                      <a:pPr algn="l" fontAlgn="ctr"/>
                      <a:r>
                        <a:rPr lang="en-US" sz="1000" b="0" i="0" u="none" strike="noStrike" dirty="0">
                          <a:solidFill>
                            <a:srgbClr val="000000"/>
                          </a:solidFill>
                          <a:effectLst/>
                          <a:latin typeface="Century Gothic" panose="020B0502020202020204" pitchFamily="34" charset="0"/>
                        </a:rPr>
                        <a:t>Recycling/waste </a:t>
                      </a:r>
                      <a:r>
                        <a:rPr lang="en-US" sz="1000" b="0" i="0" u="none" strike="noStrike" dirty="0" err="1">
                          <a:solidFill>
                            <a:srgbClr val="000000"/>
                          </a:solidFill>
                          <a:effectLst/>
                          <a:latin typeface="Century Gothic" panose="020B0502020202020204" pitchFamily="34" charset="0"/>
                        </a:rPr>
                        <a:t>minimisation</a:t>
                      </a:r>
                      <a:endParaRPr lang="en-US" sz="1000" b="0" i="0" u="none" strike="noStrike" dirty="0">
                        <a:solidFill>
                          <a:srgbClr val="000000"/>
                        </a:solidFill>
                        <a:effectLst/>
                        <a:latin typeface="Century Gothic" panose="020B0502020202020204" pitchFamily="34" charset="0"/>
                      </a:endParaRP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287790414"/>
                  </a:ext>
                </a:extLst>
              </a:tr>
              <a:tr h="380061">
                <a:tc>
                  <a:txBody>
                    <a:bodyPr/>
                    <a:lstStyle/>
                    <a:p>
                      <a:pPr algn="l" fontAlgn="b"/>
                      <a:r>
                        <a:rPr lang="en-US" sz="1000" b="0" i="0" u="none" strike="noStrike" dirty="0">
                          <a:solidFill>
                            <a:srgbClr val="000000"/>
                          </a:solidFill>
                          <a:effectLst/>
                          <a:latin typeface="Century Gothic" panose="020B0502020202020204" pitchFamily="34" charset="0"/>
                        </a:rPr>
                        <a:t>Civic</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CCCCFF"/>
                    </a:solidFill>
                  </a:tcPr>
                </a:tc>
                <a:tc>
                  <a:txBody>
                    <a:bodyPr/>
                    <a:lstStyle/>
                    <a:p>
                      <a:pPr algn="l" fontAlgn="ctr"/>
                      <a:r>
                        <a:rPr lang="en-US" sz="1000" b="0" i="0" u="none" strike="noStrike" dirty="0">
                          <a:solidFill>
                            <a:srgbClr val="000000"/>
                          </a:solidFill>
                          <a:effectLst/>
                          <a:latin typeface="Century Gothic" panose="020B0502020202020204" pitchFamily="34" charset="0"/>
                        </a:rPr>
                        <a:t>Financial management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926521323"/>
                  </a:ext>
                </a:extLst>
              </a:tr>
              <a:tr h="380061">
                <a:tc>
                  <a:txBody>
                    <a:bodyPr/>
                    <a:lstStyle/>
                    <a:p>
                      <a:pPr algn="l" fontAlgn="b"/>
                      <a:r>
                        <a:rPr lang="en-US" sz="1000" b="0" i="0" u="none" strike="noStrike" dirty="0">
                          <a:solidFill>
                            <a:srgbClr val="000000"/>
                          </a:solidFill>
                          <a:effectLst/>
                          <a:latin typeface="Century Gothic" panose="020B0502020202020204" pitchFamily="34" charset="0"/>
                        </a:rPr>
                        <a:t>Social</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accent1">
                        <a:lumMod val="20000"/>
                        <a:lumOff val="80000"/>
                      </a:schemeClr>
                    </a:solidFill>
                  </a:tcPr>
                </a:tc>
                <a:tc>
                  <a:txBody>
                    <a:bodyPr/>
                    <a:lstStyle/>
                    <a:p>
                      <a:pPr algn="l" fontAlgn="ctr"/>
                      <a:r>
                        <a:rPr lang="en-US" sz="1000" b="0" i="0" u="none" strike="noStrike" dirty="0">
                          <a:solidFill>
                            <a:srgbClr val="000000"/>
                          </a:solidFill>
                          <a:effectLst/>
                          <a:latin typeface="Century Gothic" panose="020B0502020202020204" pitchFamily="34" charset="0"/>
                        </a:rPr>
                        <a:t>Maintaining footpaths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820952719"/>
                  </a:ext>
                </a:extLst>
              </a:tr>
              <a:tr h="380061">
                <a:tc>
                  <a:txBody>
                    <a:bodyPr/>
                    <a:lstStyle/>
                    <a:p>
                      <a:pPr algn="l" fontAlgn="b"/>
                      <a:r>
                        <a:rPr lang="en-US" sz="1000" b="0" i="0" u="none" strike="noStrike" dirty="0">
                          <a:solidFill>
                            <a:srgbClr val="000000"/>
                          </a:solidFill>
                          <a:effectLst/>
                          <a:latin typeface="Century Gothic" panose="020B0502020202020204" pitchFamily="34" charset="0"/>
                        </a:rPr>
                        <a:t>Civic</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rgbClr val="CCCCFF"/>
                    </a:solidFill>
                  </a:tcPr>
                </a:tc>
                <a:tc>
                  <a:txBody>
                    <a:bodyPr/>
                    <a:lstStyle/>
                    <a:p>
                      <a:pPr marL="82550" indent="-82550" algn="l" fontAlgn="ctr"/>
                      <a:r>
                        <a:rPr lang="en-US" sz="1000" b="0" i="0" u="none" strike="noStrike" dirty="0">
                          <a:solidFill>
                            <a:srgbClr val="000000"/>
                          </a:solidFill>
                          <a:effectLst/>
                          <a:latin typeface="Century Gothic" panose="020B0502020202020204" pitchFamily="34" charset="0"/>
                        </a:rPr>
                        <a:t>Provision of Council information to the community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69%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15%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92077147"/>
                  </a:ext>
                </a:extLst>
              </a:tr>
            </a:tbl>
          </a:graphicData>
        </a:graphic>
      </p:graphicFrame>
    </p:spTree>
    <p:extLst>
      <p:ext uri="{BB962C8B-B14F-4D97-AF65-F5344CB8AC3E}">
        <p14:creationId xmlns:p14="http://schemas.microsoft.com/office/powerpoint/2010/main" val="3865882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63722707-66C0-4A20-91C3-751A78FCB5C3}"/>
              </a:ext>
            </a:extLst>
          </p:cNvPr>
          <p:cNvSpPr txBox="1">
            <a:spLocks/>
          </p:cNvSpPr>
          <p:nvPr/>
        </p:nvSpPr>
        <p:spPr>
          <a:xfrm>
            <a:off x="0" y="-814"/>
            <a:ext cx="914400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dirty="0">
                <a:ln>
                  <a:noFill/>
                </a:ln>
                <a:solidFill>
                  <a:srgbClr val="1F497D"/>
                </a:solidFill>
                <a:effectLst/>
                <a:uLnTx/>
                <a:uFillTx/>
                <a:latin typeface="Century Gothic" pitchFamily="34" charset="0"/>
                <a:ea typeface="+mn-ea"/>
                <a:cs typeface="+mn-cs"/>
              </a:rPr>
              <a:t>2.4. Quadrant Analysis</a:t>
            </a:r>
          </a:p>
        </p:txBody>
      </p:sp>
      <p:sp>
        <p:nvSpPr>
          <p:cNvPr id="4" name="Rectangle 3">
            <a:extLst>
              <a:ext uri="{FF2B5EF4-FFF2-40B4-BE49-F238E27FC236}">
                <a16:creationId xmlns:a16="http://schemas.microsoft.com/office/drawing/2014/main" id="{3A5923BE-AC87-4346-8D53-F68D62045F2B}"/>
              </a:ext>
            </a:extLst>
          </p:cNvPr>
          <p:cNvSpPr/>
          <p:nvPr/>
        </p:nvSpPr>
        <p:spPr>
          <a:xfrm>
            <a:off x="0" y="641476"/>
            <a:ext cx="9144000" cy="164660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Step 2.	Quadrant Analysis</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 </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Quadrant analysis is often helpful in planning future directions based on stated outcomes. It combines the stated importance of the community and assesses satisfaction </a:t>
            </a: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with delivery</a:t>
            </a: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 in relation to these needs.</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 </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This analysis is completed by plotting the variables on x and y axes, defined by stated importance and rated satisfaction. We aggregate the top 2 box importance scores and top 3 satisfaction scores for stated importance and rated satisfaction to identify where the facility or service should be plotted.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On average, Tamworth residents rated services/facilities slightly less important than our Benchmark, and their satisfaction was also slightly lower.</a:t>
            </a:r>
            <a:endParaRPr kumimoji="0" lang="en-AU"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5" name="Rectangle 4">
            <a:extLst>
              <a:ext uri="{FF2B5EF4-FFF2-40B4-BE49-F238E27FC236}">
                <a16:creationId xmlns:a16="http://schemas.microsoft.com/office/drawing/2014/main" id="{923E105C-53BC-4749-A2E3-61BA925A69DE}"/>
              </a:ext>
            </a:extLst>
          </p:cNvPr>
          <p:cNvSpPr/>
          <p:nvPr/>
        </p:nvSpPr>
        <p:spPr>
          <a:xfrm>
            <a:off x="-20" y="3596967"/>
            <a:ext cx="9144000" cy="303159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Explaining the 4 quadrants (overleaf)</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 </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Attributes in the top right quadrant, </a:t>
            </a:r>
            <a:r>
              <a:rPr kumimoji="0" lang="en-AU" sz="1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MAINTAIN,</a:t>
            </a: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 such as ‘supporting local jobs and businesses’, are Council’s core strengths, and should be treated as such. Maintain, or even attempt to improve your position in these areas, as they are influential and address clear community needs.</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 </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Attributes in the top left quadrant, </a:t>
            </a:r>
            <a:r>
              <a:rPr kumimoji="0" lang="en-AU" sz="1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IMPROVE,</a:t>
            </a: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 such as ‘maintaining local roads’ are key concerns in the eyes of your residents. In the vast majority of cases you should aim to improve your performance in these areas to better meet the community’s expectations.</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 </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Attributes in the bottom left quadrant, </a:t>
            </a:r>
            <a:r>
              <a:rPr kumimoji="0" lang="en-AU" sz="1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NICHE</a:t>
            </a: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 such as ‘public transport across the region’, are of a relatively lower priority (and the word ‘relatively’ should be stressed – they are still important). These areas tend to be important to a particular segment of the community.</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 </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Finally, attributes in the bottom right quadrant, </a:t>
            </a:r>
            <a:r>
              <a:rPr kumimoji="0" lang="en-AU" sz="1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SOCIAL CAPITAL</a:t>
            </a: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 such as ‘Art Gallery/cultural opportunities’, are core strengths, </a:t>
            </a: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but in relative terms they are considered less overtly important than other directly obvious areas. However, the occupants of this quadrant tend to be the sort of services and facilities that deliver to community liveability, i.e. make it a good place to live.</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Recommendations based only on stated importance and satisfaction have major limitations, as the actual questionnaire process essentially ‘silos’ facilities and services as if they are independent variables, when they are in fact all part of the broader community perception of council performance.</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 </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graphicFrame>
        <p:nvGraphicFramePr>
          <p:cNvPr id="6" name="Table 5">
            <a:extLst>
              <a:ext uri="{FF2B5EF4-FFF2-40B4-BE49-F238E27FC236}">
                <a16:creationId xmlns:a16="http://schemas.microsoft.com/office/drawing/2014/main" id="{E7BB7E00-A2C6-4A08-8A62-0A921C5184C5}"/>
              </a:ext>
            </a:extLst>
          </p:cNvPr>
          <p:cNvGraphicFramePr>
            <a:graphicFrameLocks noGrp="1"/>
          </p:cNvGraphicFramePr>
          <p:nvPr/>
        </p:nvGraphicFramePr>
        <p:xfrm>
          <a:off x="1523980" y="2439539"/>
          <a:ext cx="6096000" cy="883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15591488"/>
                    </a:ext>
                  </a:extLst>
                </a:gridCol>
                <a:gridCol w="1880096">
                  <a:extLst>
                    <a:ext uri="{9D8B030D-6E8A-4147-A177-3AD203B41FA5}">
                      <a16:colId xmlns:a16="http://schemas.microsoft.com/office/drawing/2014/main" val="3526458320"/>
                    </a:ext>
                  </a:extLst>
                </a:gridCol>
                <a:gridCol w="2183904">
                  <a:extLst>
                    <a:ext uri="{9D8B030D-6E8A-4147-A177-3AD203B41FA5}">
                      <a16:colId xmlns:a16="http://schemas.microsoft.com/office/drawing/2014/main" val="70912399"/>
                    </a:ext>
                  </a:extLst>
                </a:gridCol>
              </a:tblGrid>
              <a:tr h="360709">
                <a:tc>
                  <a:txBody>
                    <a:bodyPr/>
                    <a:lstStyle/>
                    <a:p>
                      <a:endParaRPr lang="en-AU" sz="1000" dirty="0">
                        <a:latin typeface="Century Gothic" panose="020B0502020202020204" pitchFamily="34" charset="0"/>
                      </a:endParaRPr>
                    </a:p>
                  </a:txBody>
                  <a:tcPr anchor="ctr">
                    <a:solidFill>
                      <a:schemeClr val="accent5">
                        <a:lumMod val="75000"/>
                      </a:schemeClr>
                    </a:solidFill>
                  </a:tcPr>
                </a:tc>
                <a:tc>
                  <a:txBody>
                    <a:bodyPr/>
                    <a:lstStyle/>
                    <a:p>
                      <a:pPr algn="ctr"/>
                      <a:r>
                        <a:rPr lang="en-AU" sz="1000" dirty="0">
                          <a:solidFill>
                            <a:schemeClr val="bg1"/>
                          </a:solidFill>
                          <a:latin typeface="Century Gothic" panose="020B0502020202020204" pitchFamily="34" charset="0"/>
                        </a:rPr>
                        <a:t>Tamworth Regional Council</a:t>
                      </a:r>
                    </a:p>
                  </a:txBody>
                  <a:tcPr anchor="ctr">
                    <a:solidFill>
                      <a:schemeClr val="accent5">
                        <a:lumMod val="75000"/>
                      </a:schemeClr>
                    </a:solidFill>
                  </a:tcPr>
                </a:tc>
                <a:tc>
                  <a:txBody>
                    <a:bodyPr/>
                    <a:lstStyle/>
                    <a:p>
                      <a:pPr algn="ctr"/>
                      <a:r>
                        <a:rPr lang="en-AU" sz="1000" dirty="0">
                          <a:solidFill>
                            <a:schemeClr val="bg1"/>
                          </a:solidFill>
                          <a:latin typeface="Century Gothic" panose="020B0502020202020204" pitchFamily="34" charset="0"/>
                        </a:rPr>
                        <a:t>Micromex Comparable Regional Benchmark</a:t>
                      </a:r>
                    </a:p>
                  </a:txBody>
                  <a:tcPr anchor="ctr">
                    <a:solidFill>
                      <a:schemeClr val="accent5">
                        <a:lumMod val="75000"/>
                      </a:schemeClr>
                    </a:solidFill>
                  </a:tcPr>
                </a:tc>
                <a:extLst>
                  <a:ext uri="{0D108BD9-81ED-4DB2-BD59-A6C34878D82A}">
                    <a16:rowId xmlns:a16="http://schemas.microsoft.com/office/drawing/2014/main" val="3115304275"/>
                  </a:ext>
                </a:extLst>
              </a:tr>
              <a:tr h="229812">
                <a:tc>
                  <a:txBody>
                    <a:bodyPr/>
                    <a:lstStyle/>
                    <a:p>
                      <a:r>
                        <a:rPr lang="en-AU" sz="1000" dirty="0">
                          <a:latin typeface="Century Gothic" panose="020B0502020202020204" pitchFamily="34" charset="0"/>
                        </a:rPr>
                        <a:t>Average Importance</a:t>
                      </a:r>
                    </a:p>
                  </a:txBody>
                  <a:tcPr anchor="ctr"/>
                </a:tc>
                <a:tc>
                  <a:txBody>
                    <a:bodyPr/>
                    <a:lstStyle/>
                    <a:p>
                      <a:pPr algn="ctr"/>
                      <a:r>
                        <a:rPr lang="en-AU" sz="1000" dirty="0">
                          <a:latin typeface="Century Gothic" panose="020B0502020202020204" pitchFamily="34" charset="0"/>
                        </a:rPr>
                        <a:t>77%</a:t>
                      </a:r>
                    </a:p>
                  </a:txBody>
                  <a:tcPr anchor="ctr"/>
                </a:tc>
                <a:tc>
                  <a:txBody>
                    <a:bodyPr/>
                    <a:lstStyle/>
                    <a:p>
                      <a:pPr algn="ctr"/>
                      <a:r>
                        <a:rPr lang="en-AU" sz="1000" dirty="0">
                          <a:latin typeface="Century Gothic" panose="020B0502020202020204" pitchFamily="34" charset="0"/>
                        </a:rPr>
                        <a:t>80%</a:t>
                      </a:r>
                    </a:p>
                  </a:txBody>
                  <a:tcPr anchor="ctr"/>
                </a:tc>
                <a:extLst>
                  <a:ext uri="{0D108BD9-81ED-4DB2-BD59-A6C34878D82A}">
                    <a16:rowId xmlns:a16="http://schemas.microsoft.com/office/drawing/2014/main" val="1317845814"/>
                  </a:ext>
                </a:extLst>
              </a:tr>
              <a:tr h="229812">
                <a:tc>
                  <a:txBody>
                    <a:bodyPr/>
                    <a:lstStyle/>
                    <a:p>
                      <a:r>
                        <a:rPr lang="en-AU" sz="1000" dirty="0">
                          <a:latin typeface="Century Gothic" panose="020B0502020202020204" pitchFamily="34" charset="0"/>
                        </a:rPr>
                        <a:t>Average Satisfaction</a:t>
                      </a:r>
                    </a:p>
                  </a:txBody>
                  <a:tcPr anchor="ctr"/>
                </a:tc>
                <a:tc>
                  <a:txBody>
                    <a:bodyPr/>
                    <a:lstStyle/>
                    <a:p>
                      <a:pPr algn="ctr"/>
                      <a:r>
                        <a:rPr lang="en-AU" sz="1000" dirty="0">
                          <a:latin typeface="Century Gothic" panose="020B0502020202020204" pitchFamily="34" charset="0"/>
                        </a:rPr>
                        <a:t>77%</a:t>
                      </a:r>
                    </a:p>
                  </a:txBody>
                  <a:tcPr anchor="ctr"/>
                </a:tc>
                <a:tc>
                  <a:txBody>
                    <a:bodyPr/>
                    <a:lstStyle/>
                    <a:p>
                      <a:pPr algn="ctr"/>
                      <a:r>
                        <a:rPr lang="en-AU" sz="1000" dirty="0">
                          <a:latin typeface="Century Gothic" panose="020B0502020202020204" pitchFamily="34" charset="0"/>
                        </a:rPr>
                        <a:t>80%</a:t>
                      </a:r>
                    </a:p>
                  </a:txBody>
                  <a:tcPr anchor="ctr"/>
                </a:tc>
                <a:extLst>
                  <a:ext uri="{0D108BD9-81ED-4DB2-BD59-A6C34878D82A}">
                    <a16:rowId xmlns:a16="http://schemas.microsoft.com/office/drawing/2014/main" val="1910369419"/>
                  </a:ext>
                </a:extLst>
              </a:tr>
            </a:tbl>
          </a:graphicData>
        </a:graphic>
      </p:graphicFrame>
      <p:sp>
        <p:nvSpPr>
          <p:cNvPr id="2" name="TextBox 1">
            <a:extLst>
              <a:ext uri="{FF2B5EF4-FFF2-40B4-BE49-F238E27FC236}">
                <a16:creationId xmlns:a16="http://schemas.microsoft.com/office/drawing/2014/main" id="{FB2FB499-762E-4777-8AE9-768436EED605}"/>
              </a:ext>
            </a:extLst>
          </p:cNvPr>
          <p:cNvSpPr txBox="1"/>
          <p:nvPr/>
        </p:nvSpPr>
        <p:spPr>
          <a:xfrm>
            <a:off x="3347864" y="3366135"/>
            <a:ext cx="439249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Note: Micromex comparable benchmark only refers to like for like measures</a:t>
            </a:r>
          </a:p>
        </p:txBody>
      </p:sp>
    </p:spTree>
    <p:extLst>
      <p:ext uri="{BB962C8B-B14F-4D97-AF65-F5344CB8AC3E}">
        <p14:creationId xmlns:p14="http://schemas.microsoft.com/office/powerpoint/2010/main" val="2270201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BAFCD4B-103B-47B2-A6A8-B53AA219B879}"/>
              </a:ext>
            </a:extLst>
          </p:cNvPr>
          <p:cNvGraphicFramePr/>
          <p:nvPr/>
        </p:nvGraphicFramePr>
        <p:xfrm>
          <a:off x="611559" y="548679"/>
          <a:ext cx="8424923" cy="5904649"/>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a:cxnSpLocks/>
          </p:cNvCxnSpPr>
          <p:nvPr/>
        </p:nvCxnSpPr>
        <p:spPr>
          <a:xfrm>
            <a:off x="1081328" y="3386677"/>
            <a:ext cx="78488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flipV="1">
            <a:off x="5224660" y="536804"/>
            <a:ext cx="0" cy="5616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93CA311-EAE0-414E-84E4-4BCA4387BDD0}"/>
              </a:ext>
            </a:extLst>
          </p:cNvPr>
          <p:cNvCxnSpPr>
            <a:cxnSpLocks/>
          </p:cNvCxnSpPr>
          <p:nvPr/>
        </p:nvCxnSpPr>
        <p:spPr>
          <a:xfrm>
            <a:off x="1240925" y="729941"/>
            <a:ext cx="3067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8A165AA-35C6-4284-AA5F-F6879AFECFC5}"/>
              </a:ext>
            </a:extLst>
          </p:cNvPr>
          <p:cNvCxnSpPr>
            <a:cxnSpLocks/>
          </p:cNvCxnSpPr>
          <p:nvPr/>
        </p:nvCxnSpPr>
        <p:spPr>
          <a:xfrm>
            <a:off x="1240925" y="872433"/>
            <a:ext cx="306739" cy="0"/>
          </a:xfrm>
          <a:prstGeom prst="line">
            <a:avLst/>
          </a:prstGeom>
          <a:ln w="9525" cap="flat" cmpd="sng" algn="ctr">
            <a:solidFill>
              <a:srgbClr val="0070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17">
            <a:extLst>
              <a:ext uri="{FF2B5EF4-FFF2-40B4-BE49-F238E27FC236}">
                <a16:creationId xmlns:a16="http://schemas.microsoft.com/office/drawing/2014/main" id="{AEB6FD26-1822-4525-B710-ECEA3AB21132}"/>
              </a:ext>
            </a:extLst>
          </p:cNvPr>
          <p:cNvSpPr txBox="1"/>
          <p:nvPr/>
        </p:nvSpPr>
        <p:spPr>
          <a:xfrm>
            <a:off x="1552272" y="622212"/>
            <a:ext cx="2160257" cy="21545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Tamworth Regional Council Average </a:t>
            </a:r>
          </a:p>
        </p:txBody>
      </p:sp>
      <p:sp>
        <p:nvSpPr>
          <p:cNvPr id="10" name="TextBox 18">
            <a:extLst>
              <a:ext uri="{FF2B5EF4-FFF2-40B4-BE49-F238E27FC236}">
                <a16:creationId xmlns:a16="http://schemas.microsoft.com/office/drawing/2014/main" id="{C106D255-AE05-475D-8BD6-3F7143DD8DCE}"/>
              </a:ext>
            </a:extLst>
          </p:cNvPr>
          <p:cNvSpPr txBox="1"/>
          <p:nvPr/>
        </p:nvSpPr>
        <p:spPr>
          <a:xfrm>
            <a:off x="1547663" y="764704"/>
            <a:ext cx="3312361"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Micromex Comparable Regional Benchmark Average </a:t>
            </a:r>
          </a:p>
        </p:txBody>
      </p:sp>
    </p:spTree>
    <p:extLst>
      <p:ext uri="{BB962C8B-B14F-4D97-AF65-F5344CB8AC3E}">
        <p14:creationId xmlns:p14="http://schemas.microsoft.com/office/powerpoint/2010/main" val="3101851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779C71E0-3BFF-405A-B6BF-9084846E9319}"/>
              </a:ext>
            </a:extLst>
          </p:cNvPr>
          <p:cNvSpPr txBox="1">
            <a:spLocks/>
          </p:cNvSpPr>
          <p:nvPr/>
        </p:nvSpPr>
        <p:spPr>
          <a:xfrm>
            <a:off x="0" y="-814"/>
            <a:ext cx="914400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dirty="0">
                <a:ln>
                  <a:noFill/>
                </a:ln>
                <a:solidFill>
                  <a:srgbClr val="1F497D"/>
                </a:solidFill>
                <a:effectLst/>
                <a:uLnTx/>
                <a:uFillTx/>
                <a:latin typeface="Century Gothic" pitchFamily="34" charset="0"/>
                <a:ea typeface="+mn-ea"/>
                <a:cs typeface="+mn-cs"/>
              </a:rPr>
              <a:t>2.5. Regression Analysis</a:t>
            </a:r>
          </a:p>
        </p:txBody>
      </p:sp>
      <p:sp>
        <p:nvSpPr>
          <p:cNvPr id="4" name="Rectangle 3">
            <a:extLst>
              <a:ext uri="{FF2B5EF4-FFF2-40B4-BE49-F238E27FC236}">
                <a16:creationId xmlns:a16="http://schemas.microsoft.com/office/drawing/2014/main" id="{7CC3EDEB-BB6B-45BD-AA58-3C97B821A1C0}"/>
              </a:ext>
            </a:extLst>
          </p:cNvPr>
          <p:cNvSpPr/>
          <p:nvPr/>
        </p:nvSpPr>
        <p:spPr>
          <a:xfrm>
            <a:off x="-5696" y="502448"/>
            <a:ext cx="9144000" cy="34778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The outcomes identified in stated importance/satisfaction analysis often tend to be obvious and challenging. No matter how much focus a council dedicates to ‘maintaining local roads’, it will often be found in the </a:t>
            </a:r>
            <a:r>
              <a:rPr kumimoji="0" lang="en-AU" sz="1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IMPROVE</a:t>
            </a: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 quadrant. This is because, perceptually, the condition of local roads can always be better.</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 </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Furthermore, the outputs of stated importance and satisfaction analysis address the current dynamics of the community, they do not predict which focus areas are the most likely agents to change the community’s perception of Council’s overall performance.</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Therefore, in order to identify how Tamworth Regional Council </a:t>
            </a:r>
            <a:r>
              <a:rPr kumimoji="0" lang="en-AU" sz="1000" b="0" i="0" u="sng"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can actively drive overall community satisfaction,</a:t>
            </a: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 we conducted further analysis</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1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Explanation of Analysis</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 </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Regression analysis is a statistical tool for investigating relationships between dependent variables and explanatory variables. </a:t>
            </a: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Using a regression, a category model was developed. The outcomes demonstrated that increasing resident satisfaction by actioning the priorities they stated as being important would not necessarily positively impact on overall satisfaction.  </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 </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What Does This Mean? </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 </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The learning is that if we only rely on the stated community priorities, we will not be allocating the appropriate resources to the actual service attributes that will improve overall community satisfaction. Using regression analysis, we can identify the attributes that essentially build overall satisfaction. We call the outcomes ‘derived importance’.</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graphicFrame>
        <p:nvGraphicFramePr>
          <p:cNvPr id="6" name="Diagram 5">
            <a:extLst>
              <a:ext uri="{FF2B5EF4-FFF2-40B4-BE49-F238E27FC236}">
                <a16:creationId xmlns:a16="http://schemas.microsoft.com/office/drawing/2014/main" id="{FD94792D-DE1F-48D2-A673-4D08C45B6B62}"/>
              </a:ext>
            </a:extLst>
          </p:cNvPr>
          <p:cNvGraphicFramePr/>
          <p:nvPr/>
        </p:nvGraphicFramePr>
        <p:xfrm>
          <a:off x="1504016" y="4293096"/>
          <a:ext cx="6124575" cy="2352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0706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2.5. Key Drivers of Overall Satisfaction with Council</a:t>
            </a:r>
          </a:p>
        </p:txBody>
      </p:sp>
      <p:sp>
        <p:nvSpPr>
          <p:cNvPr id="3" name="Text Placeholder 2"/>
          <p:cNvSpPr>
            <a:spLocks noGrp="1"/>
          </p:cNvSpPr>
          <p:nvPr>
            <p:ph type="body" sz="quarter" idx="14"/>
          </p:nvPr>
        </p:nvSpPr>
        <p:spPr/>
        <p:txBody>
          <a:bodyPr/>
          <a:lstStyle/>
          <a:p>
            <a:r>
              <a:rPr lang="en-US" dirty="0"/>
              <a:t>The score assigned to each area indicates the percentage of influence each attribute contributes to overall satisfaction with Council. If Council can increase satisfaction in these areas it will improve overall community satisfaction.</a:t>
            </a:r>
            <a:endParaRPr lang="en-AU" dirty="0"/>
          </a:p>
        </p:txBody>
      </p:sp>
      <p:sp>
        <p:nvSpPr>
          <p:cNvPr id="4" name="Text Placeholder 3"/>
          <p:cNvSpPr>
            <a:spLocks noGrp="1"/>
          </p:cNvSpPr>
          <p:nvPr>
            <p:ph type="body" sz="quarter" idx="15"/>
          </p:nvPr>
        </p:nvSpPr>
        <p:spPr>
          <a:xfrm>
            <a:off x="-8546" y="493460"/>
            <a:ext cx="9144000" cy="316791"/>
          </a:xfrm>
        </p:spPr>
        <p:txBody>
          <a:bodyPr/>
          <a:lstStyle/>
          <a:p>
            <a:pPr algn="ctr"/>
            <a:r>
              <a:rPr lang="en-AU" sz="1050" b="1" dirty="0">
                <a:solidFill>
                  <a:schemeClr val="tx1"/>
                </a:solidFill>
              </a:rPr>
              <a:t>Dependent variable: </a:t>
            </a:r>
            <a:r>
              <a:rPr lang="en-US" sz="1050" b="1" dirty="0">
                <a:solidFill>
                  <a:schemeClr val="tx1"/>
                </a:solidFill>
              </a:rPr>
              <a:t>Q5.	Overall for the last 12 months, how satisfied are you with the performance of Council, not just on one or two issues but across all responsibility areas? </a:t>
            </a:r>
          </a:p>
        </p:txBody>
      </p:sp>
      <p:sp>
        <p:nvSpPr>
          <p:cNvPr id="12" name="Text Placeholder 3"/>
          <p:cNvSpPr txBox="1">
            <a:spLocks/>
          </p:cNvSpPr>
          <p:nvPr/>
        </p:nvSpPr>
        <p:spPr>
          <a:xfrm>
            <a:off x="24368" y="5661247"/>
            <a:ext cx="5195704" cy="2363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marR="0" lvl="0" indent="-4476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Note: Please see Appendix A for complete list</a:t>
            </a:r>
          </a:p>
        </p:txBody>
      </p:sp>
      <p:graphicFrame>
        <p:nvGraphicFramePr>
          <p:cNvPr id="10" name="Chart 9">
            <a:extLst>
              <a:ext uri="{FF2B5EF4-FFF2-40B4-BE49-F238E27FC236}">
                <a16:creationId xmlns:a16="http://schemas.microsoft.com/office/drawing/2014/main" id="{8417BE79-1B93-429F-B400-6B962A8547C8}"/>
              </a:ext>
            </a:extLst>
          </p:cNvPr>
          <p:cNvGraphicFramePr/>
          <p:nvPr/>
        </p:nvGraphicFramePr>
        <p:xfrm>
          <a:off x="0" y="810251"/>
          <a:ext cx="9098280" cy="379287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CFA643DF-10D2-4AA7-BDB6-D38867D0CFEB}"/>
              </a:ext>
            </a:extLst>
          </p:cNvPr>
          <p:cNvSpPr/>
          <p:nvPr/>
        </p:nvSpPr>
        <p:spPr>
          <a:xfrm>
            <a:off x="-8546" y="4603129"/>
            <a:ext cx="9073912" cy="116955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Futura Md"/>
              </a:rPr>
              <a:t>The results in the chart above identify which services/facilities contribute most to overall satisfaction. If Council can improve satisfaction scores across these services/facilities, they are likely to improve their overall satisfaction score.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Futura M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Futura Md"/>
              </a:rPr>
              <a:t>These top 13 services/facilities (so 28% of the 47 services/facilities) account for over 60% of the variation in overall satisfaction. Therefore, whilst all 47 services/facilities are important, only a number of them are potentially significant drivers of satisfaction (at this stage, the other 34 services/facilities have less impact on satisfaction – although if resident satisfaction with them was to suddenly change they may have more immediate impact on satisfaction).</a:t>
            </a:r>
          </a:p>
        </p:txBody>
      </p:sp>
      <p:sp>
        <p:nvSpPr>
          <p:cNvPr id="9" name="Text Placeholder 3">
            <a:extLst>
              <a:ext uri="{FF2B5EF4-FFF2-40B4-BE49-F238E27FC236}">
                <a16:creationId xmlns:a16="http://schemas.microsoft.com/office/drawing/2014/main" id="{BE60CEF7-DF7C-47FC-A7A0-4D87358C40AF}"/>
              </a:ext>
            </a:extLst>
          </p:cNvPr>
          <p:cNvSpPr txBox="1">
            <a:spLocks/>
          </p:cNvSpPr>
          <p:nvPr/>
        </p:nvSpPr>
        <p:spPr>
          <a:xfrm>
            <a:off x="3902576" y="5640885"/>
            <a:ext cx="5195704" cy="2363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marR="0" lvl="0" indent="-447675"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R</a:t>
            </a:r>
            <a:r>
              <a:rPr kumimoji="0" lang="en-AU" sz="900" b="0" i="0" u="none" strike="noStrike" kern="1200" cap="none" spc="0" normalizeH="0" baseline="30000" noProof="0" dirty="0">
                <a:ln>
                  <a:noFill/>
                </a:ln>
                <a:solidFill>
                  <a:prstClr val="black">
                    <a:lumMod val="65000"/>
                    <a:lumOff val="35000"/>
                  </a:prstClr>
                </a:solidFill>
                <a:effectLst/>
                <a:uLnTx/>
                <a:uFillTx/>
                <a:latin typeface="Century Gothic" panose="020B0502020202020204" pitchFamily="34" charset="0"/>
                <a:ea typeface="+mn-ea"/>
                <a:cs typeface="+mn-cs"/>
              </a:rPr>
              <a:t>2</a:t>
            </a:r>
            <a:r>
              <a:rPr kumimoji="0" lang="en-AU" sz="9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 value = 48.66</a:t>
            </a:r>
          </a:p>
        </p:txBody>
      </p:sp>
    </p:spTree>
    <p:extLst>
      <p:ext uri="{BB962C8B-B14F-4D97-AF65-F5344CB8AC3E}">
        <p14:creationId xmlns:p14="http://schemas.microsoft.com/office/powerpoint/2010/main" val="1875423421"/>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D5CD73-226E-42EC-8E05-588745F2D5EB}"/>
              </a:ext>
            </a:extLst>
          </p:cNvPr>
          <p:cNvSpPr>
            <a:spLocks noGrp="1"/>
          </p:cNvSpPr>
          <p:nvPr>
            <p:ph type="body" sz="quarter" idx="12"/>
          </p:nvPr>
        </p:nvSpPr>
        <p:spPr/>
        <p:txBody>
          <a:bodyPr/>
          <a:lstStyle/>
          <a:p>
            <a:r>
              <a:rPr lang="en-AU" sz="2000" dirty="0">
                <a:solidFill>
                  <a:srgbClr val="1F497D"/>
                </a:solidFill>
              </a:rPr>
              <a:t>2.5. Mapping Stated Satisfaction and Derived Importance Identifies the Community Priority Areas</a:t>
            </a:r>
          </a:p>
          <a:p>
            <a:endParaRPr lang="en-AU" sz="2000" dirty="0"/>
          </a:p>
        </p:txBody>
      </p:sp>
      <p:sp>
        <p:nvSpPr>
          <p:cNvPr id="3" name="Text Placeholder 2">
            <a:extLst>
              <a:ext uri="{FF2B5EF4-FFF2-40B4-BE49-F238E27FC236}">
                <a16:creationId xmlns:a16="http://schemas.microsoft.com/office/drawing/2014/main" id="{FA5F30E6-F550-436A-95B7-D0D06D6F820F}"/>
              </a:ext>
            </a:extLst>
          </p:cNvPr>
          <p:cNvSpPr>
            <a:spLocks noGrp="1"/>
          </p:cNvSpPr>
          <p:nvPr>
            <p:ph type="body" sz="quarter" idx="14"/>
          </p:nvPr>
        </p:nvSpPr>
        <p:spPr/>
        <p:txBody>
          <a:bodyPr/>
          <a:lstStyle/>
          <a:p>
            <a:r>
              <a:rPr lang="en-AU" dirty="0"/>
              <a:t>The above chart looks at the relationship between stated satisfaction (top 3 box) and derived importance (Regression result) to identify the level of contribution of each measure. Any services/facilities below the blue line (shown above) could potentially be benchmarked to target in future research to elevate satisfaction levels in these areas. </a:t>
            </a:r>
          </a:p>
        </p:txBody>
      </p:sp>
      <p:sp>
        <p:nvSpPr>
          <p:cNvPr id="5" name="Rectangle: Rounded Corners 4">
            <a:extLst>
              <a:ext uri="{FF2B5EF4-FFF2-40B4-BE49-F238E27FC236}">
                <a16:creationId xmlns:a16="http://schemas.microsoft.com/office/drawing/2014/main" id="{D780E2CB-893E-445F-A966-5F7859CA7F08}"/>
              </a:ext>
            </a:extLst>
          </p:cNvPr>
          <p:cNvSpPr/>
          <p:nvPr/>
        </p:nvSpPr>
        <p:spPr>
          <a:xfrm rot="10800000">
            <a:off x="87715" y="1844824"/>
            <a:ext cx="329705" cy="3089910"/>
          </a:xfrm>
          <a:prstGeom prst="roundRect">
            <a:avLst/>
          </a:prstGeom>
          <a:solidFill>
            <a:schemeClr val="tx2">
              <a:lumMod val="20000"/>
              <a:lumOff val="80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4829367A-7140-4171-9468-3B68773765C0}"/>
              </a:ext>
            </a:extLst>
          </p:cNvPr>
          <p:cNvSpPr/>
          <p:nvPr/>
        </p:nvSpPr>
        <p:spPr>
          <a:xfrm rot="5400000">
            <a:off x="4727966" y="4152298"/>
            <a:ext cx="329705" cy="3089910"/>
          </a:xfrm>
          <a:prstGeom prst="roundRect">
            <a:avLst/>
          </a:prstGeom>
          <a:solidFill>
            <a:schemeClr val="tx2">
              <a:lumMod val="20000"/>
              <a:lumOff val="80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Text Box 2">
            <a:extLst>
              <a:ext uri="{FF2B5EF4-FFF2-40B4-BE49-F238E27FC236}">
                <a16:creationId xmlns:a16="http://schemas.microsoft.com/office/drawing/2014/main" id="{7052B55A-DC5E-49B8-A24E-D5473D1CBCCD}"/>
              </a:ext>
            </a:extLst>
          </p:cNvPr>
          <p:cNvSpPr txBox="1">
            <a:spLocks noChangeArrowheads="1"/>
          </p:cNvSpPr>
          <p:nvPr/>
        </p:nvSpPr>
        <p:spPr bwMode="auto">
          <a:xfrm>
            <a:off x="3712353" y="5568854"/>
            <a:ext cx="2360930" cy="271780"/>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rgbClr val="1F497D"/>
                </a:solidFill>
                <a:effectLst/>
                <a:uLnTx/>
                <a:uFillTx/>
                <a:latin typeface="Century Gothic" panose="020B0502020202020204" pitchFamily="34" charset="0"/>
                <a:ea typeface="Times New Roman" panose="02020603050405020304" pitchFamily="18" charset="0"/>
                <a:cs typeface="+mn-cs"/>
              </a:rPr>
              <a:t>Derived importance</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8" name="Text Box 2">
            <a:extLst>
              <a:ext uri="{FF2B5EF4-FFF2-40B4-BE49-F238E27FC236}">
                <a16:creationId xmlns:a16="http://schemas.microsoft.com/office/drawing/2014/main" id="{C57912A8-A716-4FC0-828D-426CE5E6B3AC}"/>
              </a:ext>
            </a:extLst>
          </p:cNvPr>
          <p:cNvSpPr txBox="1">
            <a:spLocks noChangeArrowheads="1"/>
          </p:cNvSpPr>
          <p:nvPr/>
        </p:nvSpPr>
        <p:spPr bwMode="auto">
          <a:xfrm rot="16200000">
            <a:off x="-863491" y="3111132"/>
            <a:ext cx="2215393" cy="271780"/>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rgbClr val="1F497D"/>
                </a:solidFill>
                <a:effectLst/>
                <a:uLnTx/>
                <a:uFillTx/>
                <a:latin typeface="Century Gothic" panose="020B0502020202020204" pitchFamily="34" charset="0"/>
                <a:ea typeface="Times New Roman" panose="02020603050405020304" pitchFamily="18" charset="0"/>
                <a:cs typeface="+mn-cs"/>
              </a:rPr>
              <a:t>Stated satisfaction</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graphicFrame>
        <p:nvGraphicFramePr>
          <p:cNvPr id="9" name="Chart 8">
            <a:extLst>
              <a:ext uri="{FF2B5EF4-FFF2-40B4-BE49-F238E27FC236}">
                <a16:creationId xmlns:a16="http://schemas.microsoft.com/office/drawing/2014/main" id="{026C5720-4949-496A-81D4-2FFFB38FD71B}"/>
              </a:ext>
            </a:extLst>
          </p:cNvPr>
          <p:cNvGraphicFramePr/>
          <p:nvPr/>
        </p:nvGraphicFramePr>
        <p:xfrm>
          <a:off x="400697" y="692696"/>
          <a:ext cx="8634987" cy="4824537"/>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a:extLst>
              <a:ext uri="{FF2B5EF4-FFF2-40B4-BE49-F238E27FC236}">
                <a16:creationId xmlns:a16="http://schemas.microsoft.com/office/drawing/2014/main" id="{83D91935-5CAE-4176-8C1B-055D7E6319ED}"/>
              </a:ext>
            </a:extLst>
          </p:cNvPr>
          <p:cNvCxnSpPr>
            <a:cxnSpLocks/>
          </p:cNvCxnSpPr>
          <p:nvPr/>
        </p:nvCxnSpPr>
        <p:spPr>
          <a:xfrm flipV="1">
            <a:off x="791660" y="1196751"/>
            <a:ext cx="7812788" cy="1872209"/>
          </a:xfrm>
          <a:prstGeom prst="line">
            <a:avLst/>
          </a:prstGeom>
        </p:spPr>
        <p:style>
          <a:lnRef idx="1">
            <a:schemeClr val="accent1"/>
          </a:lnRef>
          <a:fillRef idx="0">
            <a:schemeClr val="accent1"/>
          </a:fillRef>
          <a:effectRef idx="0">
            <a:schemeClr val="accent1"/>
          </a:effectRef>
          <a:fontRef idx="minor">
            <a:schemeClr val="tx1"/>
          </a:fontRef>
        </p:style>
      </p:cxnSp>
      <p:sp>
        <p:nvSpPr>
          <p:cNvPr id="12" name="Arrow: Down 11">
            <a:extLst>
              <a:ext uri="{FF2B5EF4-FFF2-40B4-BE49-F238E27FC236}">
                <a16:creationId xmlns:a16="http://schemas.microsoft.com/office/drawing/2014/main" id="{9B19F3F5-DE6F-4EC4-B6EF-90A5DC4967CD}"/>
              </a:ext>
            </a:extLst>
          </p:cNvPr>
          <p:cNvSpPr/>
          <p:nvPr/>
        </p:nvSpPr>
        <p:spPr>
          <a:xfrm rot="10800000">
            <a:off x="8076754" y="1543367"/>
            <a:ext cx="312984" cy="61206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913A614-2DC5-4FD9-AA19-7C04E3AF4F54}"/>
              </a:ext>
            </a:extLst>
          </p:cNvPr>
          <p:cNvSpPr txBox="1"/>
          <p:nvPr/>
        </p:nvSpPr>
        <p:spPr>
          <a:xfrm>
            <a:off x="4722797" y="1171780"/>
            <a:ext cx="140922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9BBB59"/>
                </a:solidFill>
                <a:effectLst/>
                <a:uLnTx/>
                <a:uFillTx/>
                <a:latin typeface="Century Gothic" panose="020B0502020202020204" pitchFamily="34" charset="0"/>
                <a:ea typeface="+mn-ea"/>
                <a:cs typeface="+mn-cs"/>
              </a:rPr>
              <a:t>Maintain</a:t>
            </a:r>
          </a:p>
        </p:txBody>
      </p:sp>
      <p:sp>
        <p:nvSpPr>
          <p:cNvPr id="14" name="TextBox 13">
            <a:extLst>
              <a:ext uri="{FF2B5EF4-FFF2-40B4-BE49-F238E27FC236}">
                <a16:creationId xmlns:a16="http://schemas.microsoft.com/office/drawing/2014/main" id="{BCD89A5F-E3E3-4798-94B0-802D3A768A15}"/>
              </a:ext>
            </a:extLst>
          </p:cNvPr>
          <p:cNvSpPr txBox="1"/>
          <p:nvPr/>
        </p:nvSpPr>
        <p:spPr>
          <a:xfrm>
            <a:off x="6765805" y="1844823"/>
            <a:ext cx="140922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C0504D"/>
                </a:solidFill>
                <a:effectLst/>
                <a:uLnTx/>
                <a:uFillTx/>
                <a:latin typeface="Century Gothic" panose="020B0502020202020204" pitchFamily="34" charset="0"/>
                <a:ea typeface="+mn-ea"/>
                <a:cs typeface="+mn-cs"/>
              </a:rPr>
              <a:t>Optimise</a:t>
            </a:r>
          </a:p>
        </p:txBody>
      </p:sp>
      <p:sp>
        <p:nvSpPr>
          <p:cNvPr id="18" name="Freeform 11">
            <a:extLst>
              <a:ext uri="{FF2B5EF4-FFF2-40B4-BE49-F238E27FC236}">
                <a16:creationId xmlns:a16="http://schemas.microsoft.com/office/drawing/2014/main" id="{318B684E-975D-4D0B-8D9B-F3FB53DE1696}"/>
              </a:ext>
            </a:extLst>
          </p:cNvPr>
          <p:cNvSpPr>
            <a:spLocks noEditPoints="1"/>
          </p:cNvSpPr>
          <p:nvPr/>
        </p:nvSpPr>
        <p:spPr bwMode="auto">
          <a:xfrm>
            <a:off x="6113715" y="1006503"/>
            <a:ext cx="432048" cy="432048"/>
          </a:xfrm>
          <a:custGeom>
            <a:avLst/>
            <a:gdLst>
              <a:gd name="T0" fmla="*/ 1432 w 3335"/>
              <a:gd name="T1" fmla="*/ 1825 h 3335"/>
              <a:gd name="T2" fmla="*/ 646 w 3335"/>
              <a:gd name="T3" fmla="*/ 1668 h 3335"/>
              <a:gd name="T4" fmla="*/ 2689 w 3335"/>
              <a:gd name="T5" fmla="*/ 1197 h 3335"/>
              <a:gd name="T6" fmla="*/ 1668 w 3335"/>
              <a:gd name="T7" fmla="*/ 0 h 3335"/>
              <a:gd name="T8" fmla="*/ 1869 w 3335"/>
              <a:gd name="T9" fmla="*/ 12 h 3335"/>
              <a:gd name="T10" fmla="*/ 2064 w 3335"/>
              <a:gd name="T11" fmla="*/ 47 h 3335"/>
              <a:gd name="T12" fmla="*/ 2250 w 3335"/>
              <a:gd name="T13" fmla="*/ 104 h 3335"/>
              <a:gd name="T14" fmla="*/ 2425 w 3335"/>
              <a:gd name="T15" fmla="*/ 182 h 3335"/>
              <a:gd name="T16" fmla="*/ 2590 w 3335"/>
              <a:gd name="T17" fmla="*/ 278 h 3335"/>
              <a:gd name="T18" fmla="*/ 2742 w 3335"/>
              <a:gd name="T19" fmla="*/ 392 h 3335"/>
              <a:gd name="T20" fmla="*/ 2879 w 3335"/>
              <a:gd name="T21" fmla="*/ 522 h 3335"/>
              <a:gd name="T22" fmla="*/ 3002 w 3335"/>
              <a:gd name="T23" fmla="*/ 668 h 3335"/>
              <a:gd name="T24" fmla="*/ 3108 w 3335"/>
              <a:gd name="T25" fmla="*/ 826 h 3335"/>
              <a:gd name="T26" fmla="*/ 3195 w 3335"/>
              <a:gd name="T27" fmla="*/ 996 h 3335"/>
              <a:gd name="T28" fmla="*/ 3262 w 3335"/>
              <a:gd name="T29" fmla="*/ 1177 h 3335"/>
              <a:gd name="T30" fmla="*/ 3308 w 3335"/>
              <a:gd name="T31" fmla="*/ 1368 h 3335"/>
              <a:gd name="T32" fmla="*/ 3332 w 3335"/>
              <a:gd name="T33" fmla="*/ 1566 h 3335"/>
              <a:gd name="T34" fmla="*/ 3332 w 3335"/>
              <a:gd name="T35" fmla="*/ 1769 h 3335"/>
              <a:gd name="T36" fmla="*/ 3308 w 3335"/>
              <a:gd name="T37" fmla="*/ 1967 h 3335"/>
              <a:gd name="T38" fmla="*/ 3262 w 3335"/>
              <a:gd name="T39" fmla="*/ 2158 h 3335"/>
              <a:gd name="T40" fmla="*/ 3195 w 3335"/>
              <a:gd name="T41" fmla="*/ 2339 h 3335"/>
              <a:gd name="T42" fmla="*/ 3108 w 3335"/>
              <a:gd name="T43" fmla="*/ 2509 h 3335"/>
              <a:gd name="T44" fmla="*/ 3002 w 3335"/>
              <a:gd name="T45" fmla="*/ 2667 h 3335"/>
              <a:gd name="T46" fmla="*/ 2879 w 3335"/>
              <a:gd name="T47" fmla="*/ 2813 h 3335"/>
              <a:gd name="T48" fmla="*/ 2742 w 3335"/>
              <a:gd name="T49" fmla="*/ 2943 h 3335"/>
              <a:gd name="T50" fmla="*/ 2590 w 3335"/>
              <a:gd name="T51" fmla="*/ 3057 h 3335"/>
              <a:gd name="T52" fmla="*/ 2425 w 3335"/>
              <a:gd name="T53" fmla="*/ 3153 h 3335"/>
              <a:gd name="T54" fmla="*/ 2250 w 3335"/>
              <a:gd name="T55" fmla="*/ 3231 h 3335"/>
              <a:gd name="T56" fmla="*/ 2064 w 3335"/>
              <a:gd name="T57" fmla="*/ 3288 h 3335"/>
              <a:gd name="T58" fmla="*/ 1869 w 3335"/>
              <a:gd name="T59" fmla="*/ 3323 h 3335"/>
              <a:gd name="T60" fmla="*/ 1668 w 3335"/>
              <a:gd name="T61" fmla="*/ 3335 h 3335"/>
              <a:gd name="T62" fmla="*/ 1466 w 3335"/>
              <a:gd name="T63" fmla="*/ 3323 h 3335"/>
              <a:gd name="T64" fmla="*/ 1271 w 3335"/>
              <a:gd name="T65" fmla="*/ 3288 h 3335"/>
              <a:gd name="T66" fmla="*/ 1085 w 3335"/>
              <a:gd name="T67" fmla="*/ 3231 h 3335"/>
              <a:gd name="T68" fmla="*/ 910 w 3335"/>
              <a:gd name="T69" fmla="*/ 3153 h 3335"/>
              <a:gd name="T70" fmla="*/ 745 w 3335"/>
              <a:gd name="T71" fmla="*/ 3057 h 3335"/>
              <a:gd name="T72" fmla="*/ 593 w 3335"/>
              <a:gd name="T73" fmla="*/ 2943 h 3335"/>
              <a:gd name="T74" fmla="*/ 456 w 3335"/>
              <a:gd name="T75" fmla="*/ 2813 h 3335"/>
              <a:gd name="T76" fmla="*/ 334 w 3335"/>
              <a:gd name="T77" fmla="*/ 2667 h 3335"/>
              <a:gd name="T78" fmla="*/ 227 w 3335"/>
              <a:gd name="T79" fmla="*/ 2509 h 3335"/>
              <a:gd name="T80" fmla="*/ 140 w 3335"/>
              <a:gd name="T81" fmla="*/ 2339 h 3335"/>
              <a:gd name="T82" fmla="*/ 73 w 3335"/>
              <a:gd name="T83" fmla="*/ 2158 h 3335"/>
              <a:gd name="T84" fmla="*/ 27 w 3335"/>
              <a:gd name="T85" fmla="*/ 1967 h 3335"/>
              <a:gd name="T86" fmla="*/ 3 w 3335"/>
              <a:gd name="T87" fmla="*/ 1769 h 3335"/>
              <a:gd name="T88" fmla="*/ 3 w 3335"/>
              <a:gd name="T89" fmla="*/ 1566 h 3335"/>
              <a:gd name="T90" fmla="*/ 27 w 3335"/>
              <a:gd name="T91" fmla="*/ 1368 h 3335"/>
              <a:gd name="T92" fmla="*/ 73 w 3335"/>
              <a:gd name="T93" fmla="*/ 1177 h 3335"/>
              <a:gd name="T94" fmla="*/ 140 w 3335"/>
              <a:gd name="T95" fmla="*/ 996 h 3335"/>
              <a:gd name="T96" fmla="*/ 227 w 3335"/>
              <a:gd name="T97" fmla="*/ 826 h 3335"/>
              <a:gd name="T98" fmla="*/ 334 w 3335"/>
              <a:gd name="T99" fmla="*/ 668 h 3335"/>
              <a:gd name="T100" fmla="*/ 456 w 3335"/>
              <a:gd name="T101" fmla="*/ 522 h 3335"/>
              <a:gd name="T102" fmla="*/ 593 w 3335"/>
              <a:gd name="T103" fmla="*/ 392 h 3335"/>
              <a:gd name="T104" fmla="*/ 745 w 3335"/>
              <a:gd name="T105" fmla="*/ 278 h 3335"/>
              <a:gd name="T106" fmla="*/ 910 w 3335"/>
              <a:gd name="T107" fmla="*/ 182 h 3335"/>
              <a:gd name="T108" fmla="*/ 1085 w 3335"/>
              <a:gd name="T109" fmla="*/ 104 h 3335"/>
              <a:gd name="T110" fmla="*/ 1271 w 3335"/>
              <a:gd name="T111" fmla="*/ 47 h 3335"/>
              <a:gd name="T112" fmla="*/ 1466 w 3335"/>
              <a:gd name="T113" fmla="*/ 12 h 3335"/>
              <a:gd name="T114" fmla="*/ 1668 w 3335"/>
              <a:gd name="T115" fmla="*/ 0 h 3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35" h="3335">
                <a:moveTo>
                  <a:pt x="2374" y="881"/>
                </a:moveTo>
                <a:lnTo>
                  <a:pt x="1432" y="1825"/>
                </a:lnTo>
                <a:lnTo>
                  <a:pt x="960" y="1352"/>
                </a:lnTo>
                <a:lnTo>
                  <a:pt x="646" y="1668"/>
                </a:lnTo>
                <a:lnTo>
                  <a:pt x="1432" y="2454"/>
                </a:lnTo>
                <a:lnTo>
                  <a:pt x="2689" y="1197"/>
                </a:lnTo>
                <a:lnTo>
                  <a:pt x="2374" y="881"/>
                </a:lnTo>
                <a:close/>
                <a:moveTo>
                  <a:pt x="1668" y="0"/>
                </a:moveTo>
                <a:lnTo>
                  <a:pt x="1769" y="3"/>
                </a:lnTo>
                <a:lnTo>
                  <a:pt x="1869" y="12"/>
                </a:lnTo>
                <a:lnTo>
                  <a:pt x="1967" y="27"/>
                </a:lnTo>
                <a:lnTo>
                  <a:pt x="2064" y="47"/>
                </a:lnTo>
                <a:lnTo>
                  <a:pt x="2158" y="73"/>
                </a:lnTo>
                <a:lnTo>
                  <a:pt x="2250" y="104"/>
                </a:lnTo>
                <a:lnTo>
                  <a:pt x="2339" y="140"/>
                </a:lnTo>
                <a:lnTo>
                  <a:pt x="2425" y="182"/>
                </a:lnTo>
                <a:lnTo>
                  <a:pt x="2509" y="227"/>
                </a:lnTo>
                <a:lnTo>
                  <a:pt x="2590" y="278"/>
                </a:lnTo>
                <a:lnTo>
                  <a:pt x="2667" y="334"/>
                </a:lnTo>
                <a:lnTo>
                  <a:pt x="2742" y="392"/>
                </a:lnTo>
                <a:lnTo>
                  <a:pt x="2813" y="456"/>
                </a:lnTo>
                <a:lnTo>
                  <a:pt x="2879" y="522"/>
                </a:lnTo>
                <a:lnTo>
                  <a:pt x="2943" y="593"/>
                </a:lnTo>
                <a:lnTo>
                  <a:pt x="3002" y="668"/>
                </a:lnTo>
                <a:lnTo>
                  <a:pt x="3057" y="745"/>
                </a:lnTo>
                <a:lnTo>
                  <a:pt x="3108" y="826"/>
                </a:lnTo>
                <a:lnTo>
                  <a:pt x="3153" y="910"/>
                </a:lnTo>
                <a:lnTo>
                  <a:pt x="3195" y="996"/>
                </a:lnTo>
                <a:lnTo>
                  <a:pt x="3231" y="1085"/>
                </a:lnTo>
                <a:lnTo>
                  <a:pt x="3262" y="1177"/>
                </a:lnTo>
                <a:lnTo>
                  <a:pt x="3288" y="1271"/>
                </a:lnTo>
                <a:lnTo>
                  <a:pt x="3308" y="1368"/>
                </a:lnTo>
                <a:lnTo>
                  <a:pt x="3323" y="1466"/>
                </a:lnTo>
                <a:lnTo>
                  <a:pt x="3332" y="1566"/>
                </a:lnTo>
                <a:lnTo>
                  <a:pt x="3335" y="1668"/>
                </a:lnTo>
                <a:lnTo>
                  <a:pt x="3332" y="1769"/>
                </a:lnTo>
                <a:lnTo>
                  <a:pt x="3323" y="1869"/>
                </a:lnTo>
                <a:lnTo>
                  <a:pt x="3308" y="1967"/>
                </a:lnTo>
                <a:lnTo>
                  <a:pt x="3288" y="2064"/>
                </a:lnTo>
                <a:lnTo>
                  <a:pt x="3262" y="2158"/>
                </a:lnTo>
                <a:lnTo>
                  <a:pt x="3231" y="2250"/>
                </a:lnTo>
                <a:lnTo>
                  <a:pt x="3195" y="2339"/>
                </a:lnTo>
                <a:lnTo>
                  <a:pt x="3153" y="2425"/>
                </a:lnTo>
                <a:lnTo>
                  <a:pt x="3108" y="2509"/>
                </a:lnTo>
                <a:lnTo>
                  <a:pt x="3057" y="2590"/>
                </a:lnTo>
                <a:lnTo>
                  <a:pt x="3002" y="2667"/>
                </a:lnTo>
                <a:lnTo>
                  <a:pt x="2943" y="2742"/>
                </a:lnTo>
                <a:lnTo>
                  <a:pt x="2879" y="2813"/>
                </a:lnTo>
                <a:lnTo>
                  <a:pt x="2813" y="2879"/>
                </a:lnTo>
                <a:lnTo>
                  <a:pt x="2742" y="2943"/>
                </a:lnTo>
                <a:lnTo>
                  <a:pt x="2667" y="3002"/>
                </a:lnTo>
                <a:lnTo>
                  <a:pt x="2590" y="3057"/>
                </a:lnTo>
                <a:lnTo>
                  <a:pt x="2509" y="3108"/>
                </a:lnTo>
                <a:lnTo>
                  <a:pt x="2425" y="3153"/>
                </a:lnTo>
                <a:lnTo>
                  <a:pt x="2339" y="3195"/>
                </a:lnTo>
                <a:lnTo>
                  <a:pt x="2250" y="3231"/>
                </a:lnTo>
                <a:lnTo>
                  <a:pt x="2158" y="3262"/>
                </a:lnTo>
                <a:lnTo>
                  <a:pt x="2064" y="3288"/>
                </a:lnTo>
                <a:lnTo>
                  <a:pt x="1967" y="3308"/>
                </a:lnTo>
                <a:lnTo>
                  <a:pt x="1869" y="3323"/>
                </a:lnTo>
                <a:lnTo>
                  <a:pt x="1769" y="3332"/>
                </a:lnTo>
                <a:lnTo>
                  <a:pt x="1668" y="3335"/>
                </a:lnTo>
                <a:lnTo>
                  <a:pt x="1566" y="3332"/>
                </a:lnTo>
                <a:lnTo>
                  <a:pt x="1466" y="3323"/>
                </a:lnTo>
                <a:lnTo>
                  <a:pt x="1368" y="3308"/>
                </a:lnTo>
                <a:lnTo>
                  <a:pt x="1271" y="3288"/>
                </a:lnTo>
                <a:lnTo>
                  <a:pt x="1177" y="3262"/>
                </a:lnTo>
                <a:lnTo>
                  <a:pt x="1085" y="3231"/>
                </a:lnTo>
                <a:lnTo>
                  <a:pt x="996" y="3195"/>
                </a:lnTo>
                <a:lnTo>
                  <a:pt x="910" y="3153"/>
                </a:lnTo>
                <a:lnTo>
                  <a:pt x="826" y="3108"/>
                </a:lnTo>
                <a:lnTo>
                  <a:pt x="745" y="3057"/>
                </a:lnTo>
                <a:lnTo>
                  <a:pt x="668" y="3002"/>
                </a:lnTo>
                <a:lnTo>
                  <a:pt x="593" y="2943"/>
                </a:lnTo>
                <a:lnTo>
                  <a:pt x="522" y="2879"/>
                </a:lnTo>
                <a:lnTo>
                  <a:pt x="456" y="2813"/>
                </a:lnTo>
                <a:lnTo>
                  <a:pt x="392" y="2742"/>
                </a:lnTo>
                <a:lnTo>
                  <a:pt x="334" y="2667"/>
                </a:lnTo>
                <a:lnTo>
                  <a:pt x="278" y="2590"/>
                </a:lnTo>
                <a:lnTo>
                  <a:pt x="227" y="2509"/>
                </a:lnTo>
                <a:lnTo>
                  <a:pt x="182" y="2425"/>
                </a:lnTo>
                <a:lnTo>
                  <a:pt x="140" y="2339"/>
                </a:lnTo>
                <a:lnTo>
                  <a:pt x="104" y="2250"/>
                </a:lnTo>
                <a:lnTo>
                  <a:pt x="73" y="2158"/>
                </a:lnTo>
                <a:lnTo>
                  <a:pt x="47" y="2064"/>
                </a:lnTo>
                <a:lnTo>
                  <a:pt x="27" y="1967"/>
                </a:lnTo>
                <a:lnTo>
                  <a:pt x="12" y="1869"/>
                </a:lnTo>
                <a:lnTo>
                  <a:pt x="3" y="1769"/>
                </a:lnTo>
                <a:lnTo>
                  <a:pt x="0" y="1668"/>
                </a:lnTo>
                <a:lnTo>
                  <a:pt x="3" y="1566"/>
                </a:lnTo>
                <a:lnTo>
                  <a:pt x="12" y="1466"/>
                </a:lnTo>
                <a:lnTo>
                  <a:pt x="27" y="1368"/>
                </a:lnTo>
                <a:lnTo>
                  <a:pt x="47" y="1271"/>
                </a:lnTo>
                <a:lnTo>
                  <a:pt x="73" y="1177"/>
                </a:lnTo>
                <a:lnTo>
                  <a:pt x="104" y="1085"/>
                </a:lnTo>
                <a:lnTo>
                  <a:pt x="140" y="996"/>
                </a:lnTo>
                <a:lnTo>
                  <a:pt x="182" y="910"/>
                </a:lnTo>
                <a:lnTo>
                  <a:pt x="227" y="826"/>
                </a:lnTo>
                <a:lnTo>
                  <a:pt x="278" y="745"/>
                </a:lnTo>
                <a:lnTo>
                  <a:pt x="334" y="668"/>
                </a:lnTo>
                <a:lnTo>
                  <a:pt x="392" y="593"/>
                </a:lnTo>
                <a:lnTo>
                  <a:pt x="456" y="522"/>
                </a:lnTo>
                <a:lnTo>
                  <a:pt x="522" y="456"/>
                </a:lnTo>
                <a:lnTo>
                  <a:pt x="593" y="392"/>
                </a:lnTo>
                <a:lnTo>
                  <a:pt x="668" y="334"/>
                </a:lnTo>
                <a:lnTo>
                  <a:pt x="745" y="278"/>
                </a:lnTo>
                <a:lnTo>
                  <a:pt x="826" y="227"/>
                </a:lnTo>
                <a:lnTo>
                  <a:pt x="910" y="182"/>
                </a:lnTo>
                <a:lnTo>
                  <a:pt x="996" y="140"/>
                </a:lnTo>
                <a:lnTo>
                  <a:pt x="1085" y="104"/>
                </a:lnTo>
                <a:lnTo>
                  <a:pt x="1177" y="73"/>
                </a:lnTo>
                <a:lnTo>
                  <a:pt x="1271" y="47"/>
                </a:lnTo>
                <a:lnTo>
                  <a:pt x="1368" y="27"/>
                </a:lnTo>
                <a:lnTo>
                  <a:pt x="1466" y="12"/>
                </a:lnTo>
                <a:lnTo>
                  <a:pt x="1566" y="3"/>
                </a:lnTo>
                <a:lnTo>
                  <a:pt x="166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6278923"/>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Re-Run of the Key Drivers of Overall Satisfaction with Council</a:t>
            </a:r>
          </a:p>
        </p:txBody>
      </p:sp>
      <p:sp>
        <p:nvSpPr>
          <p:cNvPr id="3" name="Text Placeholder 2"/>
          <p:cNvSpPr>
            <a:spLocks noGrp="1"/>
          </p:cNvSpPr>
          <p:nvPr>
            <p:ph type="body" sz="quarter" idx="14"/>
          </p:nvPr>
        </p:nvSpPr>
        <p:spPr/>
        <p:txBody>
          <a:bodyPr/>
          <a:lstStyle/>
          <a:p>
            <a:r>
              <a:rPr lang="en-AU" sz="1400" dirty="0"/>
              <a:t>This analysis enables us to further understand the drivers of overall satisfaction and highlights the importance of all aspects of communication</a:t>
            </a:r>
            <a:r>
              <a:rPr lang="en-AU" dirty="0"/>
              <a:t> with the community.</a:t>
            </a:r>
            <a:endParaRPr lang="en-AU" sz="1400" dirty="0"/>
          </a:p>
        </p:txBody>
      </p:sp>
      <p:sp>
        <p:nvSpPr>
          <p:cNvPr id="4" name="Text Placeholder 3"/>
          <p:cNvSpPr>
            <a:spLocks noGrp="1"/>
          </p:cNvSpPr>
          <p:nvPr>
            <p:ph type="body" sz="quarter" idx="15"/>
          </p:nvPr>
        </p:nvSpPr>
        <p:spPr>
          <a:xfrm>
            <a:off x="13253" y="908720"/>
            <a:ext cx="9144000" cy="316791"/>
          </a:xfrm>
        </p:spPr>
        <p:txBody>
          <a:bodyPr/>
          <a:lstStyle/>
          <a:p>
            <a:pPr algn="ctr"/>
            <a:r>
              <a:rPr lang="en-AU" sz="1050" b="1" dirty="0">
                <a:solidFill>
                  <a:schemeClr val="tx1"/>
                </a:solidFill>
              </a:rPr>
              <a:t>Dependent variable: Q5. Overall, for the last 12 months, how satisfied are you with the performance of Council, not just on one or two issues, but across all responsibility areas?</a:t>
            </a:r>
          </a:p>
        </p:txBody>
      </p:sp>
      <p:graphicFrame>
        <p:nvGraphicFramePr>
          <p:cNvPr id="10" name="Chart 9">
            <a:extLst>
              <a:ext uri="{FF2B5EF4-FFF2-40B4-BE49-F238E27FC236}">
                <a16:creationId xmlns:a16="http://schemas.microsoft.com/office/drawing/2014/main" id="{8417BE79-1B93-429F-B400-6B962A8547C8}"/>
              </a:ext>
            </a:extLst>
          </p:cNvPr>
          <p:cNvGraphicFramePr/>
          <p:nvPr>
            <p:extLst>
              <p:ext uri="{D42A27DB-BD31-4B8C-83A1-F6EECF244321}">
                <p14:modId xmlns:p14="http://schemas.microsoft.com/office/powerpoint/2010/main" val="904039002"/>
              </p:ext>
            </p:extLst>
          </p:nvPr>
        </p:nvGraphicFramePr>
        <p:xfrm>
          <a:off x="539552" y="1844824"/>
          <a:ext cx="7680176"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FCFA6539-FE6E-42B9-82C3-D5D1D2D2D09B}"/>
              </a:ext>
            </a:extLst>
          </p:cNvPr>
          <p:cNvSpPr txBox="1"/>
          <p:nvPr/>
        </p:nvSpPr>
        <p:spPr>
          <a:xfrm>
            <a:off x="215008" y="1268760"/>
            <a:ext cx="892899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below chart is a re-run of the key drivers contributing to overall satisfaction, but with the inclusion of the question ‘how satisfied are you with the level of communication Council currently has with the community?’. </a:t>
            </a:r>
          </a:p>
        </p:txBody>
      </p:sp>
      <p:sp>
        <p:nvSpPr>
          <p:cNvPr id="5" name="Rectangle: Rounded Corners 4">
            <a:extLst>
              <a:ext uri="{FF2B5EF4-FFF2-40B4-BE49-F238E27FC236}">
                <a16:creationId xmlns:a16="http://schemas.microsoft.com/office/drawing/2014/main" id="{F3B75EB6-50D2-4717-9D06-34E505D2A791}"/>
              </a:ext>
            </a:extLst>
          </p:cNvPr>
          <p:cNvSpPr/>
          <p:nvPr/>
        </p:nvSpPr>
        <p:spPr>
          <a:xfrm>
            <a:off x="1331640" y="1816925"/>
            <a:ext cx="6912768" cy="386778"/>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 Placeholder 3">
            <a:extLst>
              <a:ext uri="{FF2B5EF4-FFF2-40B4-BE49-F238E27FC236}">
                <a16:creationId xmlns:a16="http://schemas.microsoft.com/office/drawing/2014/main" id="{6000BD30-BFEC-4BA8-BAC0-4C71834A4734}"/>
              </a:ext>
            </a:extLst>
          </p:cNvPr>
          <p:cNvSpPr txBox="1">
            <a:spLocks/>
          </p:cNvSpPr>
          <p:nvPr/>
        </p:nvSpPr>
        <p:spPr>
          <a:xfrm>
            <a:off x="3902576" y="5640885"/>
            <a:ext cx="5195704" cy="2363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marR="0" lvl="0" indent="-447675"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R</a:t>
            </a:r>
            <a:r>
              <a:rPr kumimoji="0" lang="en-AU" sz="900" b="0" i="0" u="none" strike="noStrike" kern="1200" cap="none" spc="0" normalizeH="0" baseline="30000" noProof="0" dirty="0">
                <a:ln>
                  <a:noFill/>
                </a:ln>
                <a:solidFill>
                  <a:prstClr val="black">
                    <a:lumMod val="65000"/>
                    <a:lumOff val="35000"/>
                  </a:prstClr>
                </a:solidFill>
                <a:effectLst/>
                <a:uLnTx/>
                <a:uFillTx/>
                <a:latin typeface="Century Gothic" panose="020B0502020202020204" pitchFamily="34" charset="0"/>
                <a:ea typeface="+mn-ea"/>
                <a:cs typeface="+mn-cs"/>
              </a:rPr>
              <a:t>2</a:t>
            </a:r>
            <a:r>
              <a:rPr kumimoji="0" lang="en-AU" sz="9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 value = </a:t>
            </a:r>
            <a:r>
              <a:rPr lang="en-AU" sz="900" dirty="0">
                <a:solidFill>
                  <a:schemeClr val="tx1">
                    <a:lumMod val="75000"/>
                    <a:lumOff val="25000"/>
                  </a:schemeClr>
                </a:solidFill>
                <a:latin typeface="Century Gothic" panose="020B0502020202020204" pitchFamily="34" charset="0"/>
              </a:rPr>
              <a:t>57.56</a:t>
            </a:r>
            <a:endParaRPr kumimoji="0" lang="en-AU" sz="9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57830159"/>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ACBA2C86-C885-4BD3-A512-CDE51F4FDC8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32077" y="6309320"/>
            <a:ext cx="1280595" cy="344611"/>
          </a:xfrm>
          <a:prstGeom prst="rect">
            <a:avLst/>
          </a:prstGeom>
          <a:noFill/>
          <a:ln w="9525">
            <a:noFill/>
            <a:miter lim="800000"/>
            <a:headEnd/>
            <a:tailEnd/>
          </a:ln>
          <a:effectLst/>
        </p:spPr>
      </p:pic>
      <p:sp>
        <p:nvSpPr>
          <p:cNvPr id="9" name="Text Placeholder 1">
            <a:extLst>
              <a:ext uri="{FF2B5EF4-FFF2-40B4-BE49-F238E27FC236}">
                <a16:creationId xmlns:a16="http://schemas.microsoft.com/office/drawing/2014/main" id="{70F3FF64-917E-4E67-A422-2128187C2AC3}"/>
              </a:ext>
            </a:extLst>
          </p:cNvPr>
          <p:cNvSpPr txBox="1">
            <a:spLocks/>
          </p:cNvSpPr>
          <p:nvPr/>
        </p:nvSpPr>
        <p:spPr>
          <a:xfrm rot="16200000">
            <a:off x="-2871189" y="3163797"/>
            <a:ext cx="6848858" cy="53955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dirty="0">
                <a:ln>
                  <a:noFill/>
                </a:ln>
                <a:solidFill>
                  <a:prstClr val="black"/>
                </a:solidFill>
                <a:effectLst/>
                <a:uLnTx/>
                <a:uFillTx/>
                <a:latin typeface="Century Gothic" pitchFamily="34" charset="0"/>
                <a:ea typeface="Arial Unicode MS"/>
                <a:cs typeface="+mn-cs"/>
              </a:rPr>
              <a:t>Communication</a:t>
            </a:r>
          </a:p>
        </p:txBody>
      </p:sp>
      <p:pic>
        <p:nvPicPr>
          <p:cNvPr id="10" name="Picture Placeholder 5">
            <a:extLst>
              <a:ext uri="{FF2B5EF4-FFF2-40B4-BE49-F238E27FC236}">
                <a16:creationId xmlns:a16="http://schemas.microsoft.com/office/drawing/2014/main" id="{B32312C3-1CDB-4D92-A546-217ABA72D49C}"/>
              </a:ext>
            </a:extLst>
          </p:cNvPr>
          <p:cNvPicPr>
            <a:picLocks noChangeAspect="1"/>
          </p:cNvPicPr>
          <p:nvPr/>
        </p:nvPicPr>
        <p:blipFill>
          <a:blip r:embed="rId3" cstate="print">
            <a:extLst>
              <a:ext uri="{28A0092B-C50C-407E-A947-70E740481C1C}">
                <a14:useLocalDpi xmlns:a14="http://schemas.microsoft.com/office/drawing/2010/main" val="0"/>
              </a:ext>
            </a:extLst>
          </a:blip>
          <a:srcRect l="18339" r="18339"/>
          <a:stretch/>
        </p:blipFill>
        <p:spPr>
          <a:xfrm>
            <a:off x="1094786" y="-9698"/>
            <a:ext cx="2902090" cy="6877395"/>
          </a:xfrm>
          <a:prstGeom prst="rect">
            <a:avLst/>
          </a:prstGeom>
          <a:solidFill>
            <a:schemeClr val="bg1">
              <a:lumMod val="95000"/>
            </a:schemeClr>
          </a:solidFill>
          <a:effectLst/>
        </p:spPr>
      </p:pic>
      <p:pic>
        <p:nvPicPr>
          <p:cNvPr id="8" name="Picture 2" descr="Tamworth Regional Council">
            <a:extLst>
              <a:ext uri="{FF2B5EF4-FFF2-40B4-BE49-F238E27FC236}">
                <a16:creationId xmlns:a16="http://schemas.microsoft.com/office/drawing/2014/main" id="{6B38366F-3A98-4E24-A6DB-4C129ADA44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2730" y="5938006"/>
            <a:ext cx="1601746" cy="7426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2E5F21AC-3758-4584-9D26-A7FC829CEF96}"/>
              </a:ext>
            </a:extLst>
          </p:cNvPr>
          <p:cNvGraphicFramePr>
            <a:graphicFrameLocks noGrp="1"/>
          </p:cNvGraphicFramePr>
          <p:nvPr>
            <p:extLst>
              <p:ext uri="{D42A27DB-BD31-4B8C-83A1-F6EECF244321}">
                <p14:modId xmlns:p14="http://schemas.microsoft.com/office/powerpoint/2010/main" val="2431405367"/>
              </p:ext>
            </p:extLst>
          </p:nvPr>
        </p:nvGraphicFramePr>
        <p:xfrm>
          <a:off x="4271341" y="836712"/>
          <a:ext cx="4552695" cy="4464495"/>
        </p:xfrm>
        <a:graphic>
          <a:graphicData uri="http://schemas.openxmlformats.org/drawingml/2006/table">
            <a:tbl>
              <a:tblPr firstRow="1" bandRow="1">
                <a:tableStyleId>{5C22544A-7EE6-4342-B048-85BDC9FD1C3A}</a:tableStyleId>
              </a:tblPr>
              <a:tblGrid>
                <a:gridCol w="4552695">
                  <a:extLst>
                    <a:ext uri="{9D8B030D-6E8A-4147-A177-3AD203B41FA5}">
                      <a16:colId xmlns:a16="http://schemas.microsoft.com/office/drawing/2014/main" val="3458502648"/>
                    </a:ext>
                  </a:extLst>
                </a:gridCol>
              </a:tblGrid>
              <a:tr h="637785">
                <a:tc>
                  <a:txBody>
                    <a:bodyPr/>
                    <a:lstStyle/>
                    <a:p>
                      <a:r>
                        <a:rPr lang="en-AU" sz="1400" b="0" dirty="0">
                          <a:solidFill>
                            <a:schemeClr val="tx1">
                              <a:lumMod val="50000"/>
                              <a:lumOff val="50000"/>
                            </a:schemeClr>
                          </a:solidFill>
                          <a:latin typeface="Century Gothic" panose="020B0502020202020204" pitchFamily="34" charset="0"/>
                        </a:rPr>
                        <a:t>Detailed Results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9503608"/>
                  </a:ext>
                </a:extLst>
              </a:tr>
              <a:tr h="637785">
                <a:tc>
                  <a:txBody>
                    <a:bodyPr/>
                    <a:lstStyle/>
                    <a:p>
                      <a:pPr lvl="1"/>
                      <a:r>
                        <a:rPr lang="en-AU" sz="1400" b="0" dirty="0">
                          <a:solidFill>
                            <a:schemeClr val="tx1">
                              <a:lumMod val="50000"/>
                              <a:lumOff val="50000"/>
                            </a:schemeClr>
                          </a:solidFill>
                          <a:latin typeface="Century Gothic" panose="020B0502020202020204" pitchFamily="34" charset="0"/>
                        </a:rPr>
                        <a:t>1. Living in Tamworth</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6893719"/>
                  </a:ext>
                </a:extLst>
              </a:tr>
              <a:tr h="637785">
                <a:tc>
                  <a:txBody>
                    <a:bodyPr/>
                    <a:lstStyle/>
                    <a:p>
                      <a:pPr lvl="1"/>
                      <a:r>
                        <a:rPr lang="en-AU" sz="1400" b="0" dirty="0">
                          <a:solidFill>
                            <a:schemeClr val="tx1">
                              <a:lumMod val="50000"/>
                              <a:lumOff val="50000"/>
                            </a:schemeClr>
                          </a:solidFill>
                          <a:latin typeface="Century Gothic" panose="020B0502020202020204" pitchFamily="34" charset="0"/>
                        </a:rPr>
                        <a:t>2. Key Performance Indicators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62264"/>
                  </a:ext>
                </a:extLst>
              </a:tr>
              <a:tr h="637785">
                <a:tc>
                  <a:txBody>
                    <a:bodyPr/>
                    <a:lstStyle/>
                    <a:p>
                      <a:pPr lvl="1"/>
                      <a:r>
                        <a:rPr lang="en-AU" sz="1400" b="1" dirty="0">
                          <a:solidFill>
                            <a:schemeClr val="tx1">
                              <a:lumMod val="50000"/>
                              <a:lumOff val="50000"/>
                            </a:schemeClr>
                          </a:solidFill>
                          <a:latin typeface="Century Gothic" panose="020B0502020202020204" pitchFamily="34" charset="0"/>
                        </a:rPr>
                        <a:t>3. Communication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1768141"/>
                  </a:ext>
                </a:extLst>
              </a:tr>
              <a:tr h="637785">
                <a:tc>
                  <a:txBody>
                    <a:bodyPr/>
                    <a:lstStyle/>
                    <a:p>
                      <a:pPr lvl="1"/>
                      <a:r>
                        <a:rPr lang="en-AU" sz="1400" b="0" dirty="0">
                          <a:solidFill>
                            <a:schemeClr val="tx1">
                              <a:lumMod val="50000"/>
                              <a:lumOff val="50000"/>
                            </a:schemeClr>
                          </a:solidFill>
                          <a:latin typeface="Century Gothic" panose="020B0502020202020204" pitchFamily="34" charset="0"/>
                        </a:rPr>
                        <a:t>4. Community Strategic Plan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0939187"/>
                  </a:ext>
                </a:extLst>
              </a:tr>
              <a:tr h="637785">
                <a:tc>
                  <a:txBody>
                    <a:bodyPr/>
                    <a:lstStyle/>
                    <a:p>
                      <a:pPr lvl="1"/>
                      <a:r>
                        <a:rPr lang="en-AU" sz="1400" b="0" dirty="0">
                          <a:solidFill>
                            <a:schemeClr val="tx1">
                              <a:lumMod val="50000"/>
                              <a:lumOff val="50000"/>
                            </a:schemeClr>
                          </a:solidFill>
                          <a:latin typeface="Century Gothic" panose="020B0502020202020204" pitchFamily="34" charset="0"/>
                        </a:rPr>
                        <a:t>5. Future Needs Development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119042"/>
                  </a:ext>
                </a:extLst>
              </a:tr>
              <a:tr h="637785">
                <a:tc>
                  <a:txBody>
                    <a:bodyPr/>
                    <a:lstStyle/>
                    <a:p>
                      <a:pPr lvl="1"/>
                      <a:r>
                        <a:rPr lang="en-AU" sz="1400" b="0" dirty="0">
                          <a:solidFill>
                            <a:schemeClr val="tx1">
                              <a:lumMod val="50000"/>
                              <a:lumOff val="50000"/>
                            </a:schemeClr>
                          </a:solidFill>
                          <a:latin typeface="Century Gothic" panose="020B0502020202020204" pitchFamily="34" charset="0"/>
                        </a:rPr>
                        <a:t>6. Service Area Analysis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8086326"/>
                  </a:ext>
                </a:extLst>
              </a:tr>
            </a:tbl>
          </a:graphicData>
        </a:graphic>
      </p:graphicFrame>
    </p:spTree>
    <p:extLst>
      <p:ext uri="{BB962C8B-B14F-4D97-AF65-F5344CB8AC3E}">
        <p14:creationId xmlns:p14="http://schemas.microsoft.com/office/powerpoint/2010/main" val="3718783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4624"/>
            <a:ext cx="914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1F497D"/>
                </a:solidFill>
                <a:effectLst/>
                <a:uLnTx/>
                <a:uFillTx/>
                <a:latin typeface="Century Gothic" pitchFamily="34" charset="0"/>
                <a:ea typeface="+mn-ea"/>
                <a:cs typeface="+mn-cs"/>
              </a:rPr>
              <a:t>Background &amp; Methodology</a:t>
            </a:r>
          </a:p>
        </p:txBody>
      </p:sp>
      <p:sp>
        <p:nvSpPr>
          <p:cNvPr id="4" name="Rectangle 1"/>
          <p:cNvSpPr>
            <a:spLocks noChangeArrowheads="1"/>
          </p:cNvSpPr>
          <p:nvPr/>
        </p:nvSpPr>
        <p:spPr bwMode="auto">
          <a:xfrm>
            <a:off x="251520" y="959435"/>
            <a:ext cx="8892480" cy="43601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Objectives (Why?)</a:t>
            </a:r>
            <a:endParaRPr kumimoji="0" lang="en-AU"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342900" marR="0" lvl="0" indent="-342900" algn="just" defTabSz="914400" rtl="0" eaLnBrk="1" fontAlgn="auto" latinLnBrk="0" hangingPunct="1">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Assessing and establishing the community’s priorities and satisfaction in relation to Council activities, services, and facilities</a:t>
            </a:r>
          </a:p>
          <a:p>
            <a:pPr marL="342900" marR="0" lvl="0" indent="-342900" algn="just" defTabSz="914400" rtl="0" eaLnBrk="1" fontAlgn="auto" latinLnBrk="0" hangingPunct="1">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Identifying the community’s overall level of satisfaction with Council’s performance</a:t>
            </a:r>
          </a:p>
          <a:p>
            <a:pPr marL="342900" marR="0" lvl="0" indent="-342900" algn="just" defTabSz="914400" rtl="0" eaLnBrk="1" fontAlgn="auto" latinLnBrk="0" hangingPunct="1">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Identifying methods of communication and engagement with Council</a:t>
            </a:r>
          </a:p>
          <a:p>
            <a:pPr marL="342900" marR="0" lvl="0" indent="-342900" algn="just" defTabSz="914400" rtl="0" eaLnBrk="1" fontAlgn="auto" latinLnBrk="0" hangingPunct="1">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Identifying top priority areas for Council to focus on</a:t>
            </a:r>
          </a:p>
          <a:p>
            <a:pPr marL="342900" marR="0" lvl="0" indent="-342900" algn="just" defTabSz="914400" rtl="0" eaLnBrk="1" fontAlgn="auto" latinLnBrk="0" hangingPunct="1">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Identifying community levels of importance for key directions for the CSP</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Sample (How?)</a:t>
            </a:r>
            <a:endPar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p>
            <a:pPr marL="285750" marR="0" lvl="0" indent="-285750" algn="just" defTabSz="914400" rtl="0" eaLnBrk="1" fontAlgn="auto" latinLnBrk="0" hangingPunct="1">
              <a:spcBef>
                <a:spcPts val="0"/>
              </a:spcBef>
              <a:spcAft>
                <a:spcPts val="800"/>
              </a:spcAft>
              <a:buClrTx/>
              <a:buSzTx/>
              <a:buFont typeface="Arial" panose="020B0604020202020204" pitchFamily="34" charset="0"/>
              <a:buChar char="•"/>
              <a:tabLst/>
              <a:defRPr/>
            </a:pPr>
            <a:r>
              <a:rPr kumimoji="0" lang="en-AU" sz="1400" b="0" i="0" u="none" strike="noStrike" kern="1200" cap="none" spc="0" normalizeH="0" baseline="0" noProof="0" dirty="0">
                <a:ln>
                  <a:noFill/>
                </a:ln>
                <a:effectLst/>
                <a:uLnTx/>
                <a:uFillTx/>
                <a:latin typeface="Century Gothic" panose="020B0502020202020204" pitchFamily="34" charset="0"/>
                <a:ea typeface="Times New Roman"/>
                <a:cs typeface="+mn-cs"/>
              </a:rPr>
              <a:t>Telephone survey (landline and mobile) to N = 600 residents</a:t>
            </a:r>
          </a:p>
          <a:p>
            <a:pPr marL="285750" marR="0" lvl="0" indent="-285750" algn="just" defTabSz="914400" rtl="0" eaLnBrk="1" fontAlgn="auto" latinLnBrk="0" hangingPunct="1">
              <a:spcBef>
                <a:spcPts val="0"/>
              </a:spcBef>
              <a:spcAft>
                <a:spcPts val="800"/>
              </a:spcAft>
              <a:buClrTx/>
              <a:buSzTx/>
              <a:buFont typeface="Arial" panose="020B0604020202020204" pitchFamily="34" charset="0"/>
              <a:buChar char="•"/>
              <a:tabLst/>
              <a:defRPr/>
            </a:pPr>
            <a:r>
              <a:rPr kumimoji="0" lang="en-AU" sz="1400" b="0" i="0" u="none" strike="noStrike" kern="1200" cap="none" spc="0" normalizeH="0" baseline="0" noProof="0" dirty="0">
                <a:ln>
                  <a:noFill/>
                </a:ln>
                <a:effectLst/>
                <a:uLnTx/>
                <a:uFillTx/>
                <a:latin typeface="Century Gothic" panose="020B0502020202020204" pitchFamily="34" charset="0"/>
                <a:ea typeface="Times New Roman"/>
                <a:cs typeface="+mn-cs"/>
              </a:rPr>
              <a:t>We use a 5 point scale (e.g. 1 = not at all satisfied, 5 = very satisfied)</a:t>
            </a:r>
          </a:p>
          <a:p>
            <a:pPr marL="285750" marR="0" lvl="0" indent="-285750" algn="just" defTabSz="914400" rtl="0" eaLnBrk="1" fontAlgn="auto" latinLnBrk="0" hangingPunct="1">
              <a:spcBef>
                <a:spcPts val="0"/>
              </a:spcBef>
              <a:spcAft>
                <a:spcPts val="800"/>
              </a:spcAft>
              <a:buClrTx/>
              <a:buSzTx/>
              <a:buFont typeface="Arial" panose="020B0604020202020204" pitchFamily="34" charset="0"/>
              <a:buChar char="•"/>
              <a:tabLst/>
              <a:defRPr/>
            </a:pPr>
            <a:r>
              <a:rPr kumimoji="0" lang="en-AU" sz="1400" b="0" i="0" u="none" strike="noStrike" kern="1200" cap="none" spc="0" normalizeH="0" baseline="0" noProof="0" dirty="0">
                <a:ln>
                  <a:noFill/>
                </a:ln>
                <a:effectLst/>
                <a:uLnTx/>
                <a:uFillTx/>
                <a:latin typeface="Century Gothic" panose="020B0502020202020204" pitchFamily="34" charset="0"/>
                <a:ea typeface="Times New Roman"/>
                <a:cs typeface="+mn-cs"/>
              </a:rPr>
              <a:t>Greatest margin of error +/- 4.0%</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Timing (When?)</a:t>
            </a:r>
            <a:endPar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p>
            <a:pPr marL="171450" lvl="0" indent="-171450" algn="just">
              <a:spcAft>
                <a:spcPts val="800"/>
              </a:spcAft>
              <a:buFont typeface="Arial" panose="020B0604020202020204" pitchFamily="34" charset="0"/>
              <a:buChar char="•"/>
              <a:defRPr/>
            </a:pP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Implementation </a:t>
            </a:r>
            <a:r>
              <a:rPr lang="en-AU" sz="1400" dirty="0">
                <a:latin typeface="Century Gothic" panose="020B0502020202020204" pitchFamily="34" charset="0"/>
                <a:ea typeface="Times New Roman" panose="02020603050405020304" pitchFamily="18" charset="0"/>
              </a:rPr>
              <a:t>16</a:t>
            </a:r>
            <a:r>
              <a:rPr kumimoji="0" lang="en-AU" sz="1400" b="0" i="0" u="none" strike="noStrike" kern="1200" cap="none" spc="0" normalizeH="0" baseline="30000" noProof="0" dirty="0" err="1">
                <a:ln>
                  <a:noFill/>
                </a:ln>
                <a:effectLst/>
                <a:uLnTx/>
                <a:uFillTx/>
                <a:latin typeface="Century Gothic" pitchFamily="34" charset="0"/>
                <a:ea typeface="Times New Roman" pitchFamily="18" charset="0"/>
                <a:cs typeface="+mn-cs"/>
              </a:rPr>
              <a:t>th</a:t>
            </a:r>
            <a:r>
              <a:rPr lang="en-AU" sz="1400" dirty="0">
                <a:latin typeface="Century Gothic" pitchFamily="34" charset="0"/>
                <a:ea typeface="Times New Roman" pitchFamily="18" charset="0"/>
              </a:rPr>
              <a:t> December 2021 – 11</a:t>
            </a:r>
            <a:r>
              <a:rPr lang="en-AU" sz="1400" baseline="30000" dirty="0">
                <a:latin typeface="Century Gothic" pitchFamily="34" charset="0"/>
                <a:ea typeface="Times New Roman" pitchFamily="18" charset="0"/>
              </a:rPr>
              <a:t>th</a:t>
            </a:r>
            <a:r>
              <a:rPr lang="en-AU" sz="1400" dirty="0">
                <a:latin typeface="Century Gothic" pitchFamily="34" charset="0"/>
                <a:ea typeface="Times New Roman" pitchFamily="18" charset="0"/>
              </a:rPr>
              <a:t> January 2022</a:t>
            </a:r>
            <a:endParaRPr kumimoji="0" lang="en-AU" sz="105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endParaRPr>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Satisfaction with the Level of Communication</a:t>
            </a:r>
          </a:p>
        </p:txBody>
      </p:sp>
      <p:sp>
        <p:nvSpPr>
          <p:cNvPr id="3" name="Text Placeholder 2"/>
          <p:cNvSpPr>
            <a:spLocks noGrp="1"/>
          </p:cNvSpPr>
          <p:nvPr>
            <p:ph type="body" sz="quarter" idx="14"/>
          </p:nvPr>
        </p:nvSpPr>
        <p:spPr/>
        <p:txBody>
          <a:bodyPr/>
          <a:lstStyle/>
          <a:p>
            <a:r>
              <a:rPr lang="en-AU" dirty="0"/>
              <a:t>Satisfaction continues to soften with 74% of residents satisfied with the level of communication Council currently has with the community.</a:t>
            </a:r>
          </a:p>
        </p:txBody>
      </p:sp>
      <p:sp>
        <p:nvSpPr>
          <p:cNvPr id="4" name="Text Placeholder 3"/>
          <p:cNvSpPr>
            <a:spLocks noGrp="1"/>
          </p:cNvSpPr>
          <p:nvPr>
            <p:ph type="body" sz="quarter" idx="15"/>
          </p:nvPr>
        </p:nvSpPr>
        <p:spPr/>
        <p:txBody>
          <a:bodyPr/>
          <a:lstStyle/>
          <a:p>
            <a:r>
              <a:rPr lang="en-US" dirty="0"/>
              <a:t>Q4a.	How satisfied are you with the level of communication Council currently has with the community? </a:t>
            </a:r>
            <a:endParaRPr lang="en-AU" dirty="0"/>
          </a:p>
        </p:txBody>
      </p:sp>
      <p:graphicFrame>
        <p:nvGraphicFramePr>
          <p:cNvPr id="8" name="Chart 7">
            <a:extLst>
              <a:ext uri="{FF2B5EF4-FFF2-40B4-BE49-F238E27FC236}">
                <a16:creationId xmlns:a16="http://schemas.microsoft.com/office/drawing/2014/main" id="{E6366A0D-0226-4AB8-92CB-E1B905BE1B9D}"/>
              </a:ext>
            </a:extLst>
          </p:cNvPr>
          <p:cNvGraphicFramePr/>
          <p:nvPr>
            <p:extLst>
              <p:ext uri="{D42A27DB-BD31-4B8C-83A1-F6EECF244321}">
                <p14:modId xmlns:p14="http://schemas.microsoft.com/office/powerpoint/2010/main" val="1694757511"/>
              </p:ext>
            </p:extLst>
          </p:nvPr>
        </p:nvGraphicFramePr>
        <p:xfrm>
          <a:off x="179512" y="2558968"/>
          <a:ext cx="5516880" cy="299919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423C363B-24F8-4ECA-B2C8-62069EF299B8}"/>
              </a:ext>
            </a:extLst>
          </p:cNvPr>
          <p:cNvSpPr txBox="1"/>
          <p:nvPr/>
        </p:nvSpPr>
        <p:spPr>
          <a:xfrm>
            <a:off x="4139952" y="5523986"/>
            <a:ext cx="500404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lumMod val="65000"/>
                    <a:lumOff val="35000"/>
                  </a:schemeClr>
                </a:solidFill>
                <a:effectLst/>
                <a:uLnTx/>
                <a:uFillTx/>
                <a:latin typeface="Century Gothic" pitchFamily="34" charset="0"/>
                <a:ea typeface="+mn-ea"/>
                <a:cs typeface="+mn-cs"/>
              </a:rPr>
              <a:t>Scale: 1 = not at all satisfied, 5 = very satisfied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lumMod val="65000"/>
                    <a:lumOff val="35000"/>
                  </a:schemeClr>
                </a:solidFill>
                <a:effectLst/>
                <a:uLnTx/>
                <a:uFillTx/>
                <a:latin typeface="Century Gothic" pitchFamily="34" charset="0"/>
                <a:ea typeface="+mn-ea"/>
                <a:cs typeface="+mn-cs"/>
              </a:rPr>
              <a:t>▲▼ = A significantly higher/lower level of satisfaction (by group/year)</a:t>
            </a:r>
          </a:p>
        </p:txBody>
      </p:sp>
      <p:graphicFrame>
        <p:nvGraphicFramePr>
          <p:cNvPr id="10" name="Table 8">
            <a:extLst>
              <a:ext uri="{FF2B5EF4-FFF2-40B4-BE49-F238E27FC236}">
                <a16:creationId xmlns:a16="http://schemas.microsoft.com/office/drawing/2014/main" id="{2A64A3D4-1EAA-4FC2-8BA5-4EB56830A12D}"/>
              </a:ext>
            </a:extLst>
          </p:cNvPr>
          <p:cNvGraphicFramePr>
            <a:graphicFrameLocks noGrp="1"/>
          </p:cNvGraphicFramePr>
          <p:nvPr>
            <p:extLst>
              <p:ext uri="{D42A27DB-BD31-4B8C-83A1-F6EECF244321}">
                <p14:modId xmlns:p14="http://schemas.microsoft.com/office/powerpoint/2010/main" val="1082152241"/>
              </p:ext>
            </p:extLst>
          </p:nvPr>
        </p:nvGraphicFramePr>
        <p:xfrm>
          <a:off x="5696392" y="2922939"/>
          <a:ext cx="3211341" cy="1661160"/>
        </p:xfrm>
        <a:graphic>
          <a:graphicData uri="http://schemas.openxmlformats.org/drawingml/2006/table">
            <a:tbl>
              <a:tblPr firstRow="1" bandRow="1">
                <a:tableStyleId>{2D5ABB26-0587-4C30-8999-92F81FD0307C}</a:tableStyleId>
              </a:tblPr>
              <a:tblGrid>
                <a:gridCol w="1008112">
                  <a:extLst>
                    <a:ext uri="{9D8B030D-6E8A-4147-A177-3AD203B41FA5}">
                      <a16:colId xmlns:a16="http://schemas.microsoft.com/office/drawing/2014/main" val="3736406155"/>
                    </a:ext>
                  </a:extLst>
                </a:gridCol>
                <a:gridCol w="1008112">
                  <a:extLst>
                    <a:ext uri="{9D8B030D-6E8A-4147-A177-3AD203B41FA5}">
                      <a16:colId xmlns:a16="http://schemas.microsoft.com/office/drawing/2014/main" val="1034456226"/>
                    </a:ext>
                  </a:extLst>
                </a:gridCol>
                <a:gridCol w="1195117">
                  <a:extLst>
                    <a:ext uri="{9D8B030D-6E8A-4147-A177-3AD203B41FA5}">
                      <a16:colId xmlns:a16="http://schemas.microsoft.com/office/drawing/2014/main" val="1255229711"/>
                    </a:ext>
                  </a:extLst>
                </a:gridCol>
              </a:tblGrid>
              <a:tr h="370840">
                <a:tc>
                  <a:txBody>
                    <a:bodyPr/>
                    <a:lstStyle/>
                    <a:p>
                      <a:endParaRPr lang="en-AU" sz="1000" dirty="0">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solidFill>
                          <a:latin typeface="Century Gothic" panose="020B0502020202020204" pitchFamily="34" charset="0"/>
                        </a:rPr>
                        <a:t>Tamworth Regional Council</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solidFill>
                          <a:latin typeface="Century Gothic" panose="020B0502020202020204" pitchFamily="34" charset="0"/>
                        </a:rPr>
                        <a:t>Micromex LGA Benchmark - Regional</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0570207"/>
                  </a:ext>
                </a:extLst>
              </a:tr>
              <a:tr h="370840">
                <a:tc>
                  <a:txBody>
                    <a:bodyPr/>
                    <a:lstStyle/>
                    <a:p>
                      <a:r>
                        <a:rPr lang="en-AU" sz="1000" dirty="0">
                          <a:latin typeface="Century Gothic" panose="020B0502020202020204" pitchFamily="34" charset="0"/>
                        </a:rPr>
                        <a:t>Mean rating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92075" indent="0" algn="ctr"/>
                      <a:r>
                        <a:rPr lang="en-AU" sz="1000" dirty="0">
                          <a:latin typeface="Century Gothic" panose="020B0502020202020204" pitchFamily="34" charset="0"/>
                        </a:rPr>
                        <a:t>3.10</a:t>
                      </a:r>
                      <a:r>
                        <a:rPr lang="en-AU" sz="1000" dirty="0">
                          <a:latin typeface="Century Gothic" panose="020B0502020202020204" pitchFamily="34" charset="0"/>
                          <a:sym typeface="Symbol" panose="05050102010706020507" pitchFamily="18" charset="2"/>
                        </a:rPr>
                        <a:t></a:t>
                      </a:r>
                      <a:endParaRPr lang="en-AU" sz="1000" dirty="0">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a:r>
                        <a:rPr lang="en-AU" sz="1000" dirty="0">
                          <a:latin typeface="Century Gothic" panose="020B0502020202020204" pitchFamily="34" charset="0"/>
                        </a:rPr>
                        <a:t>3.32</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42423162"/>
                  </a:ext>
                </a:extLst>
              </a:tr>
              <a:tr h="370840">
                <a:tc>
                  <a:txBody>
                    <a:bodyPr/>
                    <a:lstStyle/>
                    <a:p>
                      <a:r>
                        <a:rPr lang="en-AU" sz="1000" dirty="0">
                          <a:latin typeface="Century Gothic" panose="020B0502020202020204" pitchFamily="34" charset="0"/>
                        </a:rPr>
                        <a:t>T3 Box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r>
                        <a:rPr lang="en-AU" sz="1000" dirty="0">
                          <a:latin typeface="Century Gothic" panose="020B0502020202020204" pitchFamily="34" charset="0"/>
                        </a:rPr>
                        <a:t>74%</a:t>
                      </a:r>
                    </a:p>
                  </a:txBody>
                  <a:tcPr anchor="ctr">
                    <a:lnL w="6350" cap="flat" cmpd="sng" algn="ctr">
                      <a:solidFill>
                        <a:schemeClr val="bg1">
                          <a:lumMod val="75000"/>
                        </a:schemeClr>
                      </a:solidFill>
                      <a:prstDash val="solid"/>
                      <a:round/>
                      <a:headEnd type="none" w="med" len="med"/>
                      <a:tailEnd type="none" w="med" len="med"/>
                    </a:lnL>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80%</a:t>
                      </a:r>
                    </a:p>
                  </a:txBody>
                  <a:tcPr anchor="ctr">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13655584"/>
                  </a:ext>
                </a:extLst>
              </a:tr>
              <a:tr h="370840">
                <a:tc>
                  <a:txBody>
                    <a:bodyPr/>
                    <a:lstStyle/>
                    <a:p>
                      <a:r>
                        <a:rPr lang="en-AU" sz="1000" dirty="0">
                          <a:solidFill>
                            <a:schemeClr val="tx1">
                              <a:lumMod val="65000"/>
                              <a:lumOff val="35000"/>
                            </a:schemeClr>
                          </a:solidFill>
                          <a:latin typeface="Century Gothic" panose="020B0502020202020204" pitchFamily="34" charset="0"/>
                        </a:rPr>
                        <a:t>Base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600</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14,365</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65055377"/>
                  </a:ext>
                </a:extLst>
              </a:tr>
            </a:tbl>
          </a:graphicData>
        </a:graphic>
      </p:graphicFrame>
      <p:sp>
        <p:nvSpPr>
          <p:cNvPr id="11" name="Rectangle 10">
            <a:extLst>
              <a:ext uri="{FF2B5EF4-FFF2-40B4-BE49-F238E27FC236}">
                <a16:creationId xmlns:a16="http://schemas.microsoft.com/office/drawing/2014/main" id="{4F0195BF-D859-4FC1-9A2B-AA2EE1019FD3}"/>
              </a:ext>
            </a:extLst>
          </p:cNvPr>
          <p:cNvSpPr/>
          <p:nvPr/>
        </p:nvSpPr>
        <p:spPr>
          <a:xfrm>
            <a:off x="-31968" y="5668394"/>
            <a:ext cx="5848752"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 = A significantly higher/lower level of satisfaction (compared to the Benchmark)</a:t>
            </a:r>
            <a:endParaRPr kumimoji="0" lang="en-AU"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p:txBody>
      </p:sp>
      <p:graphicFrame>
        <p:nvGraphicFramePr>
          <p:cNvPr id="12" name="Table 8">
            <a:extLst>
              <a:ext uri="{FF2B5EF4-FFF2-40B4-BE49-F238E27FC236}">
                <a16:creationId xmlns:a16="http://schemas.microsoft.com/office/drawing/2014/main" id="{BB2E4F04-D3F8-4A0D-BB5F-C4B404B6ADC3}"/>
              </a:ext>
            </a:extLst>
          </p:cNvPr>
          <p:cNvGraphicFramePr>
            <a:graphicFrameLocks noGrp="1"/>
          </p:cNvGraphicFramePr>
          <p:nvPr>
            <p:extLst>
              <p:ext uri="{D42A27DB-BD31-4B8C-83A1-F6EECF244321}">
                <p14:modId xmlns:p14="http://schemas.microsoft.com/office/powerpoint/2010/main" val="3517675465"/>
              </p:ext>
            </p:extLst>
          </p:nvPr>
        </p:nvGraphicFramePr>
        <p:xfrm>
          <a:off x="82116" y="940755"/>
          <a:ext cx="8962991" cy="1163320"/>
        </p:xfrm>
        <a:graphic>
          <a:graphicData uri="http://schemas.openxmlformats.org/drawingml/2006/table">
            <a:tbl>
              <a:tblPr firstRow="1" bandRow="1">
                <a:tableStyleId>{2D5ABB26-0587-4C30-8999-92F81FD0307C}</a:tableStyleId>
              </a:tblPr>
              <a:tblGrid>
                <a:gridCol w="601452">
                  <a:extLst>
                    <a:ext uri="{9D8B030D-6E8A-4147-A177-3AD203B41FA5}">
                      <a16:colId xmlns:a16="http://schemas.microsoft.com/office/drawing/2014/main" val="3736406155"/>
                    </a:ext>
                  </a:extLst>
                </a:gridCol>
                <a:gridCol w="648007">
                  <a:extLst>
                    <a:ext uri="{9D8B030D-6E8A-4147-A177-3AD203B41FA5}">
                      <a16:colId xmlns:a16="http://schemas.microsoft.com/office/drawing/2014/main" val="3356980166"/>
                    </a:ext>
                  </a:extLst>
                </a:gridCol>
                <a:gridCol w="562504">
                  <a:extLst>
                    <a:ext uri="{9D8B030D-6E8A-4147-A177-3AD203B41FA5}">
                      <a16:colId xmlns:a16="http://schemas.microsoft.com/office/drawing/2014/main" val="3088587384"/>
                    </a:ext>
                  </a:extLst>
                </a:gridCol>
                <a:gridCol w="562504">
                  <a:extLst>
                    <a:ext uri="{9D8B030D-6E8A-4147-A177-3AD203B41FA5}">
                      <a16:colId xmlns:a16="http://schemas.microsoft.com/office/drawing/2014/main" val="1521371780"/>
                    </a:ext>
                  </a:extLst>
                </a:gridCol>
                <a:gridCol w="504000">
                  <a:extLst>
                    <a:ext uri="{9D8B030D-6E8A-4147-A177-3AD203B41FA5}">
                      <a16:colId xmlns:a16="http://schemas.microsoft.com/office/drawing/2014/main" val="1707248767"/>
                    </a:ext>
                  </a:extLst>
                </a:gridCol>
                <a:gridCol w="648000">
                  <a:extLst>
                    <a:ext uri="{9D8B030D-6E8A-4147-A177-3AD203B41FA5}">
                      <a16:colId xmlns:a16="http://schemas.microsoft.com/office/drawing/2014/main" val="3441719933"/>
                    </a:ext>
                  </a:extLst>
                </a:gridCol>
                <a:gridCol w="564375">
                  <a:extLst>
                    <a:ext uri="{9D8B030D-6E8A-4147-A177-3AD203B41FA5}">
                      <a16:colId xmlns:a16="http://schemas.microsoft.com/office/drawing/2014/main" val="1034456226"/>
                    </a:ext>
                  </a:extLst>
                </a:gridCol>
                <a:gridCol w="576064">
                  <a:extLst>
                    <a:ext uri="{9D8B030D-6E8A-4147-A177-3AD203B41FA5}">
                      <a16:colId xmlns:a16="http://schemas.microsoft.com/office/drawing/2014/main" val="2912320574"/>
                    </a:ext>
                  </a:extLst>
                </a:gridCol>
                <a:gridCol w="565200">
                  <a:extLst>
                    <a:ext uri="{9D8B030D-6E8A-4147-A177-3AD203B41FA5}">
                      <a16:colId xmlns:a16="http://schemas.microsoft.com/office/drawing/2014/main" val="1203694436"/>
                    </a:ext>
                  </a:extLst>
                </a:gridCol>
                <a:gridCol w="443065">
                  <a:extLst>
                    <a:ext uri="{9D8B030D-6E8A-4147-A177-3AD203B41FA5}">
                      <a16:colId xmlns:a16="http://schemas.microsoft.com/office/drawing/2014/main" val="1255229711"/>
                    </a:ext>
                  </a:extLst>
                </a:gridCol>
                <a:gridCol w="839820">
                  <a:extLst>
                    <a:ext uri="{9D8B030D-6E8A-4147-A177-3AD203B41FA5}">
                      <a16:colId xmlns:a16="http://schemas.microsoft.com/office/drawing/2014/main" val="2037104111"/>
                    </a:ext>
                  </a:extLst>
                </a:gridCol>
                <a:gridCol w="720000">
                  <a:extLst>
                    <a:ext uri="{9D8B030D-6E8A-4147-A177-3AD203B41FA5}">
                      <a16:colId xmlns:a16="http://schemas.microsoft.com/office/drawing/2014/main" val="2608346241"/>
                    </a:ext>
                  </a:extLst>
                </a:gridCol>
                <a:gridCol w="864000">
                  <a:extLst>
                    <a:ext uri="{9D8B030D-6E8A-4147-A177-3AD203B41FA5}">
                      <a16:colId xmlns:a16="http://schemas.microsoft.com/office/drawing/2014/main" val="2999453488"/>
                    </a:ext>
                  </a:extLst>
                </a:gridCol>
                <a:gridCol w="864000">
                  <a:extLst>
                    <a:ext uri="{9D8B030D-6E8A-4147-A177-3AD203B41FA5}">
                      <a16:colId xmlns:a16="http://schemas.microsoft.com/office/drawing/2014/main" val="4291412833"/>
                    </a:ext>
                  </a:extLst>
                </a:gridCol>
              </a:tblGrid>
              <a:tr h="370840">
                <a:tc>
                  <a:txBody>
                    <a:bodyPr/>
                    <a:lstStyle/>
                    <a:p>
                      <a:endParaRPr lang="en-AU" sz="1000" dirty="0">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2021</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2018</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2014</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Male</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Female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18-34</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35-49</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50-64</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65+</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Tamworth</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Other location</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Ratepayer</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Non-ratepayer</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0570207"/>
                  </a:ext>
                </a:extLst>
              </a:tr>
              <a:tr h="370840">
                <a:tc>
                  <a:txBody>
                    <a:bodyPr/>
                    <a:lstStyle/>
                    <a:p>
                      <a:r>
                        <a:rPr lang="en-AU" sz="1000" dirty="0">
                          <a:latin typeface="Century Gothic" panose="020B0502020202020204" pitchFamily="34" charset="0"/>
                        </a:rPr>
                        <a:t>Mean rating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92075" indent="0" algn="ctr"/>
                      <a:r>
                        <a:rPr lang="en-AU" sz="1000" dirty="0">
                          <a:latin typeface="Century Gothic" panose="020B0502020202020204" pitchFamily="34" charset="0"/>
                        </a:rPr>
                        <a:t>3.10▼</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3.42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3.60</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3.11</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3.09</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3.07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r>
                        <a:rPr lang="en-AU" sz="1000" dirty="0">
                          <a:latin typeface="Century Gothic" panose="020B0502020202020204" pitchFamily="34" charset="0"/>
                        </a:rPr>
                        <a:t>3.04</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r>
                        <a:rPr lang="en-AU" sz="1000" dirty="0">
                          <a:latin typeface="Century Gothic" panose="020B0502020202020204" pitchFamily="34" charset="0"/>
                        </a:rPr>
                        <a:t>3.16</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r>
                        <a:rPr lang="en-AU" sz="1000" dirty="0">
                          <a:latin typeface="Century Gothic" panose="020B0502020202020204" pitchFamily="34" charset="0"/>
                        </a:rPr>
                        <a:t>3.11</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3.10</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3.09</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3.12</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latin typeface="Century Gothic" panose="020B0502020202020204" pitchFamily="34" charset="0"/>
                        </a:rPr>
                        <a:t>3.01</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42423162"/>
                  </a:ext>
                </a:extLst>
              </a:tr>
              <a:tr h="370840">
                <a:tc>
                  <a:txBody>
                    <a:bodyPr/>
                    <a:lstStyle/>
                    <a:p>
                      <a:r>
                        <a:rPr lang="en-AU" sz="1000" dirty="0">
                          <a:solidFill>
                            <a:schemeClr val="tx1">
                              <a:lumMod val="65000"/>
                              <a:lumOff val="35000"/>
                            </a:schemeClr>
                          </a:solidFill>
                          <a:latin typeface="Century Gothic" panose="020B0502020202020204" pitchFamily="34" charset="0"/>
                        </a:rPr>
                        <a:t>Base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600</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600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609</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287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313</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142</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153</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147</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261</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339</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488</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112</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65055377"/>
                  </a:ext>
                </a:extLst>
              </a:tr>
            </a:tbl>
          </a:graphicData>
        </a:graphic>
      </p:graphicFrame>
      <p:sp>
        <p:nvSpPr>
          <p:cNvPr id="6" name="TextBox 5">
            <a:extLst>
              <a:ext uri="{FF2B5EF4-FFF2-40B4-BE49-F238E27FC236}">
                <a16:creationId xmlns:a16="http://schemas.microsoft.com/office/drawing/2014/main" id="{13D773E2-8AE6-4CBA-9131-B346E8E90726}"/>
              </a:ext>
            </a:extLst>
          </p:cNvPr>
          <p:cNvSpPr txBox="1"/>
          <p:nvPr/>
        </p:nvSpPr>
        <p:spPr>
          <a:xfrm>
            <a:off x="2349802" y="2723496"/>
            <a:ext cx="360040" cy="246221"/>
          </a:xfrm>
          <a:prstGeom prst="rect">
            <a:avLst/>
          </a:prstGeom>
          <a:noFill/>
        </p:spPr>
        <p:txBody>
          <a:bodyPr wrap="square" rtlCol="0">
            <a:spAutoFit/>
          </a:bodyPr>
          <a:lstStyle/>
          <a:p>
            <a:pPr algn="ctr"/>
            <a:r>
              <a:rPr lang="en-US" sz="1000" dirty="0">
                <a:solidFill>
                  <a:schemeClr val="tx1">
                    <a:lumMod val="65000"/>
                    <a:lumOff val="35000"/>
                  </a:schemeClr>
                </a:solidFill>
                <a:latin typeface="Century Gothic" panose="020B0502020202020204" pitchFamily="34" charset="0"/>
              </a:rPr>
              <a:t>▼</a:t>
            </a:r>
            <a:endParaRPr lang="en-US" sz="1000" dirty="0">
              <a:solidFill>
                <a:schemeClr val="tx1">
                  <a:lumMod val="65000"/>
                  <a:lumOff val="35000"/>
                </a:schemeClr>
              </a:solidFill>
            </a:endParaRPr>
          </a:p>
        </p:txBody>
      </p:sp>
      <p:sp>
        <p:nvSpPr>
          <p:cNvPr id="13" name="TextBox 12">
            <a:extLst>
              <a:ext uri="{FF2B5EF4-FFF2-40B4-BE49-F238E27FC236}">
                <a16:creationId xmlns:a16="http://schemas.microsoft.com/office/drawing/2014/main" id="{2F8489D9-64B5-481A-BE4E-B08FD87E96B7}"/>
              </a:ext>
            </a:extLst>
          </p:cNvPr>
          <p:cNvSpPr txBox="1"/>
          <p:nvPr/>
        </p:nvSpPr>
        <p:spPr>
          <a:xfrm>
            <a:off x="4331002" y="3172779"/>
            <a:ext cx="360040" cy="246221"/>
          </a:xfrm>
          <a:prstGeom prst="rect">
            <a:avLst/>
          </a:prstGeom>
          <a:noFill/>
        </p:spPr>
        <p:txBody>
          <a:bodyPr wrap="square" rtlCol="0">
            <a:spAutoFit/>
          </a:bodyPr>
          <a:lstStyle/>
          <a:p>
            <a:pPr algn="ctr"/>
            <a:r>
              <a:rPr lang="en-US" sz="1000" dirty="0">
                <a:solidFill>
                  <a:schemeClr val="tx1">
                    <a:lumMod val="65000"/>
                    <a:lumOff val="35000"/>
                  </a:schemeClr>
                </a:solidFill>
                <a:latin typeface="Century Gothic" panose="020B0502020202020204" pitchFamily="34" charset="0"/>
              </a:rPr>
              <a:t>▼</a:t>
            </a:r>
            <a:endParaRPr lang="en-US" sz="1000" dirty="0">
              <a:solidFill>
                <a:schemeClr val="tx1">
                  <a:lumMod val="65000"/>
                  <a:lumOff val="35000"/>
                </a:schemeClr>
              </a:solidFill>
            </a:endParaRPr>
          </a:p>
        </p:txBody>
      </p:sp>
      <p:sp>
        <p:nvSpPr>
          <p:cNvPr id="14" name="TextBox 13">
            <a:extLst>
              <a:ext uri="{FF2B5EF4-FFF2-40B4-BE49-F238E27FC236}">
                <a16:creationId xmlns:a16="http://schemas.microsoft.com/office/drawing/2014/main" id="{FFB6EE6C-AABD-4FB9-8A7A-1A0E2DE68F44}"/>
              </a:ext>
            </a:extLst>
          </p:cNvPr>
          <p:cNvSpPr txBox="1"/>
          <p:nvPr/>
        </p:nvSpPr>
        <p:spPr>
          <a:xfrm>
            <a:off x="4641782" y="3654158"/>
            <a:ext cx="360040" cy="246221"/>
          </a:xfrm>
          <a:prstGeom prst="rect">
            <a:avLst/>
          </a:prstGeom>
          <a:noFill/>
        </p:spPr>
        <p:txBody>
          <a:bodyPr wrap="square" rtlCol="0">
            <a:spAutoFit/>
          </a:bodyPr>
          <a:lstStyle/>
          <a:p>
            <a:pPr algn="ctr"/>
            <a:r>
              <a:rPr lang="en-US" sz="1000" dirty="0">
                <a:solidFill>
                  <a:schemeClr val="tx1">
                    <a:lumMod val="65000"/>
                    <a:lumOff val="35000"/>
                  </a:schemeClr>
                </a:solidFill>
                <a:latin typeface="Century Gothic" panose="020B0502020202020204" pitchFamily="34" charset="0"/>
              </a:rPr>
              <a:t>▲</a:t>
            </a:r>
            <a:endParaRPr lang="en-US" sz="1000" dirty="0">
              <a:solidFill>
                <a:schemeClr val="tx1">
                  <a:lumMod val="65000"/>
                  <a:lumOff val="35000"/>
                </a:schemeClr>
              </a:solidFill>
            </a:endParaRPr>
          </a:p>
        </p:txBody>
      </p:sp>
      <p:sp>
        <p:nvSpPr>
          <p:cNvPr id="15" name="TextBox 14">
            <a:extLst>
              <a:ext uri="{FF2B5EF4-FFF2-40B4-BE49-F238E27FC236}">
                <a16:creationId xmlns:a16="http://schemas.microsoft.com/office/drawing/2014/main" id="{4489BB39-CABB-4F3E-811E-A12E752DB247}"/>
              </a:ext>
            </a:extLst>
          </p:cNvPr>
          <p:cNvSpPr txBox="1"/>
          <p:nvPr/>
        </p:nvSpPr>
        <p:spPr>
          <a:xfrm>
            <a:off x="3297891" y="4115316"/>
            <a:ext cx="360040" cy="246221"/>
          </a:xfrm>
          <a:prstGeom prst="rect">
            <a:avLst/>
          </a:prstGeom>
          <a:noFill/>
        </p:spPr>
        <p:txBody>
          <a:bodyPr wrap="square" rtlCol="0">
            <a:spAutoFit/>
          </a:bodyPr>
          <a:lstStyle/>
          <a:p>
            <a:pPr algn="ctr"/>
            <a:r>
              <a:rPr lang="en-US" sz="1000" dirty="0">
                <a:solidFill>
                  <a:schemeClr val="tx1">
                    <a:lumMod val="65000"/>
                    <a:lumOff val="35000"/>
                  </a:schemeClr>
                </a:solidFill>
                <a:latin typeface="Century Gothic" panose="020B0502020202020204" pitchFamily="34" charset="0"/>
              </a:rPr>
              <a:t>▲</a:t>
            </a:r>
            <a:endParaRPr lang="en-US" sz="1000" dirty="0">
              <a:solidFill>
                <a:schemeClr val="tx1">
                  <a:lumMod val="65000"/>
                  <a:lumOff val="35000"/>
                </a:schemeClr>
              </a:solidFill>
            </a:endParaRPr>
          </a:p>
        </p:txBody>
      </p:sp>
    </p:spTree>
    <p:extLst>
      <p:ext uri="{BB962C8B-B14F-4D97-AF65-F5344CB8AC3E}">
        <p14:creationId xmlns:p14="http://schemas.microsoft.com/office/powerpoint/2010/main" val="3001646515"/>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5EDBF-A03B-4D8C-A1E9-29FC5F76AA68}"/>
              </a:ext>
            </a:extLst>
          </p:cNvPr>
          <p:cNvSpPr>
            <a:spLocks noGrp="1"/>
          </p:cNvSpPr>
          <p:nvPr>
            <p:ph type="body" sz="quarter" idx="12"/>
          </p:nvPr>
        </p:nvSpPr>
        <p:spPr/>
        <p:txBody>
          <a:bodyPr/>
          <a:lstStyle/>
          <a:p>
            <a:r>
              <a:rPr lang="en-AU" dirty="0"/>
              <a:t>Receiving Information about Council</a:t>
            </a:r>
          </a:p>
        </p:txBody>
      </p:sp>
      <p:sp>
        <p:nvSpPr>
          <p:cNvPr id="3" name="Text Placeholder 2">
            <a:extLst>
              <a:ext uri="{FF2B5EF4-FFF2-40B4-BE49-F238E27FC236}">
                <a16:creationId xmlns:a16="http://schemas.microsoft.com/office/drawing/2014/main" id="{DD9C58F2-957C-4B2D-AA49-93BE659AC0E6}"/>
              </a:ext>
            </a:extLst>
          </p:cNvPr>
          <p:cNvSpPr>
            <a:spLocks noGrp="1"/>
          </p:cNvSpPr>
          <p:nvPr>
            <p:ph type="body" sz="quarter" idx="14"/>
          </p:nvPr>
        </p:nvSpPr>
        <p:spPr/>
        <p:txBody>
          <a:bodyPr/>
          <a:lstStyle/>
          <a:p>
            <a:r>
              <a:rPr lang="en-AU" dirty="0"/>
              <a:t>Word-of-mouth is the most common way for residents to receive information about Council, followed by rates notices. Information received through rates notices and newspapers appear to have decreased from 2018, whilst radio and social media has increased.</a:t>
            </a:r>
          </a:p>
        </p:txBody>
      </p:sp>
      <p:sp>
        <p:nvSpPr>
          <p:cNvPr id="4" name="Text Placeholder 3">
            <a:extLst>
              <a:ext uri="{FF2B5EF4-FFF2-40B4-BE49-F238E27FC236}">
                <a16:creationId xmlns:a16="http://schemas.microsoft.com/office/drawing/2014/main" id="{D6CD9609-B962-47AD-A614-0B23ED9A3F34}"/>
              </a:ext>
            </a:extLst>
          </p:cNvPr>
          <p:cNvSpPr>
            <a:spLocks noGrp="1"/>
          </p:cNvSpPr>
          <p:nvPr>
            <p:ph type="body" sz="quarter" idx="15"/>
          </p:nvPr>
        </p:nvSpPr>
        <p:spPr/>
        <p:txBody>
          <a:bodyPr/>
          <a:lstStyle/>
          <a:p>
            <a:r>
              <a:rPr lang="en-US" dirty="0"/>
              <a:t>Q4b.	Through which of the following means do you receive information about Council? </a:t>
            </a:r>
            <a:endParaRPr lang="en-AU" dirty="0"/>
          </a:p>
        </p:txBody>
      </p:sp>
      <p:graphicFrame>
        <p:nvGraphicFramePr>
          <p:cNvPr id="9" name="Chart 8">
            <a:extLst>
              <a:ext uri="{FF2B5EF4-FFF2-40B4-BE49-F238E27FC236}">
                <a16:creationId xmlns:a16="http://schemas.microsoft.com/office/drawing/2014/main" id="{C30236C4-63F8-48D9-AEDC-8832CAC5E202}"/>
              </a:ext>
            </a:extLst>
          </p:cNvPr>
          <p:cNvGraphicFramePr/>
          <p:nvPr>
            <p:extLst>
              <p:ext uri="{D42A27DB-BD31-4B8C-83A1-F6EECF244321}">
                <p14:modId xmlns:p14="http://schemas.microsoft.com/office/powerpoint/2010/main" val="1927249153"/>
              </p:ext>
            </p:extLst>
          </p:nvPr>
        </p:nvGraphicFramePr>
        <p:xfrm>
          <a:off x="179512" y="1080540"/>
          <a:ext cx="5208240" cy="4796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0CFBFD47-CD5B-4014-AA73-8D211979C2FE}"/>
              </a:ext>
            </a:extLst>
          </p:cNvPr>
          <p:cNvGraphicFramePr>
            <a:graphicFrameLocks noGrp="1"/>
          </p:cNvGraphicFramePr>
          <p:nvPr>
            <p:extLst>
              <p:ext uri="{D42A27DB-BD31-4B8C-83A1-F6EECF244321}">
                <p14:modId xmlns:p14="http://schemas.microsoft.com/office/powerpoint/2010/main" val="222293388"/>
              </p:ext>
            </p:extLst>
          </p:nvPr>
        </p:nvGraphicFramePr>
        <p:xfrm>
          <a:off x="5508104" y="2258403"/>
          <a:ext cx="3306984" cy="3024336"/>
        </p:xfrm>
        <a:graphic>
          <a:graphicData uri="http://schemas.openxmlformats.org/drawingml/2006/table">
            <a:tbl>
              <a:tblPr/>
              <a:tblGrid>
                <a:gridCol w="2726266">
                  <a:extLst>
                    <a:ext uri="{9D8B030D-6E8A-4147-A177-3AD203B41FA5}">
                      <a16:colId xmlns:a16="http://schemas.microsoft.com/office/drawing/2014/main" val="5993215"/>
                    </a:ext>
                  </a:extLst>
                </a:gridCol>
                <a:gridCol w="580718">
                  <a:extLst>
                    <a:ext uri="{9D8B030D-6E8A-4147-A177-3AD203B41FA5}">
                      <a16:colId xmlns:a16="http://schemas.microsoft.com/office/drawing/2014/main" val="1622448887"/>
                    </a:ext>
                  </a:extLst>
                </a:gridCol>
              </a:tblGrid>
              <a:tr h="252028">
                <a:tc>
                  <a:txBody>
                    <a:bodyPr/>
                    <a:lstStyle/>
                    <a:p>
                      <a:pPr algn="l" fontAlgn="b"/>
                      <a:r>
                        <a:rPr lang="en-US" sz="1000" b="0" i="0" u="none" strike="noStrike" dirty="0">
                          <a:solidFill>
                            <a:srgbClr val="000000"/>
                          </a:solidFill>
                          <a:effectLst/>
                          <a:latin typeface="Century Gothic" panose="020B0502020202020204" pitchFamily="34" charset="0"/>
                        </a:rPr>
                        <a:t> Other specified</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Century Gothic" panose="020B0502020202020204" pitchFamily="34" charset="0"/>
                        </a:rPr>
                        <a:t>Count</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40504871"/>
                  </a:ext>
                </a:extLst>
              </a:tr>
              <a:tr h="252028">
                <a:tc>
                  <a:txBody>
                    <a:bodyPr/>
                    <a:lstStyle/>
                    <a:p>
                      <a:pPr algn="l" fontAlgn="b"/>
                      <a:r>
                        <a:rPr lang="en-US" sz="1000" b="0" i="0" u="none" strike="noStrike" dirty="0">
                          <a:solidFill>
                            <a:srgbClr val="000000"/>
                          </a:solidFill>
                          <a:effectLst/>
                          <a:latin typeface="Century Gothic" panose="020B0502020202020204" pitchFamily="34" charset="0"/>
                        </a:rPr>
                        <a:t>TV</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tcPr>
                </a:tc>
                <a:tc>
                  <a:txBody>
                    <a:bodyPr/>
                    <a:lstStyle/>
                    <a:p>
                      <a:pPr algn="ctr" fontAlgn="ctr"/>
                      <a:r>
                        <a:rPr lang="en-US" sz="1000" b="0" i="0" u="none" strike="noStrike" dirty="0">
                          <a:solidFill>
                            <a:schemeClr val="tx1"/>
                          </a:solidFill>
                          <a:effectLst/>
                          <a:latin typeface="Century Gothic" panose="020B0502020202020204" pitchFamily="34" charset="0"/>
                        </a:rPr>
                        <a:t>28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tcPr>
                </a:tc>
                <a:extLst>
                  <a:ext uri="{0D108BD9-81ED-4DB2-BD59-A6C34878D82A}">
                    <a16:rowId xmlns:a16="http://schemas.microsoft.com/office/drawing/2014/main" val="169240022"/>
                  </a:ext>
                </a:extLst>
              </a:tr>
              <a:tr h="252028">
                <a:tc>
                  <a:txBody>
                    <a:bodyPr/>
                    <a:lstStyle/>
                    <a:p>
                      <a:pPr marL="82550" indent="-82550" algn="l" fontAlgn="b"/>
                      <a:r>
                        <a:rPr lang="en-US" sz="1000" b="0" i="0" u="none" strike="noStrike" dirty="0">
                          <a:solidFill>
                            <a:srgbClr val="000000"/>
                          </a:solidFill>
                          <a:effectLst/>
                          <a:latin typeface="Century Gothic" panose="020B0502020202020204" pitchFamily="34" charset="0"/>
                        </a:rPr>
                        <a:t>Community consultation with Councilors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chemeClr val="tx1"/>
                          </a:solidFill>
                          <a:effectLst/>
                          <a:latin typeface="Century Gothic" panose="020B0502020202020204" pitchFamily="34" charset="0"/>
                        </a:rPr>
                        <a:t>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430609715"/>
                  </a:ext>
                </a:extLst>
              </a:tr>
              <a:tr h="252028">
                <a:tc>
                  <a:txBody>
                    <a:bodyPr/>
                    <a:lstStyle/>
                    <a:p>
                      <a:pPr algn="l" fontAlgn="b"/>
                      <a:r>
                        <a:rPr lang="en-US" sz="1000" b="0" i="0" u="none" strike="noStrike" dirty="0">
                          <a:solidFill>
                            <a:srgbClr val="000000"/>
                          </a:solidFill>
                          <a:effectLst/>
                          <a:latin typeface="Century Gothic" panose="020B0502020202020204" pitchFamily="34" charset="0"/>
                        </a:rPr>
                        <a:t>Signs and banners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chemeClr val="tx1"/>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2133777488"/>
                  </a:ext>
                </a:extLst>
              </a:tr>
              <a:tr h="252028">
                <a:tc>
                  <a:txBody>
                    <a:bodyPr/>
                    <a:lstStyle/>
                    <a:p>
                      <a:pPr algn="l" fontAlgn="b"/>
                      <a:r>
                        <a:rPr lang="en-US" sz="1000" b="0" i="0" u="none" strike="noStrike" dirty="0">
                          <a:solidFill>
                            <a:srgbClr val="000000"/>
                          </a:solidFill>
                          <a:effectLst/>
                          <a:latin typeface="Century Gothic" panose="020B0502020202020204" pitchFamily="34" charset="0"/>
                        </a:rPr>
                        <a:t>Phone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chemeClr val="tx1"/>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052717608"/>
                  </a:ext>
                </a:extLst>
              </a:tr>
              <a:tr h="252028">
                <a:tc>
                  <a:txBody>
                    <a:bodyPr/>
                    <a:lstStyle/>
                    <a:p>
                      <a:pPr algn="l" fontAlgn="b"/>
                      <a:r>
                        <a:rPr lang="en-US" sz="1000" b="0" i="0" u="none" strike="noStrike" dirty="0">
                          <a:solidFill>
                            <a:srgbClr val="000000"/>
                          </a:solidFill>
                          <a:effectLst/>
                          <a:latin typeface="Century Gothic" panose="020B0502020202020204" pitchFamily="34" charset="0"/>
                        </a:rPr>
                        <a:t>Council meetings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chemeClr val="tx1"/>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094348459"/>
                  </a:ext>
                </a:extLst>
              </a:tr>
              <a:tr h="252028">
                <a:tc>
                  <a:txBody>
                    <a:bodyPr/>
                    <a:lstStyle/>
                    <a:p>
                      <a:pPr algn="l" fontAlgn="b"/>
                      <a:r>
                        <a:rPr lang="en-US" sz="1000" b="0" i="0" u="none" strike="noStrike" dirty="0">
                          <a:solidFill>
                            <a:srgbClr val="000000"/>
                          </a:solidFill>
                          <a:effectLst/>
                          <a:latin typeface="Century Gothic" panose="020B0502020202020204" pitchFamily="34" charset="0"/>
                        </a:rPr>
                        <a:t>Local MPs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chemeClr val="tx1"/>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2659880109"/>
                  </a:ext>
                </a:extLst>
              </a:tr>
              <a:tr h="252028">
                <a:tc>
                  <a:txBody>
                    <a:bodyPr/>
                    <a:lstStyle/>
                    <a:p>
                      <a:pPr algn="l" fontAlgn="b"/>
                      <a:r>
                        <a:rPr lang="en-US" sz="1000" b="0" i="0" u="none" strike="noStrike" dirty="0">
                          <a:solidFill>
                            <a:srgbClr val="000000"/>
                          </a:solidFill>
                          <a:effectLst/>
                          <a:latin typeface="Century Gothic" panose="020B0502020202020204" pitchFamily="34" charset="0"/>
                        </a:rPr>
                        <a:t>Community meetings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chemeClr val="tx1"/>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544037694"/>
                  </a:ext>
                </a:extLst>
              </a:tr>
              <a:tr h="252028">
                <a:tc>
                  <a:txBody>
                    <a:bodyPr/>
                    <a:lstStyle/>
                    <a:p>
                      <a:pPr algn="l" fontAlgn="b"/>
                      <a:r>
                        <a:rPr lang="en-US" sz="1000" b="0" i="0" u="none" strike="noStrike" dirty="0">
                          <a:solidFill>
                            <a:srgbClr val="000000"/>
                          </a:solidFill>
                          <a:effectLst/>
                          <a:latin typeface="Century Gothic" panose="020B0502020202020204" pitchFamily="34" charset="0"/>
                        </a:rPr>
                        <a:t>Disability Access Working Group</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chemeClr val="tx1"/>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277845775"/>
                  </a:ext>
                </a:extLst>
              </a:tr>
              <a:tr h="252028">
                <a:tc>
                  <a:txBody>
                    <a:bodyPr/>
                    <a:lstStyle/>
                    <a:p>
                      <a:pPr algn="l" fontAlgn="b"/>
                      <a:r>
                        <a:rPr lang="en-US" sz="1000" b="0" i="0" u="none" strike="noStrike" dirty="0">
                          <a:solidFill>
                            <a:srgbClr val="000000"/>
                          </a:solidFill>
                          <a:effectLst/>
                          <a:latin typeface="Century Gothic" panose="020B0502020202020204" pitchFamily="34" charset="0"/>
                        </a:rPr>
                        <a:t>TRC app</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chemeClr val="tx1"/>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624397192"/>
                  </a:ext>
                </a:extLst>
              </a:tr>
              <a:tr h="252028">
                <a:tc>
                  <a:txBody>
                    <a:bodyPr/>
                    <a:lstStyle/>
                    <a:p>
                      <a:pPr algn="l" fontAlgn="b"/>
                      <a:r>
                        <a:rPr lang="en-US" sz="1000" b="0" i="0" u="none" strike="noStrike" dirty="0">
                          <a:solidFill>
                            <a:srgbClr val="000000"/>
                          </a:solidFill>
                          <a:effectLst/>
                          <a:latin typeface="Century Gothic" panose="020B0502020202020204" pitchFamily="34" charset="0"/>
                        </a:rPr>
                        <a:t>Council customer service desk</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chemeClr val="tx1"/>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2514241380"/>
                  </a:ext>
                </a:extLst>
              </a:tr>
              <a:tr h="252028">
                <a:tc>
                  <a:txBody>
                    <a:bodyPr/>
                    <a:lstStyle/>
                    <a:p>
                      <a:pPr algn="l" fontAlgn="b"/>
                      <a:r>
                        <a:rPr lang="en-US" sz="1000" b="0" i="0" u="none" strike="noStrike" dirty="0">
                          <a:solidFill>
                            <a:srgbClr val="000000"/>
                          </a:solidFill>
                          <a:effectLst/>
                          <a:latin typeface="Century Gothic" panose="020B0502020202020204" pitchFamily="34" charset="0"/>
                        </a:rPr>
                        <a:t>Other comments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61376583"/>
                  </a:ext>
                </a:extLst>
              </a:tr>
            </a:tbl>
          </a:graphicData>
        </a:graphic>
      </p:graphicFrame>
    </p:spTree>
    <p:extLst>
      <p:ext uri="{BB962C8B-B14F-4D97-AF65-F5344CB8AC3E}">
        <p14:creationId xmlns:p14="http://schemas.microsoft.com/office/powerpoint/2010/main" val="243504016"/>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ACBA2C86-C885-4BD3-A512-CDE51F4FDC8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32077" y="6309320"/>
            <a:ext cx="1280595" cy="344611"/>
          </a:xfrm>
          <a:prstGeom prst="rect">
            <a:avLst/>
          </a:prstGeom>
          <a:noFill/>
          <a:ln w="9525">
            <a:noFill/>
            <a:miter lim="800000"/>
            <a:headEnd/>
            <a:tailEnd/>
          </a:ln>
          <a:effectLst/>
        </p:spPr>
      </p:pic>
      <p:sp>
        <p:nvSpPr>
          <p:cNvPr id="9" name="Text Placeholder 1">
            <a:extLst>
              <a:ext uri="{FF2B5EF4-FFF2-40B4-BE49-F238E27FC236}">
                <a16:creationId xmlns:a16="http://schemas.microsoft.com/office/drawing/2014/main" id="{70F3FF64-917E-4E67-A422-2128187C2AC3}"/>
              </a:ext>
            </a:extLst>
          </p:cNvPr>
          <p:cNvSpPr txBox="1">
            <a:spLocks/>
          </p:cNvSpPr>
          <p:nvPr/>
        </p:nvSpPr>
        <p:spPr>
          <a:xfrm rot="16200000">
            <a:off x="-2871189" y="3163797"/>
            <a:ext cx="6848858" cy="53955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dirty="0">
                <a:ln>
                  <a:noFill/>
                </a:ln>
                <a:solidFill>
                  <a:prstClr val="black"/>
                </a:solidFill>
                <a:effectLst/>
                <a:uLnTx/>
                <a:uFillTx/>
                <a:latin typeface="Century Gothic" pitchFamily="34" charset="0"/>
                <a:ea typeface="Arial Unicode MS"/>
                <a:cs typeface="+mn-cs"/>
              </a:rPr>
              <a:t>Community Strategic Plan</a:t>
            </a:r>
          </a:p>
        </p:txBody>
      </p:sp>
      <p:pic>
        <p:nvPicPr>
          <p:cNvPr id="10" name="Picture Placeholder 5">
            <a:extLst>
              <a:ext uri="{FF2B5EF4-FFF2-40B4-BE49-F238E27FC236}">
                <a16:creationId xmlns:a16="http://schemas.microsoft.com/office/drawing/2014/main" id="{B32312C3-1CDB-4D92-A546-217ABA72D49C}"/>
              </a:ext>
            </a:extLst>
          </p:cNvPr>
          <p:cNvPicPr>
            <a:picLocks noChangeAspect="1"/>
          </p:cNvPicPr>
          <p:nvPr/>
        </p:nvPicPr>
        <p:blipFill>
          <a:blip r:embed="rId3" cstate="print">
            <a:extLst>
              <a:ext uri="{28A0092B-C50C-407E-A947-70E740481C1C}">
                <a14:useLocalDpi xmlns:a14="http://schemas.microsoft.com/office/drawing/2010/main" val="0"/>
              </a:ext>
            </a:extLst>
          </a:blip>
          <a:srcRect l="18339" r="18339"/>
          <a:stretch/>
        </p:blipFill>
        <p:spPr>
          <a:xfrm>
            <a:off x="1094786" y="-9698"/>
            <a:ext cx="2902090" cy="6877395"/>
          </a:xfrm>
          <a:prstGeom prst="rect">
            <a:avLst/>
          </a:prstGeom>
          <a:solidFill>
            <a:schemeClr val="bg1">
              <a:lumMod val="95000"/>
            </a:schemeClr>
          </a:solidFill>
          <a:effectLst/>
        </p:spPr>
      </p:pic>
      <p:pic>
        <p:nvPicPr>
          <p:cNvPr id="8" name="Picture 2" descr="Tamworth Regional Council">
            <a:extLst>
              <a:ext uri="{FF2B5EF4-FFF2-40B4-BE49-F238E27FC236}">
                <a16:creationId xmlns:a16="http://schemas.microsoft.com/office/drawing/2014/main" id="{6B38366F-3A98-4E24-A6DB-4C129ADA44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2730" y="5938006"/>
            <a:ext cx="1601746" cy="7426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E1F0213B-8227-48B4-AB38-ECA5AF2B5833}"/>
              </a:ext>
            </a:extLst>
          </p:cNvPr>
          <p:cNvGraphicFramePr>
            <a:graphicFrameLocks noGrp="1"/>
          </p:cNvGraphicFramePr>
          <p:nvPr>
            <p:extLst>
              <p:ext uri="{D42A27DB-BD31-4B8C-83A1-F6EECF244321}">
                <p14:modId xmlns:p14="http://schemas.microsoft.com/office/powerpoint/2010/main" val="3675560381"/>
              </p:ext>
            </p:extLst>
          </p:nvPr>
        </p:nvGraphicFramePr>
        <p:xfrm>
          <a:off x="4271341" y="836712"/>
          <a:ext cx="4552695" cy="4464495"/>
        </p:xfrm>
        <a:graphic>
          <a:graphicData uri="http://schemas.openxmlformats.org/drawingml/2006/table">
            <a:tbl>
              <a:tblPr firstRow="1" bandRow="1">
                <a:tableStyleId>{5C22544A-7EE6-4342-B048-85BDC9FD1C3A}</a:tableStyleId>
              </a:tblPr>
              <a:tblGrid>
                <a:gridCol w="4552695">
                  <a:extLst>
                    <a:ext uri="{9D8B030D-6E8A-4147-A177-3AD203B41FA5}">
                      <a16:colId xmlns:a16="http://schemas.microsoft.com/office/drawing/2014/main" val="3458502648"/>
                    </a:ext>
                  </a:extLst>
                </a:gridCol>
              </a:tblGrid>
              <a:tr h="637785">
                <a:tc>
                  <a:txBody>
                    <a:bodyPr/>
                    <a:lstStyle/>
                    <a:p>
                      <a:r>
                        <a:rPr lang="en-AU" sz="1400" b="0" dirty="0">
                          <a:solidFill>
                            <a:schemeClr val="tx1">
                              <a:lumMod val="50000"/>
                              <a:lumOff val="50000"/>
                            </a:schemeClr>
                          </a:solidFill>
                          <a:latin typeface="Century Gothic" panose="020B0502020202020204" pitchFamily="34" charset="0"/>
                        </a:rPr>
                        <a:t>Detailed Results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9503608"/>
                  </a:ext>
                </a:extLst>
              </a:tr>
              <a:tr h="637785">
                <a:tc>
                  <a:txBody>
                    <a:bodyPr/>
                    <a:lstStyle/>
                    <a:p>
                      <a:pPr lvl="1"/>
                      <a:r>
                        <a:rPr lang="en-AU" sz="1400" b="0" dirty="0">
                          <a:solidFill>
                            <a:schemeClr val="tx1">
                              <a:lumMod val="50000"/>
                              <a:lumOff val="50000"/>
                            </a:schemeClr>
                          </a:solidFill>
                          <a:latin typeface="Century Gothic" panose="020B0502020202020204" pitchFamily="34" charset="0"/>
                        </a:rPr>
                        <a:t>1. Living in Tamworth</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6893719"/>
                  </a:ext>
                </a:extLst>
              </a:tr>
              <a:tr h="637785">
                <a:tc>
                  <a:txBody>
                    <a:bodyPr/>
                    <a:lstStyle/>
                    <a:p>
                      <a:pPr lvl="1"/>
                      <a:r>
                        <a:rPr lang="en-AU" sz="1400" b="0" dirty="0">
                          <a:solidFill>
                            <a:schemeClr val="tx1">
                              <a:lumMod val="50000"/>
                              <a:lumOff val="50000"/>
                            </a:schemeClr>
                          </a:solidFill>
                          <a:latin typeface="Century Gothic" panose="020B0502020202020204" pitchFamily="34" charset="0"/>
                        </a:rPr>
                        <a:t>2. Key Performance Indicators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62264"/>
                  </a:ext>
                </a:extLst>
              </a:tr>
              <a:tr h="637785">
                <a:tc>
                  <a:txBody>
                    <a:bodyPr/>
                    <a:lstStyle/>
                    <a:p>
                      <a:pPr lvl="1"/>
                      <a:r>
                        <a:rPr lang="en-AU" sz="1400" b="0" dirty="0">
                          <a:solidFill>
                            <a:schemeClr val="tx1">
                              <a:lumMod val="50000"/>
                              <a:lumOff val="50000"/>
                            </a:schemeClr>
                          </a:solidFill>
                          <a:latin typeface="Century Gothic" panose="020B0502020202020204" pitchFamily="34" charset="0"/>
                        </a:rPr>
                        <a:t>3. Communication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1768141"/>
                  </a:ext>
                </a:extLst>
              </a:tr>
              <a:tr h="637785">
                <a:tc>
                  <a:txBody>
                    <a:bodyPr/>
                    <a:lstStyle/>
                    <a:p>
                      <a:pPr lvl="1"/>
                      <a:r>
                        <a:rPr lang="en-AU" sz="1400" b="1" dirty="0">
                          <a:solidFill>
                            <a:schemeClr val="tx1">
                              <a:lumMod val="50000"/>
                              <a:lumOff val="50000"/>
                            </a:schemeClr>
                          </a:solidFill>
                          <a:latin typeface="Century Gothic" panose="020B0502020202020204" pitchFamily="34" charset="0"/>
                        </a:rPr>
                        <a:t>4. Community Strategic Plan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0939187"/>
                  </a:ext>
                </a:extLst>
              </a:tr>
              <a:tr h="637785">
                <a:tc>
                  <a:txBody>
                    <a:bodyPr/>
                    <a:lstStyle/>
                    <a:p>
                      <a:pPr lvl="1"/>
                      <a:r>
                        <a:rPr lang="en-AU" sz="1400" b="0" dirty="0">
                          <a:solidFill>
                            <a:schemeClr val="tx1">
                              <a:lumMod val="50000"/>
                              <a:lumOff val="50000"/>
                            </a:schemeClr>
                          </a:solidFill>
                          <a:latin typeface="Century Gothic" panose="020B0502020202020204" pitchFamily="34" charset="0"/>
                        </a:rPr>
                        <a:t>5. Future Needs Development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119042"/>
                  </a:ext>
                </a:extLst>
              </a:tr>
              <a:tr h="637785">
                <a:tc>
                  <a:txBody>
                    <a:bodyPr/>
                    <a:lstStyle/>
                    <a:p>
                      <a:pPr lvl="1"/>
                      <a:r>
                        <a:rPr lang="en-AU" sz="1400" b="0" dirty="0">
                          <a:solidFill>
                            <a:schemeClr val="tx1">
                              <a:lumMod val="50000"/>
                              <a:lumOff val="50000"/>
                            </a:schemeClr>
                          </a:solidFill>
                          <a:latin typeface="Century Gothic" panose="020B0502020202020204" pitchFamily="34" charset="0"/>
                        </a:rPr>
                        <a:t>6. Service Area Analysis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8086326"/>
                  </a:ext>
                </a:extLst>
              </a:tr>
            </a:tbl>
          </a:graphicData>
        </a:graphic>
      </p:graphicFrame>
    </p:spTree>
    <p:extLst>
      <p:ext uri="{BB962C8B-B14F-4D97-AF65-F5344CB8AC3E}">
        <p14:creationId xmlns:p14="http://schemas.microsoft.com/office/powerpoint/2010/main" val="401772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rcRect l="27810" r="27810"/>
          <a:stretch/>
        </p:blipFill>
        <p:spPr>
          <a:xfrm>
            <a:off x="6180552" y="0"/>
            <a:ext cx="2068286" cy="255643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rcRect t="7835" b="7835"/>
          <a:stretch/>
        </p:blipFill>
        <p:spPr>
          <a:xfrm>
            <a:off x="2057399" y="0"/>
            <a:ext cx="2046515" cy="2556435"/>
          </a:xfrm>
          <a:prstGeom prst="rect">
            <a:avLst/>
          </a:prstGeom>
        </p:spPr>
      </p:pic>
      <p:sp>
        <p:nvSpPr>
          <p:cNvPr id="2" name="Rectangle 1"/>
          <p:cNvSpPr/>
          <p:nvPr/>
        </p:nvSpPr>
        <p:spPr>
          <a:xfrm>
            <a:off x="0" y="0"/>
            <a:ext cx="2057400" cy="257175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Rectangle 2"/>
          <p:cNvSpPr/>
          <p:nvPr/>
        </p:nvSpPr>
        <p:spPr>
          <a:xfrm>
            <a:off x="4113533" y="0"/>
            <a:ext cx="2067019" cy="2556435"/>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5525" y="2557737"/>
            <a:ext cx="4243313" cy="482204"/>
          </a:xfrm>
          <a:prstGeom prst="rect">
            <a:avLst/>
          </a:prstGeom>
        </p:spPr>
      </p:pic>
      <p:sp>
        <p:nvSpPr>
          <p:cNvPr id="18" name="Rectangle 17"/>
          <p:cNvSpPr/>
          <p:nvPr/>
        </p:nvSpPr>
        <p:spPr>
          <a:xfrm>
            <a:off x="3869937" y="2820451"/>
            <a:ext cx="4621230" cy="888256"/>
          </a:xfrm>
          <a:prstGeom prst="rect">
            <a:avLst/>
          </a:prstGeom>
        </p:spPr>
        <p:txBody>
          <a:bodyPr wrap="square">
            <a:spAutoFit/>
          </a:bodyPr>
          <a:lstStyle/>
          <a:p>
            <a:pPr defTabSz="685800">
              <a:lnSpc>
                <a:spcPct val="150000"/>
              </a:lnSpc>
            </a:pPr>
            <a:r>
              <a:rPr lang="en-US" sz="1200" dirty="0">
                <a:solidFill>
                  <a:prstClr val="black">
                    <a:lumMod val="65000"/>
                    <a:lumOff val="35000"/>
                  </a:prstClr>
                </a:solidFill>
                <a:latin typeface="Century Gothic" panose="020B0502020202020204" pitchFamily="34" charset="0"/>
                <a:cs typeface="Arial" panose="020B0604020202020204" pitchFamily="34" charset="0"/>
              </a:rPr>
              <a:t>The below chart ranks community priorities for the CSP by level of importance based on the mean rating (1-5 scale). Detailed breakdown is shown on the following slides.</a:t>
            </a:r>
            <a:endParaRPr lang="en-US" sz="1200" dirty="0">
              <a:solidFill>
                <a:prstClr val="black"/>
              </a:solidFill>
              <a:latin typeface="Century Gothic" panose="020B0502020202020204" pitchFamily="34" charset="0"/>
            </a:endParaRPr>
          </a:p>
        </p:txBody>
      </p:sp>
      <p:sp>
        <p:nvSpPr>
          <p:cNvPr id="19" name="TextBox 18"/>
          <p:cNvSpPr txBox="1"/>
          <p:nvPr/>
        </p:nvSpPr>
        <p:spPr>
          <a:xfrm>
            <a:off x="323528" y="2958278"/>
            <a:ext cx="4968043" cy="523220"/>
          </a:xfrm>
          <a:prstGeom prst="rect">
            <a:avLst/>
          </a:prstGeom>
          <a:noFill/>
        </p:spPr>
        <p:txBody>
          <a:bodyPr wrap="square" rtlCol="0">
            <a:spAutoFit/>
          </a:bodyPr>
          <a:lstStyle/>
          <a:p>
            <a:pPr defTabSz="685800"/>
            <a:r>
              <a:rPr lang="en-US" sz="2800" spc="-113" dirty="0">
                <a:solidFill>
                  <a:srgbClr val="01A0C0"/>
                </a:solidFill>
                <a:latin typeface="Century Gothic" panose="020B0502020202020204" pitchFamily="34" charset="0"/>
                <a:cs typeface="Arial" panose="020B0604020202020204" pitchFamily="34" charset="0"/>
              </a:rPr>
              <a:t>Summary of Priorities</a:t>
            </a:r>
          </a:p>
        </p:txBody>
      </p:sp>
      <p:sp>
        <p:nvSpPr>
          <p:cNvPr id="31" name="Freeform 13"/>
          <p:cNvSpPr>
            <a:spLocks noEditPoints="1"/>
          </p:cNvSpPr>
          <p:nvPr/>
        </p:nvSpPr>
        <p:spPr bwMode="auto">
          <a:xfrm>
            <a:off x="4795156" y="497169"/>
            <a:ext cx="685800" cy="678316"/>
          </a:xfrm>
          <a:custGeom>
            <a:avLst/>
            <a:gdLst>
              <a:gd name="T0" fmla="*/ 1646 w 3575"/>
              <a:gd name="T1" fmla="*/ 2007 h 3687"/>
              <a:gd name="T2" fmla="*/ 1646 w 3575"/>
              <a:gd name="T3" fmla="*/ 2391 h 3687"/>
              <a:gd name="T4" fmla="*/ 1836 w 3575"/>
              <a:gd name="T5" fmla="*/ 2243 h 3687"/>
              <a:gd name="T6" fmla="*/ 1237 w 3575"/>
              <a:gd name="T7" fmla="*/ 1924 h 3687"/>
              <a:gd name="T8" fmla="*/ 1315 w 3575"/>
              <a:gd name="T9" fmla="*/ 2400 h 3687"/>
              <a:gd name="T10" fmla="*/ 1392 w 3575"/>
              <a:gd name="T11" fmla="*/ 2379 h 3687"/>
              <a:gd name="T12" fmla="*/ 1385 w 3575"/>
              <a:gd name="T13" fmla="*/ 1993 h 3687"/>
              <a:gd name="T14" fmla="*/ 2914 w 3575"/>
              <a:gd name="T15" fmla="*/ 1924 h 3687"/>
              <a:gd name="T16" fmla="*/ 2736 w 3575"/>
              <a:gd name="T17" fmla="*/ 2178 h 3687"/>
              <a:gd name="T18" fmla="*/ 2518 w 3575"/>
              <a:gd name="T19" fmla="*/ 2490 h 3687"/>
              <a:gd name="T20" fmla="*/ 2713 w 3575"/>
              <a:gd name="T21" fmla="*/ 2765 h 3687"/>
              <a:gd name="T22" fmla="*/ 3040 w 3575"/>
              <a:gd name="T23" fmla="*/ 2872 h 3687"/>
              <a:gd name="T24" fmla="*/ 3023 w 3575"/>
              <a:gd name="T25" fmla="*/ 2951 h 3687"/>
              <a:gd name="T26" fmla="*/ 2804 w 3575"/>
              <a:gd name="T27" fmla="*/ 2919 h 3687"/>
              <a:gd name="T28" fmla="*/ 2558 w 3575"/>
              <a:gd name="T29" fmla="*/ 2885 h 3687"/>
              <a:gd name="T30" fmla="*/ 2553 w 3575"/>
              <a:gd name="T31" fmla="*/ 3070 h 3687"/>
              <a:gd name="T32" fmla="*/ 2834 w 3575"/>
              <a:gd name="T33" fmla="*/ 3403 h 3687"/>
              <a:gd name="T34" fmla="*/ 3007 w 3575"/>
              <a:gd name="T35" fmla="*/ 3462 h 3687"/>
              <a:gd name="T36" fmla="*/ 3237 w 3575"/>
              <a:gd name="T37" fmla="*/ 3128 h 3687"/>
              <a:gd name="T38" fmla="*/ 3366 w 3575"/>
              <a:gd name="T39" fmla="*/ 2786 h 3687"/>
              <a:gd name="T40" fmla="*/ 3116 w 3575"/>
              <a:gd name="T41" fmla="*/ 2557 h 3687"/>
              <a:gd name="T42" fmla="*/ 2834 w 3575"/>
              <a:gd name="T43" fmla="*/ 2457 h 3687"/>
              <a:gd name="T44" fmla="*/ 2928 w 3575"/>
              <a:gd name="T45" fmla="*/ 2384 h 3687"/>
              <a:gd name="T46" fmla="*/ 3140 w 3575"/>
              <a:gd name="T47" fmla="*/ 2468 h 3687"/>
              <a:gd name="T48" fmla="*/ 3295 w 3575"/>
              <a:gd name="T49" fmla="*/ 2327 h 3687"/>
              <a:gd name="T50" fmla="*/ 3047 w 3575"/>
              <a:gd name="T51" fmla="*/ 2156 h 3687"/>
              <a:gd name="T52" fmla="*/ 1316 w 3575"/>
              <a:gd name="T53" fmla="*/ 798 h 3687"/>
              <a:gd name="T54" fmla="*/ 1012 w 3575"/>
              <a:gd name="T55" fmla="*/ 886 h 3687"/>
              <a:gd name="T56" fmla="*/ 941 w 3575"/>
              <a:gd name="T57" fmla="*/ 1100 h 3687"/>
              <a:gd name="T58" fmla="*/ 1065 w 3575"/>
              <a:gd name="T59" fmla="*/ 1372 h 3687"/>
              <a:gd name="T60" fmla="*/ 1340 w 3575"/>
              <a:gd name="T61" fmla="*/ 1720 h 3687"/>
              <a:gd name="T62" fmla="*/ 1750 w 3575"/>
              <a:gd name="T63" fmla="*/ 1679 h 3687"/>
              <a:gd name="T64" fmla="*/ 2009 w 3575"/>
              <a:gd name="T65" fmla="*/ 1272 h 3687"/>
              <a:gd name="T66" fmla="*/ 2090 w 3575"/>
              <a:gd name="T67" fmla="*/ 1015 h 3687"/>
              <a:gd name="T68" fmla="*/ 1988 w 3575"/>
              <a:gd name="T69" fmla="*/ 967 h 3687"/>
              <a:gd name="T70" fmla="*/ 1629 w 3575"/>
              <a:gd name="T71" fmla="*/ 957 h 3687"/>
              <a:gd name="T72" fmla="*/ 1411 w 3575"/>
              <a:gd name="T73" fmla="*/ 0 h 3687"/>
              <a:gd name="T74" fmla="*/ 2088 w 3575"/>
              <a:gd name="T75" fmla="*/ 192 h 3687"/>
              <a:gd name="T76" fmla="*/ 2280 w 3575"/>
              <a:gd name="T77" fmla="*/ 862 h 3687"/>
              <a:gd name="T78" fmla="*/ 2284 w 3575"/>
              <a:gd name="T79" fmla="*/ 1237 h 3687"/>
              <a:gd name="T80" fmla="*/ 2042 w 3575"/>
              <a:gd name="T81" fmla="*/ 1687 h 3687"/>
              <a:gd name="T82" fmla="*/ 2388 w 3575"/>
              <a:gd name="T83" fmla="*/ 1975 h 3687"/>
              <a:gd name="T84" fmla="*/ 2745 w 3575"/>
              <a:gd name="T85" fmla="*/ 1790 h 3687"/>
              <a:gd name="T86" fmla="*/ 3102 w 3575"/>
              <a:gd name="T87" fmla="*/ 1767 h 3687"/>
              <a:gd name="T88" fmla="*/ 3337 w 3575"/>
              <a:gd name="T89" fmla="*/ 2065 h 3687"/>
              <a:gd name="T90" fmla="*/ 3495 w 3575"/>
              <a:gd name="T91" fmla="*/ 2383 h 3687"/>
              <a:gd name="T92" fmla="*/ 3552 w 3575"/>
              <a:gd name="T93" fmla="*/ 2707 h 3687"/>
              <a:gd name="T94" fmla="*/ 3483 w 3575"/>
              <a:gd name="T95" fmla="*/ 3162 h 3687"/>
              <a:gd name="T96" fmla="*/ 3235 w 3575"/>
              <a:gd name="T97" fmla="*/ 3468 h 3687"/>
              <a:gd name="T98" fmla="*/ 2939 w 3575"/>
              <a:gd name="T99" fmla="*/ 3687 h 3687"/>
              <a:gd name="T100" fmla="*/ 12 w 3575"/>
              <a:gd name="T101" fmla="*/ 3602 h 3687"/>
              <a:gd name="T102" fmla="*/ 20 w 3575"/>
              <a:gd name="T103" fmla="*/ 3403 h 3687"/>
              <a:gd name="T104" fmla="*/ 118 w 3575"/>
              <a:gd name="T105" fmla="*/ 2905 h 3687"/>
              <a:gd name="T106" fmla="*/ 290 w 3575"/>
              <a:gd name="T107" fmla="*/ 2328 h 3687"/>
              <a:gd name="T108" fmla="*/ 529 w 3575"/>
              <a:gd name="T109" fmla="*/ 2011 h 3687"/>
              <a:gd name="T110" fmla="*/ 973 w 3575"/>
              <a:gd name="T111" fmla="*/ 1657 h 3687"/>
              <a:gd name="T112" fmla="*/ 736 w 3575"/>
              <a:gd name="T113" fmla="*/ 1212 h 3687"/>
              <a:gd name="T114" fmla="*/ 754 w 3575"/>
              <a:gd name="T115" fmla="*/ 657 h 3687"/>
              <a:gd name="T116" fmla="*/ 993 w 3575"/>
              <a:gd name="T117" fmla="*/ 150 h 3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75" h="3687">
                <a:moveTo>
                  <a:pt x="1797" y="1924"/>
                </a:moveTo>
                <a:lnTo>
                  <a:pt x="1784" y="1929"/>
                </a:lnTo>
                <a:lnTo>
                  <a:pt x="1749" y="1946"/>
                </a:lnTo>
                <a:lnTo>
                  <a:pt x="1715" y="1958"/>
                </a:lnTo>
                <a:lnTo>
                  <a:pt x="1681" y="1966"/>
                </a:lnTo>
                <a:lnTo>
                  <a:pt x="1668" y="1970"/>
                </a:lnTo>
                <a:lnTo>
                  <a:pt x="1657" y="1980"/>
                </a:lnTo>
                <a:lnTo>
                  <a:pt x="1649" y="1993"/>
                </a:lnTo>
                <a:lnTo>
                  <a:pt x="1646" y="2007"/>
                </a:lnTo>
                <a:lnTo>
                  <a:pt x="1646" y="2112"/>
                </a:lnTo>
                <a:lnTo>
                  <a:pt x="1641" y="2115"/>
                </a:lnTo>
                <a:lnTo>
                  <a:pt x="1635" y="2118"/>
                </a:lnTo>
                <a:lnTo>
                  <a:pt x="1631" y="2123"/>
                </a:lnTo>
                <a:lnTo>
                  <a:pt x="1624" y="2133"/>
                </a:lnTo>
                <a:lnTo>
                  <a:pt x="1621" y="2143"/>
                </a:lnTo>
                <a:lnTo>
                  <a:pt x="1620" y="2156"/>
                </a:lnTo>
                <a:lnTo>
                  <a:pt x="1643" y="2379"/>
                </a:lnTo>
                <a:lnTo>
                  <a:pt x="1646" y="2391"/>
                </a:lnTo>
                <a:lnTo>
                  <a:pt x="1653" y="2401"/>
                </a:lnTo>
                <a:lnTo>
                  <a:pt x="1662" y="2410"/>
                </a:lnTo>
                <a:lnTo>
                  <a:pt x="1673" y="2415"/>
                </a:lnTo>
                <a:lnTo>
                  <a:pt x="1679" y="2416"/>
                </a:lnTo>
                <a:lnTo>
                  <a:pt x="1685" y="2417"/>
                </a:lnTo>
                <a:lnTo>
                  <a:pt x="1698" y="2415"/>
                </a:lnTo>
                <a:lnTo>
                  <a:pt x="1709" y="2409"/>
                </a:lnTo>
                <a:lnTo>
                  <a:pt x="1718" y="2400"/>
                </a:lnTo>
                <a:lnTo>
                  <a:pt x="1836" y="2243"/>
                </a:lnTo>
                <a:lnTo>
                  <a:pt x="1843" y="2231"/>
                </a:lnTo>
                <a:lnTo>
                  <a:pt x="1845" y="2218"/>
                </a:lnTo>
                <a:lnTo>
                  <a:pt x="1845" y="1967"/>
                </a:lnTo>
                <a:lnTo>
                  <a:pt x="1843" y="1952"/>
                </a:lnTo>
                <a:lnTo>
                  <a:pt x="1835" y="1940"/>
                </a:lnTo>
                <a:lnTo>
                  <a:pt x="1825" y="1931"/>
                </a:lnTo>
                <a:lnTo>
                  <a:pt x="1812" y="1926"/>
                </a:lnTo>
                <a:lnTo>
                  <a:pt x="1797" y="1924"/>
                </a:lnTo>
                <a:close/>
                <a:moveTo>
                  <a:pt x="1237" y="1924"/>
                </a:moveTo>
                <a:lnTo>
                  <a:pt x="1223" y="1926"/>
                </a:lnTo>
                <a:lnTo>
                  <a:pt x="1210" y="1930"/>
                </a:lnTo>
                <a:lnTo>
                  <a:pt x="1198" y="1940"/>
                </a:lnTo>
                <a:lnTo>
                  <a:pt x="1192" y="1952"/>
                </a:lnTo>
                <a:lnTo>
                  <a:pt x="1189" y="1967"/>
                </a:lnTo>
                <a:lnTo>
                  <a:pt x="1188" y="2218"/>
                </a:lnTo>
                <a:lnTo>
                  <a:pt x="1191" y="2231"/>
                </a:lnTo>
                <a:lnTo>
                  <a:pt x="1197" y="2243"/>
                </a:lnTo>
                <a:lnTo>
                  <a:pt x="1315" y="2400"/>
                </a:lnTo>
                <a:lnTo>
                  <a:pt x="1325" y="2409"/>
                </a:lnTo>
                <a:lnTo>
                  <a:pt x="1337" y="2415"/>
                </a:lnTo>
                <a:lnTo>
                  <a:pt x="1349" y="2417"/>
                </a:lnTo>
                <a:lnTo>
                  <a:pt x="1354" y="2416"/>
                </a:lnTo>
                <a:lnTo>
                  <a:pt x="1360" y="2415"/>
                </a:lnTo>
                <a:lnTo>
                  <a:pt x="1372" y="2410"/>
                </a:lnTo>
                <a:lnTo>
                  <a:pt x="1381" y="2401"/>
                </a:lnTo>
                <a:lnTo>
                  <a:pt x="1388" y="2391"/>
                </a:lnTo>
                <a:lnTo>
                  <a:pt x="1392" y="2379"/>
                </a:lnTo>
                <a:lnTo>
                  <a:pt x="1414" y="2156"/>
                </a:lnTo>
                <a:lnTo>
                  <a:pt x="1414" y="2143"/>
                </a:lnTo>
                <a:lnTo>
                  <a:pt x="1410" y="2133"/>
                </a:lnTo>
                <a:lnTo>
                  <a:pt x="1404" y="2123"/>
                </a:lnTo>
                <a:lnTo>
                  <a:pt x="1398" y="2118"/>
                </a:lnTo>
                <a:lnTo>
                  <a:pt x="1394" y="2115"/>
                </a:lnTo>
                <a:lnTo>
                  <a:pt x="1388" y="2112"/>
                </a:lnTo>
                <a:lnTo>
                  <a:pt x="1388" y="2007"/>
                </a:lnTo>
                <a:lnTo>
                  <a:pt x="1385" y="1993"/>
                </a:lnTo>
                <a:lnTo>
                  <a:pt x="1378" y="1980"/>
                </a:lnTo>
                <a:lnTo>
                  <a:pt x="1367" y="1970"/>
                </a:lnTo>
                <a:lnTo>
                  <a:pt x="1353" y="1966"/>
                </a:lnTo>
                <a:lnTo>
                  <a:pt x="1320" y="1958"/>
                </a:lnTo>
                <a:lnTo>
                  <a:pt x="1285" y="1946"/>
                </a:lnTo>
                <a:lnTo>
                  <a:pt x="1251" y="1929"/>
                </a:lnTo>
                <a:lnTo>
                  <a:pt x="1237" y="1924"/>
                </a:lnTo>
                <a:close/>
                <a:moveTo>
                  <a:pt x="2939" y="1922"/>
                </a:moveTo>
                <a:lnTo>
                  <a:pt x="2914" y="1924"/>
                </a:lnTo>
                <a:lnTo>
                  <a:pt x="2892" y="1932"/>
                </a:lnTo>
                <a:lnTo>
                  <a:pt x="2872" y="1946"/>
                </a:lnTo>
                <a:lnTo>
                  <a:pt x="2855" y="1963"/>
                </a:lnTo>
                <a:lnTo>
                  <a:pt x="2843" y="1982"/>
                </a:lnTo>
                <a:lnTo>
                  <a:pt x="2834" y="2005"/>
                </a:lnTo>
                <a:lnTo>
                  <a:pt x="2831" y="2030"/>
                </a:lnTo>
                <a:lnTo>
                  <a:pt x="2831" y="2153"/>
                </a:lnTo>
                <a:lnTo>
                  <a:pt x="2782" y="2164"/>
                </a:lnTo>
                <a:lnTo>
                  <a:pt x="2736" y="2178"/>
                </a:lnTo>
                <a:lnTo>
                  <a:pt x="2694" y="2196"/>
                </a:lnTo>
                <a:lnTo>
                  <a:pt x="2658" y="2217"/>
                </a:lnTo>
                <a:lnTo>
                  <a:pt x="2626" y="2243"/>
                </a:lnTo>
                <a:lnTo>
                  <a:pt x="2598" y="2271"/>
                </a:lnTo>
                <a:lnTo>
                  <a:pt x="2569" y="2310"/>
                </a:lnTo>
                <a:lnTo>
                  <a:pt x="2546" y="2352"/>
                </a:lnTo>
                <a:lnTo>
                  <a:pt x="2530" y="2396"/>
                </a:lnTo>
                <a:lnTo>
                  <a:pt x="2520" y="2442"/>
                </a:lnTo>
                <a:lnTo>
                  <a:pt x="2518" y="2490"/>
                </a:lnTo>
                <a:lnTo>
                  <a:pt x="2520" y="2534"/>
                </a:lnTo>
                <a:lnTo>
                  <a:pt x="2529" y="2575"/>
                </a:lnTo>
                <a:lnTo>
                  <a:pt x="2544" y="2614"/>
                </a:lnTo>
                <a:lnTo>
                  <a:pt x="2564" y="2651"/>
                </a:lnTo>
                <a:lnTo>
                  <a:pt x="2591" y="2686"/>
                </a:lnTo>
                <a:lnTo>
                  <a:pt x="2612" y="2707"/>
                </a:lnTo>
                <a:lnTo>
                  <a:pt x="2639" y="2728"/>
                </a:lnTo>
                <a:lnTo>
                  <a:pt x="2673" y="2747"/>
                </a:lnTo>
                <a:lnTo>
                  <a:pt x="2713" y="2765"/>
                </a:lnTo>
                <a:lnTo>
                  <a:pt x="2759" y="2781"/>
                </a:lnTo>
                <a:lnTo>
                  <a:pt x="2811" y="2798"/>
                </a:lnTo>
                <a:lnTo>
                  <a:pt x="2870" y="2813"/>
                </a:lnTo>
                <a:lnTo>
                  <a:pt x="2934" y="2827"/>
                </a:lnTo>
                <a:lnTo>
                  <a:pt x="2965" y="2834"/>
                </a:lnTo>
                <a:lnTo>
                  <a:pt x="2991" y="2842"/>
                </a:lnTo>
                <a:lnTo>
                  <a:pt x="3011" y="2850"/>
                </a:lnTo>
                <a:lnTo>
                  <a:pt x="3027" y="2859"/>
                </a:lnTo>
                <a:lnTo>
                  <a:pt x="3040" y="2872"/>
                </a:lnTo>
                <a:lnTo>
                  <a:pt x="3049" y="2888"/>
                </a:lnTo>
                <a:lnTo>
                  <a:pt x="3052" y="2907"/>
                </a:lnTo>
                <a:lnTo>
                  <a:pt x="3052" y="2912"/>
                </a:lnTo>
                <a:lnTo>
                  <a:pt x="3050" y="2917"/>
                </a:lnTo>
                <a:lnTo>
                  <a:pt x="3049" y="2924"/>
                </a:lnTo>
                <a:lnTo>
                  <a:pt x="3046" y="2931"/>
                </a:lnTo>
                <a:lnTo>
                  <a:pt x="3041" y="2937"/>
                </a:lnTo>
                <a:lnTo>
                  <a:pt x="3034" y="2945"/>
                </a:lnTo>
                <a:lnTo>
                  <a:pt x="3023" y="2951"/>
                </a:lnTo>
                <a:lnTo>
                  <a:pt x="3009" y="2956"/>
                </a:lnTo>
                <a:lnTo>
                  <a:pt x="2991" y="2961"/>
                </a:lnTo>
                <a:lnTo>
                  <a:pt x="2968" y="2964"/>
                </a:lnTo>
                <a:lnTo>
                  <a:pt x="2941" y="2965"/>
                </a:lnTo>
                <a:lnTo>
                  <a:pt x="2907" y="2963"/>
                </a:lnTo>
                <a:lnTo>
                  <a:pt x="2876" y="2958"/>
                </a:lnTo>
                <a:lnTo>
                  <a:pt x="2849" y="2949"/>
                </a:lnTo>
                <a:lnTo>
                  <a:pt x="2825" y="2935"/>
                </a:lnTo>
                <a:lnTo>
                  <a:pt x="2804" y="2919"/>
                </a:lnTo>
                <a:lnTo>
                  <a:pt x="2788" y="2899"/>
                </a:lnTo>
                <a:lnTo>
                  <a:pt x="2771" y="2880"/>
                </a:lnTo>
                <a:lnTo>
                  <a:pt x="2751" y="2866"/>
                </a:lnTo>
                <a:lnTo>
                  <a:pt x="2728" y="2857"/>
                </a:lnTo>
                <a:lnTo>
                  <a:pt x="2704" y="2852"/>
                </a:lnTo>
                <a:lnTo>
                  <a:pt x="2679" y="2854"/>
                </a:lnTo>
                <a:lnTo>
                  <a:pt x="2598" y="2869"/>
                </a:lnTo>
                <a:lnTo>
                  <a:pt x="2576" y="2876"/>
                </a:lnTo>
                <a:lnTo>
                  <a:pt x="2558" y="2885"/>
                </a:lnTo>
                <a:lnTo>
                  <a:pt x="2542" y="2898"/>
                </a:lnTo>
                <a:lnTo>
                  <a:pt x="2528" y="2915"/>
                </a:lnTo>
                <a:lnTo>
                  <a:pt x="2518" y="2933"/>
                </a:lnTo>
                <a:lnTo>
                  <a:pt x="2511" y="2953"/>
                </a:lnTo>
                <a:lnTo>
                  <a:pt x="2509" y="2974"/>
                </a:lnTo>
                <a:lnTo>
                  <a:pt x="2511" y="2996"/>
                </a:lnTo>
                <a:lnTo>
                  <a:pt x="2517" y="3016"/>
                </a:lnTo>
                <a:lnTo>
                  <a:pt x="2527" y="3035"/>
                </a:lnTo>
                <a:lnTo>
                  <a:pt x="2553" y="3070"/>
                </a:lnTo>
                <a:lnTo>
                  <a:pt x="2583" y="3101"/>
                </a:lnTo>
                <a:lnTo>
                  <a:pt x="2616" y="3129"/>
                </a:lnTo>
                <a:lnTo>
                  <a:pt x="2652" y="3153"/>
                </a:lnTo>
                <a:lnTo>
                  <a:pt x="2692" y="3173"/>
                </a:lnTo>
                <a:lnTo>
                  <a:pt x="2735" y="3190"/>
                </a:lnTo>
                <a:lnTo>
                  <a:pt x="2782" y="3202"/>
                </a:lnTo>
                <a:lnTo>
                  <a:pt x="2831" y="3211"/>
                </a:lnTo>
                <a:lnTo>
                  <a:pt x="2831" y="3378"/>
                </a:lnTo>
                <a:lnTo>
                  <a:pt x="2834" y="3403"/>
                </a:lnTo>
                <a:lnTo>
                  <a:pt x="2843" y="3425"/>
                </a:lnTo>
                <a:lnTo>
                  <a:pt x="2855" y="3446"/>
                </a:lnTo>
                <a:lnTo>
                  <a:pt x="2872" y="3462"/>
                </a:lnTo>
                <a:lnTo>
                  <a:pt x="2892" y="3475"/>
                </a:lnTo>
                <a:lnTo>
                  <a:pt x="2914" y="3484"/>
                </a:lnTo>
                <a:lnTo>
                  <a:pt x="2939" y="3486"/>
                </a:lnTo>
                <a:lnTo>
                  <a:pt x="2964" y="3484"/>
                </a:lnTo>
                <a:lnTo>
                  <a:pt x="2986" y="3475"/>
                </a:lnTo>
                <a:lnTo>
                  <a:pt x="3007" y="3462"/>
                </a:lnTo>
                <a:lnTo>
                  <a:pt x="3023" y="3446"/>
                </a:lnTo>
                <a:lnTo>
                  <a:pt x="3036" y="3425"/>
                </a:lnTo>
                <a:lnTo>
                  <a:pt x="3044" y="3403"/>
                </a:lnTo>
                <a:lnTo>
                  <a:pt x="3047" y="3378"/>
                </a:lnTo>
                <a:lnTo>
                  <a:pt x="3047" y="3206"/>
                </a:lnTo>
                <a:lnTo>
                  <a:pt x="3101" y="3192"/>
                </a:lnTo>
                <a:lnTo>
                  <a:pt x="3150" y="3175"/>
                </a:lnTo>
                <a:lnTo>
                  <a:pt x="3196" y="3154"/>
                </a:lnTo>
                <a:lnTo>
                  <a:pt x="3237" y="3128"/>
                </a:lnTo>
                <a:lnTo>
                  <a:pt x="3274" y="3098"/>
                </a:lnTo>
                <a:lnTo>
                  <a:pt x="3304" y="3065"/>
                </a:lnTo>
                <a:lnTo>
                  <a:pt x="3329" y="3029"/>
                </a:lnTo>
                <a:lnTo>
                  <a:pt x="3349" y="2991"/>
                </a:lnTo>
                <a:lnTo>
                  <a:pt x="3363" y="2951"/>
                </a:lnTo>
                <a:lnTo>
                  <a:pt x="3370" y="2907"/>
                </a:lnTo>
                <a:lnTo>
                  <a:pt x="3374" y="2861"/>
                </a:lnTo>
                <a:lnTo>
                  <a:pt x="3372" y="2823"/>
                </a:lnTo>
                <a:lnTo>
                  <a:pt x="3366" y="2786"/>
                </a:lnTo>
                <a:lnTo>
                  <a:pt x="3355" y="2750"/>
                </a:lnTo>
                <a:lnTo>
                  <a:pt x="3340" y="2718"/>
                </a:lnTo>
                <a:lnTo>
                  <a:pt x="3322" y="2687"/>
                </a:lnTo>
                <a:lnTo>
                  <a:pt x="3295" y="2654"/>
                </a:lnTo>
                <a:lnTo>
                  <a:pt x="3264" y="2624"/>
                </a:lnTo>
                <a:lnTo>
                  <a:pt x="3230" y="2601"/>
                </a:lnTo>
                <a:lnTo>
                  <a:pt x="3193" y="2582"/>
                </a:lnTo>
                <a:lnTo>
                  <a:pt x="3158" y="2569"/>
                </a:lnTo>
                <a:lnTo>
                  <a:pt x="3116" y="2557"/>
                </a:lnTo>
                <a:lnTo>
                  <a:pt x="3064" y="2543"/>
                </a:lnTo>
                <a:lnTo>
                  <a:pt x="3005" y="2528"/>
                </a:lnTo>
                <a:lnTo>
                  <a:pt x="2939" y="2513"/>
                </a:lnTo>
                <a:lnTo>
                  <a:pt x="2906" y="2504"/>
                </a:lnTo>
                <a:lnTo>
                  <a:pt x="2879" y="2497"/>
                </a:lnTo>
                <a:lnTo>
                  <a:pt x="2859" y="2489"/>
                </a:lnTo>
                <a:lnTo>
                  <a:pt x="2847" y="2481"/>
                </a:lnTo>
                <a:lnTo>
                  <a:pt x="2839" y="2470"/>
                </a:lnTo>
                <a:lnTo>
                  <a:pt x="2834" y="2457"/>
                </a:lnTo>
                <a:lnTo>
                  <a:pt x="2831" y="2444"/>
                </a:lnTo>
                <a:lnTo>
                  <a:pt x="2834" y="2427"/>
                </a:lnTo>
                <a:lnTo>
                  <a:pt x="2840" y="2414"/>
                </a:lnTo>
                <a:lnTo>
                  <a:pt x="2850" y="2403"/>
                </a:lnTo>
                <a:lnTo>
                  <a:pt x="2863" y="2396"/>
                </a:lnTo>
                <a:lnTo>
                  <a:pt x="2879" y="2390"/>
                </a:lnTo>
                <a:lnTo>
                  <a:pt x="2894" y="2387"/>
                </a:lnTo>
                <a:lnTo>
                  <a:pt x="2911" y="2384"/>
                </a:lnTo>
                <a:lnTo>
                  <a:pt x="2928" y="2384"/>
                </a:lnTo>
                <a:lnTo>
                  <a:pt x="2958" y="2387"/>
                </a:lnTo>
                <a:lnTo>
                  <a:pt x="2986" y="2392"/>
                </a:lnTo>
                <a:lnTo>
                  <a:pt x="3011" y="2401"/>
                </a:lnTo>
                <a:lnTo>
                  <a:pt x="3032" y="2415"/>
                </a:lnTo>
                <a:lnTo>
                  <a:pt x="3052" y="2433"/>
                </a:lnTo>
                <a:lnTo>
                  <a:pt x="3071" y="2448"/>
                </a:lnTo>
                <a:lnTo>
                  <a:pt x="3092" y="2461"/>
                </a:lnTo>
                <a:lnTo>
                  <a:pt x="3116" y="2467"/>
                </a:lnTo>
                <a:lnTo>
                  <a:pt x="3140" y="2468"/>
                </a:lnTo>
                <a:lnTo>
                  <a:pt x="3164" y="2463"/>
                </a:lnTo>
                <a:lnTo>
                  <a:pt x="3220" y="2446"/>
                </a:lnTo>
                <a:lnTo>
                  <a:pt x="3240" y="2437"/>
                </a:lnTo>
                <a:lnTo>
                  <a:pt x="3258" y="2425"/>
                </a:lnTo>
                <a:lnTo>
                  <a:pt x="3273" y="2409"/>
                </a:lnTo>
                <a:lnTo>
                  <a:pt x="3285" y="2391"/>
                </a:lnTo>
                <a:lnTo>
                  <a:pt x="3292" y="2371"/>
                </a:lnTo>
                <a:lnTo>
                  <a:pt x="3295" y="2348"/>
                </a:lnTo>
                <a:lnTo>
                  <a:pt x="3295" y="2327"/>
                </a:lnTo>
                <a:lnTo>
                  <a:pt x="3290" y="2307"/>
                </a:lnTo>
                <a:lnTo>
                  <a:pt x="3279" y="2287"/>
                </a:lnTo>
                <a:lnTo>
                  <a:pt x="3267" y="2270"/>
                </a:lnTo>
                <a:lnTo>
                  <a:pt x="3238" y="2242"/>
                </a:lnTo>
                <a:lnTo>
                  <a:pt x="3205" y="2218"/>
                </a:lnTo>
                <a:lnTo>
                  <a:pt x="3171" y="2197"/>
                </a:lnTo>
                <a:lnTo>
                  <a:pt x="3132" y="2180"/>
                </a:lnTo>
                <a:lnTo>
                  <a:pt x="3092" y="2167"/>
                </a:lnTo>
                <a:lnTo>
                  <a:pt x="3047" y="2156"/>
                </a:lnTo>
                <a:lnTo>
                  <a:pt x="3047" y="2030"/>
                </a:lnTo>
                <a:lnTo>
                  <a:pt x="3044" y="2005"/>
                </a:lnTo>
                <a:lnTo>
                  <a:pt x="3036" y="1982"/>
                </a:lnTo>
                <a:lnTo>
                  <a:pt x="3023" y="1963"/>
                </a:lnTo>
                <a:lnTo>
                  <a:pt x="3007" y="1946"/>
                </a:lnTo>
                <a:lnTo>
                  <a:pt x="2986" y="1932"/>
                </a:lnTo>
                <a:lnTo>
                  <a:pt x="2964" y="1924"/>
                </a:lnTo>
                <a:lnTo>
                  <a:pt x="2939" y="1922"/>
                </a:lnTo>
                <a:close/>
                <a:moveTo>
                  <a:pt x="1316" y="798"/>
                </a:moveTo>
                <a:lnTo>
                  <a:pt x="1271" y="800"/>
                </a:lnTo>
                <a:lnTo>
                  <a:pt x="1229" y="806"/>
                </a:lnTo>
                <a:lnTo>
                  <a:pt x="1186" y="815"/>
                </a:lnTo>
                <a:lnTo>
                  <a:pt x="1147" y="826"/>
                </a:lnTo>
                <a:lnTo>
                  <a:pt x="1111" y="838"/>
                </a:lnTo>
                <a:lnTo>
                  <a:pt x="1077" y="852"/>
                </a:lnTo>
                <a:lnTo>
                  <a:pt x="1048" y="864"/>
                </a:lnTo>
                <a:lnTo>
                  <a:pt x="1024" y="876"/>
                </a:lnTo>
                <a:lnTo>
                  <a:pt x="1012" y="886"/>
                </a:lnTo>
                <a:lnTo>
                  <a:pt x="1003" y="898"/>
                </a:lnTo>
                <a:lnTo>
                  <a:pt x="1001" y="914"/>
                </a:lnTo>
                <a:lnTo>
                  <a:pt x="1001" y="989"/>
                </a:lnTo>
                <a:lnTo>
                  <a:pt x="984" y="989"/>
                </a:lnTo>
                <a:lnTo>
                  <a:pt x="967" y="992"/>
                </a:lnTo>
                <a:lnTo>
                  <a:pt x="954" y="1001"/>
                </a:lnTo>
                <a:lnTo>
                  <a:pt x="945" y="1015"/>
                </a:lnTo>
                <a:lnTo>
                  <a:pt x="941" y="1030"/>
                </a:lnTo>
                <a:lnTo>
                  <a:pt x="941" y="1100"/>
                </a:lnTo>
                <a:lnTo>
                  <a:pt x="943" y="1113"/>
                </a:lnTo>
                <a:lnTo>
                  <a:pt x="950" y="1126"/>
                </a:lnTo>
                <a:lnTo>
                  <a:pt x="960" y="1135"/>
                </a:lnTo>
                <a:lnTo>
                  <a:pt x="1001" y="1162"/>
                </a:lnTo>
                <a:lnTo>
                  <a:pt x="1003" y="1178"/>
                </a:lnTo>
                <a:lnTo>
                  <a:pt x="1012" y="1223"/>
                </a:lnTo>
                <a:lnTo>
                  <a:pt x="1025" y="1272"/>
                </a:lnTo>
                <a:lnTo>
                  <a:pt x="1043" y="1321"/>
                </a:lnTo>
                <a:lnTo>
                  <a:pt x="1065" y="1372"/>
                </a:lnTo>
                <a:lnTo>
                  <a:pt x="1092" y="1424"/>
                </a:lnTo>
                <a:lnTo>
                  <a:pt x="1121" y="1476"/>
                </a:lnTo>
                <a:lnTo>
                  <a:pt x="1155" y="1527"/>
                </a:lnTo>
                <a:lnTo>
                  <a:pt x="1188" y="1574"/>
                </a:lnTo>
                <a:lnTo>
                  <a:pt x="1222" y="1615"/>
                </a:lnTo>
                <a:lnTo>
                  <a:pt x="1253" y="1650"/>
                </a:lnTo>
                <a:lnTo>
                  <a:pt x="1285" y="1679"/>
                </a:lnTo>
                <a:lnTo>
                  <a:pt x="1313" y="1702"/>
                </a:lnTo>
                <a:lnTo>
                  <a:pt x="1340" y="1720"/>
                </a:lnTo>
                <a:lnTo>
                  <a:pt x="1365" y="1734"/>
                </a:lnTo>
                <a:lnTo>
                  <a:pt x="1386" y="1740"/>
                </a:lnTo>
                <a:lnTo>
                  <a:pt x="1404" y="1743"/>
                </a:lnTo>
                <a:lnTo>
                  <a:pt x="1630" y="1743"/>
                </a:lnTo>
                <a:lnTo>
                  <a:pt x="1649" y="1740"/>
                </a:lnTo>
                <a:lnTo>
                  <a:pt x="1670" y="1734"/>
                </a:lnTo>
                <a:lnTo>
                  <a:pt x="1694" y="1720"/>
                </a:lnTo>
                <a:lnTo>
                  <a:pt x="1721" y="1702"/>
                </a:lnTo>
                <a:lnTo>
                  <a:pt x="1750" y="1679"/>
                </a:lnTo>
                <a:lnTo>
                  <a:pt x="1780" y="1650"/>
                </a:lnTo>
                <a:lnTo>
                  <a:pt x="1813" y="1615"/>
                </a:lnTo>
                <a:lnTo>
                  <a:pt x="1845" y="1574"/>
                </a:lnTo>
                <a:lnTo>
                  <a:pt x="1880" y="1527"/>
                </a:lnTo>
                <a:lnTo>
                  <a:pt x="1913" y="1477"/>
                </a:lnTo>
                <a:lnTo>
                  <a:pt x="1943" y="1424"/>
                </a:lnTo>
                <a:lnTo>
                  <a:pt x="1969" y="1372"/>
                </a:lnTo>
                <a:lnTo>
                  <a:pt x="1991" y="1321"/>
                </a:lnTo>
                <a:lnTo>
                  <a:pt x="2009" y="1272"/>
                </a:lnTo>
                <a:lnTo>
                  <a:pt x="2023" y="1223"/>
                </a:lnTo>
                <a:lnTo>
                  <a:pt x="2031" y="1178"/>
                </a:lnTo>
                <a:lnTo>
                  <a:pt x="2033" y="1162"/>
                </a:lnTo>
                <a:lnTo>
                  <a:pt x="2073" y="1135"/>
                </a:lnTo>
                <a:lnTo>
                  <a:pt x="2085" y="1126"/>
                </a:lnTo>
                <a:lnTo>
                  <a:pt x="2090" y="1113"/>
                </a:lnTo>
                <a:lnTo>
                  <a:pt x="2092" y="1100"/>
                </a:lnTo>
                <a:lnTo>
                  <a:pt x="2092" y="1030"/>
                </a:lnTo>
                <a:lnTo>
                  <a:pt x="2090" y="1015"/>
                </a:lnTo>
                <a:lnTo>
                  <a:pt x="2081" y="1001"/>
                </a:lnTo>
                <a:lnTo>
                  <a:pt x="2068" y="992"/>
                </a:lnTo>
                <a:lnTo>
                  <a:pt x="2051" y="989"/>
                </a:lnTo>
                <a:lnTo>
                  <a:pt x="2028" y="989"/>
                </a:lnTo>
                <a:lnTo>
                  <a:pt x="2024" y="983"/>
                </a:lnTo>
                <a:lnTo>
                  <a:pt x="2019" y="979"/>
                </a:lnTo>
                <a:lnTo>
                  <a:pt x="2015" y="974"/>
                </a:lnTo>
                <a:lnTo>
                  <a:pt x="2001" y="969"/>
                </a:lnTo>
                <a:lnTo>
                  <a:pt x="1988" y="967"/>
                </a:lnTo>
                <a:lnTo>
                  <a:pt x="1974" y="971"/>
                </a:lnTo>
                <a:lnTo>
                  <a:pt x="1932" y="988"/>
                </a:lnTo>
                <a:lnTo>
                  <a:pt x="1890" y="1000"/>
                </a:lnTo>
                <a:lnTo>
                  <a:pt x="1849" y="1007"/>
                </a:lnTo>
                <a:lnTo>
                  <a:pt x="1808" y="1009"/>
                </a:lnTo>
                <a:lnTo>
                  <a:pt x="1761" y="1006"/>
                </a:lnTo>
                <a:lnTo>
                  <a:pt x="1715" y="997"/>
                </a:lnTo>
                <a:lnTo>
                  <a:pt x="1671" y="980"/>
                </a:lnTo>
                <a:lnTo>
                  <a:pt x="1629" y="957"/>
                </a:lnTo>
                <a:lnTo>
                  <a:pt x="1588" y="928"/>
                </a:lnTo>
                <a:lnTo>
                  <a:pt x="1550" y="892"/>
                </a:lnTo>
                <a:lnTo>
                  <a:pt x="1518" y="864"/>
                </a:lnTo>
                <a:lnTo>
                  <a:pt x="1484" y="841"/>
                </a:lnTo>
                <a:lnTo>
                  <a:pt x="1445" y="822"/>
                </a:lnTo>
                <a:lnTo>
                  <a:pt x="1405" y="809"/>
                </a:lnTo>
                <a:lnTo>
                  <a:pt x="1362" y="801"/>
                </a:lnTo>
                <a:lnTo>
                  <a:pt x="1316" y="798"/>
                </a:lnTo>
                <a:close/>
                <a:moveTo>
                  <a:pt x="1411" y="0"/>
                </a:moveTo>
                <a:lnTo>
                  <a:pt x="1624" y="0"/>
                </a:lnTo>
                <a:lnTo>
                  <a:pt x="1690" y="4"/>
                </a:lnTo>
                <a:lnTo>
                  <a:pt x="1755" y="14"/>
                </a:lnTo>
                <a:lnTo>
                  <a:pt x="1818" y="30"/>
                </a:lnTo>
                <a:lnTo>
                  <a:pt x="1879" y="52"/>
                </a:lnTo>
                <a:lnTo>
                  <a:pt x="1936" y="79"/>
                </a:lnTo>
                <a:lnTo>
                  <a:pt x="1990" y="113"/>
                </a:lnTo>
                <a:lnTo>
                  <a:pt x="2041" y="150"/>
                </a:lnTo>
                <a:lnTo>
                  <a:pt x="2088" y="192"/>
                </a:lnTo>
                <a:lnTo>
                  <a:pt x="2131" y="239"/>
                </a:lnTo>
                <a:lnTo>
                  <a:pt x="2168" y="290"/>
                </a:lnTo>
                <a:lnTo>
                  <a:pt x="2201" y="344"/>
                </a:lnTo>
                <a:lnTo>
                  <a:pt x="2228" y="401"/>
                </a:lnTo>
                <a:lnTo>
                  <a:pt x="2251" y="462"/>
                </a:lnTo>
                <a:lnTo>
                  <a:pt x="2266" y="524"/>
                </a:lnTo>
                <a:lnTo>
                  <a:pt x="2277" y="589"/>
                </a:lnTo>
                <a:lnTo>
                  <a:pt x="2280" y="657"/>
                </a:lnTo>
                <a:lnTo>
                  <a:pt x="2280" y="862"/>
                </a:lnTo>
                <a:lnTo>
                  <a:pt x="2297" y="889"/>
                </a:lnTo>
                <a:lnTo>
                  <a:pt x="2308" y="918"/>
                </a:lnTo>
                <a:lnTo>
                  <a:pt x="2316" y="948"/>
                </a:lnTo>
                <a:lnTo>
                  <a:pt x="2318" y="980"/>
                </a:lnTo>
                <a:lnTo>
                  <a:pt x="2318" y="1126"/>
                </a:lnTo>
                <a:lnTo>
                  <a:pt x="2316" y="1156"/>
                </a:lnTo>
                <a:lnTo>
                  <a:pt x="2309" y="1184"/>
                </a:lnTo>
                <a:lnTo>
                  <a:pt x="2299" y="1212"/>
                </a:lnTo>
                <a:lnTo>
                  <a:pt x="2284" y="1237"/>
                </a:lnTo>
                <a:lnTo>
                  <a:pt x="2266" y="1260"/>
                </a:lnTo>
                <a:lnTo>
                  <a:pt x="2245" y="1282"/>
                </a:lnTo>
                <a:lnTo>
                  <a:pt x="2226" y="1337"/>
                </a:lnTo>
                <a:lnTo>
                  <a:pt x="2204" y="1393"/>
                </a:lnTo>
                <a:lnTo>
                  <a:pt x="2175" y="1460"/>
                </a:lnTo>
                <a:lnTo>
                  <a:pt x="2142" y="1526"/>
                </a:lnTo>
                <a:lnTo>
                  <a:pt x="2104" y="1593"/>
                </a:lnTo>
                <a:lnTo>
                  <a:pt x="2062" y="1657"/>
                </a:lnTo>
                <a:lnTo>
                  <a:pt x="2042" y="1687"/>
                </a:lnTo>
                <a:lnTo>
                  <a:pt x="2018" y="1717"/>
                </a:lnTo>
                <a:lnTo>
                  <a:pt x="1994" y="1748"/>
                </a:lnTo>
                <a:lnTo>
                  <a:pt x="1965" y="1780"/>
                </a:lnTo>
                <a:lnTo>
                  <a:pt x="1990" y="1800"/>
                </a:lnTo>
                <a:lnTo>
                  <a:pt x="2010" y="1821"/>
                </a:lnTo>
                <a:lnTo>
                  <a:pt x="2026" y="1844"/>
                </a:lnTo>
                <a:lnTo>
                  <a:pt x="2037" y="1868"/>
                </a:lnTo>
                <a:lnTo>
                  <a:pt x="2388" y="1975"/>
                </a:lnTo>
                <a:lnTo>
                  <a:pt x="2388" y="1975"/>
                </a:lnTo>
                <a:lnTo>
                  <a:pt x="2576" y="2032"/>
                </a:lnTo>
                <a:lnTo>
                  <a:pt x="2603" y="2018"/>
                </a:lnTo>
                <a:lnTo>
                  <a:pt x="2630" y="2004"/>
                </a:lnTo>
                <a:lnTo>
                  <a:pt x="2637" y="1961"/>
                </a:lnTo>
                <a:lnTo>
                  <a:pt x="2649" y="1921"/>
                </a:lnTo>
                <a:lnTo>
                  <a:pt x="2666" y="1884"/>
                </a:lnTo>
                <a:lnTo>
                  <a:pt x="2689" y="1849"/>
                </a:lnTo>
                <a:lnTo>
                  <a:pt x="2715" y="1817"/>
                </a:lnTo>
                <a:lnTo>
                  <a:pt x="2745" y="1790"/>
                </a:lnTo>
                <a:lnTo>
                  <a:pt x="2779" y="1766"/>
                </a:lnTo>
                <a:lnTo>
                  <a:pt x="2815" y="1747"/>
                </a:lnTo>
                <a:lnTo>
                  <a:pt x="2854" y="1733"/>
                </a:lnTo>
                <a:lnTo>
                  <a:pt x="2895" y="1724"/>
                </a:lnTo>
                <a:lnTo>
                  <a:pt x="2939" y="1720"/>
                </a:lnTo>
                <a:lnTo>
                  <a:pt x="2983" y="1724"/>
                </a:lnTo>
                <a:lnTo>
                  <a:pt x="3025" y="1733"/>
                </a:lnTo>
                <a:lnTo>
                  <a:pt x="3065" y="1747"/>
                </a:lnTo>
                <a:lnTo>
                  <a:pt x="3102" y="1767"/>
                </a:lnTo>
                <a:lnTo>
                  <a:pt x="3136" y="1791"/>
                </a:lnTo>
                <a:lnTo>
                  <a:pt x="3166" y="1820"/>
                </a:lnTo>
                <a:lnTo>
                  <a:pt x="3192" y="1853"/>
                </a:lnTo>
                <a:lnTo>
                  <a:pt x="3213" y="1889"/>
                </a:lnTo>
                <a:lnTo>
                  <a:pt x="3230" y="1927"/>
                </a:lnTo>
                <a:lnTo>
                  <a:pt x="3242" y="1968"/>
                </a:lnTo>
                <a:lnTo>
                  <a:pt x="3248" y="2011"/>
                </a:lnTo>
                <a:lnTo>
                  <a:pt x="3294" y="2035"/>
                </a:lnTo>
                <a:lnTo>
                  <a:pt x="3337" y="2065"/>
                </a:lnTo>
                <a:lnTo>
                  <a:pt x="3377" y="2096"/>
                </a:lnTo>
                <a:lnTo>
                  <a:pt x="3414" y="2132"/>
                </a:lnTo>
                <a:lnTo>
                  <a:pt x="3439" y="2163"/>
                </a:lnTo>
                <a:lnTo>
                  <a:pt x="3460" y="2196"/>
                </a:lnTo>
                <a:lnTo>
                  <a:pt x="3476" y="2231"/>
                </a:lnTo>
                <a:lnTo>
                  <a:pt x="3488" y="2268"/>
                </a:lnTo>
                <a:lnTo>
                  <a:pt x="3495" y="2306"/>
                </a:lnTo>
                <a:lnTo>
                  <a:pt x="3497" y="2344"/>
                </a:lnTo>
                <a:lnTo>
                  <a:pt x="3495" y="2383"/>
                </a:lnTo>
                <a:lnTo>
                  <a:pt x="3487" y="2421"/>
                </a:lnTo>
                <a:lnTo>
                  <a:pt x="3476" y="2456"/>
                </a:lnTo>
                <a:lnTo>
                  <a:pt x="3461" y="2488"/>
                </a:lnTo>
                <a:lnTo>
                  <a:pt x="3443" y="2518"/>
                </a:lnTo>
                <a:lnTo>
                  <a:pt x="3466" y="2544"/>
                </a:lnTo>
                <a:lnTo>
                  <a:pt x="3487" y="2572"/>
                </a:lnTo>
                <a:lnTo>
                  <a:pt x="3514" y="2615"/>
                </a:lnTo>
                <a:lnTo>
                  <a:pt x="3536" y="2660"/>
                </a:lnTo>
                <a:lnTo>
                  <a:pt x="3552" y="2707"/>
                </a:lnTo>
                <a:lnTo>
                  <a:pt x="3565" y="2757"/>
                </a:lnTo>
                <a:lnTo>
                  <a:pt x="3573" y="2808"/>
                </a:lnTo>
                <a:lnTo>
                  <a:pt x="3575" y="2861"/>
                </a:lnTo>
                <a:lnTo>
                  <a:pt x="3573" y="2916"/>
                </a:lnTo>
                <a:lnTo>
                  <a:pt x="3565" y="2970"/>
                </a:lnTo>
                <a:lnTo>
                  <a:pt x="3551" y="3022"/>
                </a:lnTo>
                <a:lnTo>
                  <a:pt x="3533" y="3071"/>
                </a:lnTo>
                <a:lnTo>
                  <a:pt x="3511" y="3117"/>
                </a:lnTo>
                <a:lnTo>
                  <a:pt x="3483" y="3162"/>
                </a:lnTo>
                <a:lnTo>
                  <a:pt x="3450" y="3204"/>
                </a:lnTo>
                <a:lnTo>
                  <a:pt x="3412" y="3244"/>
                </a:lnTo>
                <a:lnTo>
                  <a:pt x="3375" y="3275"/>
                </a:lnTo>
                <a:lnTo>
                  <a:pt x="3336" y="3304"/>
                </a:lnTo>
                <a:lnTo>
                  <a:pt x="3293" y="3330"/>
                </a:lnTo>
                <a:lnTo>
                  <a:pt x="3248" y="3352"/>
                </a:lnTo>
                <a:lnTo>
                  <a:pt x="3248" y="3378"/>
                </a:lnTo>
                <a:lnTo>
                  <a:pt x="3245" y="3424"/>
                </a:lnTo>
                <a:lnTo>
                  <a:pt x="3235" y="3468"/>
                </a:lnTo>
                <a:lnTo>
                  <a:pt x="3219" y="3508"/>
                </a:lnTo>
                <a:lnTo>
                  <a:pt x="3199" y="3547"/>
                </a:lnTo>
                <a:lnTo>
                  <a:pt x="3172" y="3581"/>
                </a:lnTo>
                <a:lnTo>
                  <a:pt x="3141" y="3612"/>
                </a:lnTo>
                <a:lnTo>
                  <a:pt x="3108" y="3637"/>
                </a:lnTo>
                <a:lnTo>
                  <a:pt x="3069" y="3659"/>
                </a:lnTo>
                <a:lnTo>
                  <a:pt x="3028" y="3674"/>
                </a:lnTo>
                <a:lnTo>
                  <a:pt x="2984" y="3683"/>
                </a:lnTo>
                <a:lnTo>
                  <a:pt x="2939" y="3687"/>
                </a:lnTo>
                <a:lnTo>
                  <a:pt x="2906" y="3686"/>
                </a:lnTo>
                <a:lnTo>
                  <a:pt x="2873" y="3680"/>
                </a:lnTo>
                <a:lnTo>
                  <a:pt x="2843" y="3671"/>
                </a:lnTo>
                <a:lnTo>
                  <a:pt x="125" y="3671"/>
                </a:lnTo>
                <a:lnTo>
                  <a:pt x="95" y="3669"/>
                </a:lnTo>
                <a:lnTo>
                  <a:pt x="70" y="3659"/>
                </a:lnTo>
                <a:lnTo>
                  <a:pt x="46" y="3644"/>
                </a:lnTo>
                <a:lnTo>
                  <a:pt x="27" y="3625"/>
                </a:lnTo>
                <a:lnTo>
                  <a:pt x="12" y="3602"/>
                </a:lnTo>
                <a:lnTo>
                  <a:pt x="3" y="3576"/>
                </a:lnTo>
                <a:lnTo>
                  <a:pt x="0" y="3548"/>
                </a:lnTo>
                <a:lnTo>
                  <a:pt x="1" y="3529"/>
                </a:lnTo>
                <a:lnTo>
                  <a:pt x="2" y="3524"/>
                </a:lnTo>
                <a:lnTo>
                  <a:pt x="3" y="3513"/>
                </a:lnTo>
                <a:lnTo>
                  <a:pt x="7" y="3495"/>
                </a:lnTo>
                <a:lnTo>
                  <a:pt x="10" y="3470"/>
                </a:lnTo>
                <a:lnTo>
                  <a:pt x="15" y="3440"/>
                </a:lnTo>
                <a:lnTo>
                  <a:pt x="20" y="3403"/>
                </a:lnTo>
                <a:lnTo>
                  <a:pt x="28" y="3363"/>
                </a:lnTo>
                <a:lnTo>
                  <a:pt x="36" y="3317"/>
                </a:lnTo>
                <a:lnTo>
                  <a:pt x="44" y="3266"/>
                </a:lnTo>
                <a:lnTo>
                  <a:pt x="54" y="3212"/>
                </a:lnTo>
                <a:lnTo>
                  <a:pt x="65" y="3156"/>
                </a:lnTo>
                <a:lnTo>
                  <a:pt x="76" y="3096"/>
                </a:lnTo>
                <a:lnTo>
                  <a:pt x="90" y="3034"/>
                </a:lnTo>
                <a:lnTo>
                  <a:pt x="103" y="2970"/>
                </a:lnTo>
                <a:lnTo>
                  <a:pt x="118" y="2905"/>
                </a:lnTo>
                <a:lnTo>
                  <a:pt x="134" y="2839"/>
                </a:lnTo>
                <a:lnTo>
                  <a:pt x="149" y="2771"/>
                </a:lnTo>
                <a:lnTo>
                  <a:pt x="167" y="2704"/>
                </a:lnTo>
                <a:lnTo>
                  <a:pt x="185" y="2638"/>
                </a:lnTo>
                <a:lnTo>
                  <a:pt x="204" y="2573"/>
                </a:lnTo>
                <a:lnTo>
                  <a:pt x="225" y="2509"/>
                </a:lnTo>
                <a:lnTo>
                  <a:pt x="246" y="2446"/>
                </a:lnTo>
                <a:lnTo>
                  <a:pt x="267" y="2385"/>
                </a:lnTo>
                <a:lnTo>
                  <a:pt x="290" y="2328"/>
                </a:lnTo>
                <a:lnTo>
                  <a:pt x="313" y="2274"/>
                </a:lnTo>
                <a:lnTo>
                  <a:pt x="337" y="2224"/>
                </a:lnTo>
                <a:lnTo>
                  <a:pt x="363" y="2177"/>
                </a:lnTo>
                <a:lnTo>
                  <a:pt x="389" y="2135"/>
                </a:lnTo>
                <a:lnTo>
                  <a:pt x="414" y="2098"/>
                </a:lnTo>
                <a:lnTo>
                  <a:pt x="443" y="2067"/>
                </a:lnTo>
                <a:lnTo>
                  <a:pt x="471" y="2042"/>
                </a:lnTo>
                <a:lnTo>
                  <a:pt x="499" y="2023"/>
                </a:lnTo>
                <a:lnTo>
                  <a:pt x="529" y="2011"/>
                </a:lnTo>
                <a:lnTo>
                  <a:pt x="997" y="1868"/>
                </a:lnTo>
                <a:lnTo>
                  <a:pt x="1009" y="1844"/>
                </a:lnTo>
                <a:lnTo>
                  <a:pt x="1024" y="1821"/>
                </a:lnTo>
                <a:lnTo>
                  <a:pt x="1044" y="1800"/>
                </a:lnTo>
                <a:lnTo>
                  <a:pt x="1068" y="1780"/>
                </a:lnTo>
                <a:lnTo>
                  <a:pt x="1041" y="1748"/>
                </a:lnTo>
                <a:lnTo>
                  <a:pt x="1015" y="1717"/>
                </a:lnTo>
                <a:lnTo>
                  <a:pt x="993" y="1687"/>
                </a:lnTo>
                <a:lnTo>
                  <a:pt x="973" y="1657"/>
                </a:lnTo>
                <a:lnTo>
                  <a:pt x="930" y="1593"/>
                </a:lnTo>
                <a:lnTo>
                  <a:pt x="893" y="1526"/>
                </a:lnTo>
                <a:lnTo>
                  <a:pt x="859" y="1460"/>
                </a:lnTo>
                <a:lnTo>
                  <a:pt x="831" y="1393"/>
                </a:lnTo>
                <a:lnTo>
                  <a:pt x="808" y="1337"/>
                </a:lnTo>
                <a:lnTo>
                  <a:pt x="788" y="1282"/>
                </a:lnTo>
                <a:lnTo>
                  <a:pt x="767" y="1260"/>
                </a:lnTo>
                <a:lnTo>
                  <a:pt x="749" y="1237"/>
                </a:lnTo>
                <a:lnTo>
                  <a:pt x="736" y="1212"/>
                </a:lnTo>
                <a:lnTo>
                  <a:pt x="724" y="1184"/>
                </a:lnTo>
                <a:lnTo>
                  <a:pt x="719" y="1156"/>
                </a:lnTo>
                <a:lnTo>
                  <a:pt x="717" y="1126"/>
                </a:lnTo>
                <a:lnTo>
                  <a:pt x="717" y="980"/>
                </a:lnTo>
                <a:lnTo>
                  <a:pt x="719" y="948"/>
                </a:lnTo>
                <a:lnTo>
                  <a:pt x="726" y="918"/>
                </a:lnTo>
                <a:lnTo>
                  <a:pt x="738" y="889"/>
                </a:lnTo>
                <a:lnTo>
                  <a:pt x="754" y="862"/>
                </a:lnTo>
                <a:lnTo>
                  <a:pt x="754" y="657"/>
                </a:lnTo>
                <a:lnTo>
                  <a:pt x="757" y="589"/>
                </a:lnTo>
                <a:lnTo>
                  <a:pt x="767" y="524"/>
                </a:lnTo>
                <a:lnTo>
                  <a:pt x="783" y="462"/>
                </a:lnTo>
                <a:lnTo>
                  <a:pt x="805" y="401"/>
                </a:lnTo>
                <a:lnTo>
                  <a:pt x="833" y="344"/>
                </a:lnTo>
                <a:lnTo>
                  <a:pt x="866" y="290"/>
                </a:lnTo>
                <a:lnTo>
                  <a:pt x="904" y="239"/>
                </a:lnTo>
                <a:lnTo>
                  <a:pt x="947" y="192"/>
                </a:lnTo>
                <a:lnTo>
                  <a:pt x="993" y="150"/>
                </a:lnTo>
                <a:lnTo>
                  <a:pt x="1043" y="113"/>
                </a:lnTo>
                <a:lnTo>
                  <a:pt x="1097" y="79"/>
                </a:lnTo>
                <a:lnTo>
                  <a:pt x="1156" y="52"/>
                </a:lnTo>
                <a:lnTo>
                  <a:pt x="1215" y="30"/>
                </a:lnTo>
                <a:lnTo>
                  <a:pt x="1278" y="14"/>
                </a:lnTo>
                <a:lnTo>
                  <a:pt x="1343" y="4"/>
                </a:lnTo>
                <a:lnTo>
                  <a:pt x="1411"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3" name="Rectangle 32"/>
          <p:cNvSpPr/>
          <p:nvPr/>
        </p:nvSpPr>
        <p:spPr>
          <a:xfrm>
            <a:off x="4359727" y="1257308"/>
            <a:ext cx="1556657" cy="1200329"/>
          </a:xfrm>
          <a:prstGeom prst="rect">
            <a:avLst/>
          </a:prstGeom>
        </p:spPr>
        <p:txBody>
          <a:bodyPr wrap="square">
            <a:spAutoFit/>
          </a:bodyPr>
          <a:lstStyle/>
          <a:p>
            <a:pPr algn="ctr" defTabSz="685800"/>
            <a:r>
              <a:rPr lang="en-US" sz="1200" dirty="0">
                <a:solidFill>
                  <a:prstClr val="white"/>
                </a:solidFill>
                <a:latin typeface="Century Gothic" panose="020B0502020202020204" pitchFamily="34" charset="0"/>
                <a:cs typeface="Arial" panose="020B0604020202020204" pitchFamily="34" charset="0"/>
              </a:rPr>
              <a:t>Creating a prosperous region is seen to be important/very important by 95% of residents</a:t>
            </a:r>
          </a:p>
        </p:txBody>
      </p:sp>
      <p:pic>
        <p:nvPicPr>
          <p:cNvPr id="20" name="Picture 19">
            <a:extLst>
              <a:ext uri="{FF2B5EF4-FFF2-40B4-BE49-F238E27FC236}">
                <a16:creationId xmlns:a16="http://schemas.microsoft.com/office/drawing/2014/main" id="{BCC1F3C8-8EC3-4545-BC6D-0DF11A6379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58" y="2556435"/>
            <a:ext cx="4859414" cy="482204"/>
          </a:xfrm>
          <a:prstGeom prst="rect">
            <a:avLst/>
          </a:prstGeom>
        </p:spPr>
      </p:pic>
      <p:graphicFrame>
        <p:nvGraphicFramePr>
          <p:cNvPr id="7" name="Chart 6">
            <a:extLst>
              <a:ext uri="{FF2B5EF4-FFF2-40B4-BE49-F238E27FC236}">
                <a16:creationId xmlns:a16="http://schemas.microsoft.com/office/drawing/2014/main" id="{217689B8-F43B-4530-A11D-D977B1485D5E}"/>
              </a:ext>
            </a:extLst>
          </p:cNvPr>
          <p:cNvGraphicFramePr/>
          <p:nvPr>
            <p:extLst>
              <p:ext uri="{D42A27DB-BD31-4B8C-83A1-F6EECF244321}">
                <p14:modId xmlns:p14="http://schemas.microsoft.com/office/powerpoint/2010/main" val="1377366438"/>
              </p:ext>
            </p:extLst>
          </p:nvPr>
        </p:nvGraphicFramePr>
        <p:xfrm>
          <a:off x="107504" y="3731920"/>
          <a:ext cx="8784976" cy="3039313"/>
        </p:xfrm>
        <a:graphic>
          <a:graphicData uri="http://schemas.openxmlformats.org/drawingml/2006/chart">
            <c:chart xmlns:c="http://schemas.openxmlformats.org/drawingml/2006/chart" xmlns:r="http://schemas.openxmlformats.org/officeDocument/2006/relationships" r:id="rId6"/>
          </a:graphicData>
        </a:graphic>
      </p:graphicFrame>
      <p:sp>
        <p:nvSpPr>
          <p:cNvPr id="22" name="Rectangle 21">
            <a:extLst>
              <a:ext uri="{FF2B5EF4-FFF2-40B4-BE49-F238E27FC236}">
                <a16:creationId xmlns:a16="http://schemas.microsoft.com/office/drawing/2014/main" id="{7DF111C2-24DB-4E46-9ED7-FC9FC03BAEFC}"/>
              </a:ext>
            </a:extLst>
          </p:cNvPr>
          <p:cNvSpPr/>
          <p:nvPr/>
        </p:nvSpPr>
        <p:spPr>
          <a:xfrm>
            <a:off x="210816" y="1401489"/>
            <a:ext cx="1556657" cy="1015663"/>
          </a:xfrm>
          <a:prstGeom prst="rect">
            <a:avLst/>
          </a:prstGeom>
        </p:spPr>
        <p:txBody>
          <a:bodyPr wrap="square">
            <a:spAutoFit/>
          </a:bodyPr>
          <a:lstStyle/>
          <a:p>
            <a:pPr algn="ctr" defTabSz="685800"/>
            <a:r>
              <a:rPr lang="en-US" sz="1200" dirty="0">
                <a:solidFill>
                  <a:prstClr val="white"/>
                </a:solidFill>
                <a:latin typeface="Century Gothic" panose="020B0502020202020204" pitchFamily="34" charset="0"/>
                <a:cs typeface="Arial" panose="020B0604020202020204" pitchFamily="34" charset="0"/>
              </a:rPr>
              <a:t>96% believe delivering durable infrastructure is important/very important</a:t>
            </a:r>
          </a:p>
        </p:txBody>
      </p:sp>
      <p:grpSp>
        <p:nvGrpSpPr>
          <p:cNvPr id="23" name="Group 22">
            <a:extLst>
              <a:ext uri="{FF2B5EF4-FFF2-40B4-BE49-F238E27FC236}">
                <a16:creationId xmlns:a16="http://schemas.microsoft.com/office/drawing/2014/main" id="{45D909E6-C6CF-4804-8701-A4743C7A5BD5}"/>
              </a:ext>
            </a:extLst>
          </p:cNvPr>
          <p:cNvGrpSpPr/>
          <p:nvPr/>
        </p:nvGrpSpPr>
        <p:grpSpPr>
          <a:xfrm>
            <a:off x="479921" y="663453"/>
            <a:ext cx="1054859" cy="604221"/>
            <a:chOff x="6483350" y="3073401"/>
            <a:chExt cx="1581151" cy="917575"/>
          </a:xfrm>
          <a:solidFill>
            <a:schemeClr val="bg1"/>
          </a:solidFill>
        </p:grpSpPr>
        <p:sp>
          <p:nvSpPr>
            <p:cNvPr id="27" name="Rectangle 9">
              <a:extLst>
                <a:ext uri="{FF2B5EF4-FFF2-40B4-BE49-F238E27FC236}">
                  <a16:creationId xmlns:a16="http://schemas.microsoft.com/office/drawing/2014/main" id="{F98D7F47-CF6B-4FD1-B680-527F8660D10C}"/>
                </a:ext>
              </a:extLst>
            </p:cNvPr>
            <p:cNvSpPr>
              <a:spLocks noChangeArrowheads="1"/>
            </p:cNvSpPr>
            <p:nvPr/>
          </p:nvSpPr>
          <p:spPr bwMode="auto">
            <a:xfrm>
              <a:off x="7288213" y="3189288"/>
              <a:ext cx="381000" cy="1809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10">
              <a:extLst>
                <a:ext uri="{FF2B5EF4-FFF2-40B4-BE49-F238E27FC236}">
                  <a16:creationId xmlns:a16="http://schemas.microsoft.com/office/drawing/2014/main" id="{8C9C0855-45C6-4358-BACA-4872FE17F08D}"/>
                </a:ext>
              </a:extLst>
            </p:cNvPr>
            <p:cNvSpPr>
              <a:spLocks noChangeArrowheads="1"/>
            </p:cNvSpPr>
            <p:nvPr/>
          </p:nvSpPr>
          <p:spPr bwMode="auto">
            <a:xfrm>
              <a:off x="7456488" y="3394076"/>
              <a:ext cx="381000" cy="1778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11">
              <a:extLst>
                <a:ext uri="{FF2B5EF4-FFF2-40B4-BE49-F238E27FC236}">
                  <a16:creationId xmlns:a16="http://schemas.microsoft.com/office/drawing/2014/main" id="{35A43C61-7879-4DD3-9117-50C61B473C14}"/>
                </a:ext>
              </a:extLst>
            </p:cNvPr>
            <p:cNvSpPr>
              <a:spLocks noChangeArrowheads="1"/>
            </p:cNvSpPr>
            <p:nvPr/>
          </p:nvSpPr>
          <p:spPr bwMode="auto">
            <a:xfrm>
              <a:off x="7569200" y="3608388"/>
              <a:ext cx="381000" cy="1778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2">
              <a:extLst>
                <a:ext uri="{FF2B5EF4-FFF2-40B4-BE49-F238E27FC236}">
                  <a16:creationId xmlns:a16="http://schemas.microsoft.com/office/drawing/2014/main" id="{6EA76871-2538-4D3E-8625-7A299F9D565D}"/>
                </a:ext>
              </a:extLst>
            </p:cNvPr>
            <p:cNvSpPr>
              <a:spLocks/>
            </p:cNvSpPr>
            <p:nvPr/>
          </p:nvSpPr>
          <p:spPr bwMode="auto">
            <a:xfrm>
              <a:off x="7143750" y="3608388"/>
              <a:ext cx="382588" cy="177800"/>
            </a:xfrm>
            <a:custGeom>
              <a:avLst/>
              <a:gdLst/>
              <a:ahLst/>
              <a:cxnLst>
                <a:cxn ang="0">
                  <a:pos x="92" y="0"/>
                </a:cxn>
                <a:cxn ang="0">
                  <a:pos x="241" y="0"/>
                </a:cxn>
                <a:cxn ang="0">
                  <a:pos x="241" y="112"/>
                </a:cxn>
                <a:cxn ang="0">
                  <a:pos x="0" y="112"/>
                </a:cxn>
                <a:cxn ang="0">
                  <a:pos x="0" y="77"/>
                </a:cxn>
                <a:cxn ang="0">
                  <a:pos x="33" y="77"/>
                </a:cxn>
                <a:cxn ang="0">
                  <a:pos x="51" y="76"/>
                </a:cxn>
                <a:cxn ang="0">
                  <a:pos x="66" y="71"/>
                </a:cxn>
                <a:cxn ang="0">
                  <a:pos x="79" y="64"/>
                </a:cxn>
                <a:cxn ang="0">
                  <a:pos x="86" y="52"/>
                </a:cxn>
                <a:cxn ang="0">
                  <a:pos x="91" y="35"/>
                </a:cxn>
                <a:cxn ang="0">
                  <a:pos x="92" y="14"/>
                </a:cxn>
                <a:cxn ang="0">
                  <a:pos x="92" y="0"/>
                </a:cxn>
              </a:cxnLst>
              <a:rect l="0" t="0" r="r" b="b"/>
              <a:pathLst>
                <a:path w="241" h="112">
                  <a:moveTo>
                    <a:pt x="92" y="0"/>
                  </a:moveTo>
                  <a:lnTo>
                    <a:pt x="241" y="0"/>
                  </a:lnTo>
                  <a:lnTo>
                    <a:pt x="241" y="112"/>
                  </a:lnTo>
                  <a:lnTo>
                    <a:pt x="0" y="112"/>
                  </a:lnTo>
                  <a:lnTo>
                    <a:pt x="0" y="77"/>
                  </a:lnTo>
                  <a:lnTo>
                    <a:pt x="33" y="77"/>
                  </a:lnTo>
                  <a:lnTo>
                    <a:pt x="51" y="76"/>
                  </a:lnTo>
                  <a:lnTo>
                    <a:pt x="66" y="71"/>
                  </a:lnTo>
                  <a:lnTo>
                    <a:pt x="79" y="64"/>
                  </a:lnTo>
                  <a:lnTo>
                    <a:pt x="86" y="52"/>
                  </a:lnTo>
                  <a:lnTo>
                    <a:pt x="91" y="35"/>
                  </a:lnTo>
                  <a:lnTo>
                    <a:pt x="92" y="14"/>
                  </a:lnTo>
                  <a:lnTo>
                    <a:pt x="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E9F9B728-4FBC-4C42-9D07-2B1579186BC7}"/>
                </a:ext>
              </a:extLst>
            </p:cNvPr>
            <p:cNvSpPr>
              <a:spLocks/>
            </p:cNvSpPr>
            <p:nvPr/>
          </p:nvSpPr>
          <p:spPr bwMode="auto">
            <a:xfrm>
              <a:off x="6723063" y="3611563"/>
              <a:ext cx="382588" cy="179388"/>
            </a:xfrm>
            <a:custGeom>
              <a:avLst/>
              <a:gdLst/>
              <a:ahLst/>
              <a:cxnLst>
                <a:cxn ang="0">
                  <a:pos x="0" y="0"/>
                </a:cxn>
                <a:cxn ang="0">
                  <a:pos x="86" y="0"/>
                </a:cxn>
                <a:cxn ang="0">
                  <a:pos x="115" y="24"/>
                </a:cxn>
                <a:cxn ang="0">
                  <a:pos x="147" y="42"/>
                </a:cxn>
                <a:cxn ang="0">
                  <a:pos x="179" y="56"/>
                </a:cxn>
                <a:cxn ang="0">
                  <a:pos x="210" y="66"/>
                </a:cxn>
                <a:cxn ang="0">
                  <a:pos x="241" y="72"/>
                </a:cxn>
                <a:cxn ang="0">
                  <a:pos x="241" y="113"/>
                </a:cxn>
                <a:cxn ang="0">
                  <a:pos x="0" y="113"/>
                </a:cxn>
                <a:cxn ang="0">
                  <a:pos x="0" y="0"/>
                </a:cxn>
              </a:cxnLst>
              <a:rect l="0" t="0" r="r" b="b"/>
              <a:pathLst>
                <a:path w="241" h="113">
                  <a:moveTo>
                    <a:pt x="0" y="0"/>
                  </a:moveTo>
                  <a:lnTo>
                    <a:pt x="86" y="0"/>
                  </a:lnTo>
                  <a:lnTo>
                    <a:pt x="115" y="24"/>
                  </a:lnTo>
                  <a:lnTo>
                    <a:pt x="147" y="42"/>
                  </a:lnTo>
                  <a:lnTo>
                    <a:pt x="179" y="56"/>
                  </a:lnTo>
                  <a:lnTo>
                    <a:pt x="210" y="66"/>
                  </a:lnTo>
                  <a:lnTo>
                    <a:pt x="241" y="72"/>
                  </a:lnTo>
                  <a:lnTo>
                    <a:pt x="241" y="113"/>
                  </a:lnTo>
                  <a:lnTo>
                    <a:pt x="0" y="11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14">
              <a:extLst>
                <a:ext uri="{FF2B5EF4-FFF2-40B4-BE49-F238E27FC236}">
                  <a16:creationId xmlns:a16="http://schemas.microsoft.com/office/drawing/2014/main" id="{04AC0A66-E115-48CC-A0BE-9794325F7E16}"/>
                </a:ext>
              </a:extLst>
            </p:cNvPr>
            <p:cNvSpPr>
              <a:spLocks noChangeArrowheads="1"/>
            </p:cNvSpPr>
            <p:nvPr/>
          </p:nvSpPr>
          <p:spPr bwMode="auto">
            <a:xfrm>
              <a:off x="6483350" y="3810001"/>
              <a:ext cx="381000" cy="1809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15">
              <a:extLst>
                <a:ext uri="{FF2B5EF4-FFF2-40B4-BE49-F238E27FC236}">
                  <a16:creationId xmlns:a16="http://schemas.microsoft.com/office/drawing/2014/main" id="{B8D0EE83-3409-4364-97D2-991DCAE3152F}"/>
                </a:ext>
              </a:extLst>
            </p:cNvPr>
            <p:cNvSpPr>
              <a:spLocks noChangeArrowheads="1"/>
            </p:cNvSpPr>
            <p:nvPr/>
          </p:nvSpPr>
          <p:spPr bwMode="auto">
            <a:xfrm>
              <a:off x="6896100" y="3810001"/>
              <a:ext cx="382588" cy="1809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16">
              <a:extLst>
                <a:ext uri="{FF2B5EF4-FFF2-40B4-BE49-F238E27FC236}">
                  <a16:creationId xmlns:a16="http://schemas.microsoft.com/office/drawing/2014/main" id="{2976EFFE-77FD-491E-B615-8E0D55861CFE}"/>
                </a:ext>
              </a:extLst>
            </p:cNvPr>
            <p:cNvSpPr>
              <a:spLocks noChangeArrowheads="1"/>
            </p:cNvSpPr>
            <p:nvPr/>
          </p:nvSpPr>
          <p:spPr bwMode="auto">
            <a:xfrm>
              <a:off x="7312025" y="3810001"/>
              <a:ext cx="382588" cy="1809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17">
              <a:extLst>
                <a:ext uri="{FF2B5EF4-FFF2-40B4-BE49-F238E27FC236}">
                  <a16:creationId xmlns:a16="http://schemas.microsoft.com/office/drawing/2014/main" id="{0469A71B-1296-4A99-A931-A96D54F0F4B0}"/>
                </a:ext>
              </a:extLst>
            </p:cNvPr>
            <p:cNvSpPr>
              <a:spLocks noChangeArrowheads="1"/>
            </p:cNvSpPr>
            <p:nvPr/>
          </p:nvSpPr>
          <p:spPr bwMode="auto">
            <a:xfrm>
              <a:off x="7704138" y="3189288"/>
              <a:ext cx="360363" cy="1809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18">
              <a:extLst>
                <a:ext uri="{FF2B5EF4-FFF2-40B4-BE49-F238E27FC236}">
                  <a16:creationId xmlns:a16="http://schemas.microsoft.com/office/drawing/2014/main" id="{5EBF6450-6EE9-45CC-9C49-92841EAF47C0}"/>
                </a:ext>
              </a:extLst>
            </p:cNvPr>
            <p:cNvSpPr>
              <a:spLocks noChangeArrowheads="1"/>
            </p:cNvSpPr>
            <p:nvPr/>
          </p:nvSpPr>
          <p:spPr bwMode="auto">
            <a:xfrm>
              <a:off x="7869238" y="3394076"/>
              <a:ext cx="195263" cy="1778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19">
              <a:extLst>
                <a:ext uri="{FF2B5EF4-FFF2-40B4-BE49-F238E27FC236}">
                  <a16:creationId xmlns:a16="http://schemas.microsoft.com/office/drawing/2014/main" id="{5862EECB-9236-437E-AD0D-31DC5322C0B7}"/>
                </a:ext>
              </a:extLst>
            </p:cNvPr>
            <p:cNvSpPr>
              <a:spLocks noChangeArrowheads="1"/>
            </p:cNvSpPr>
            <p:nvPr/>
          </p:nvSpPr>
          <p:spPr bwMode="auto">
            <a:xfrm>
              <a:off x="7981950" y="3608388"/>
              <a:ext cx="82550" cy="1778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20">
              <a:extLst>
                <a:ext uri="{FF2B5EF4-FFF2-40B4-BE49-F238E27FC236}">
                  <a16:creationId xmlns:a16="http://schemas.microsoft.com/office/drawing/2014/main" id="{5A6B37CB-E390-4797-9BED-6C4B5F724864}"/>
                </a:ext>
              </a:extLst>
            </p:cNvPr>
            <p:cNvSpPr>
              <a:spLocks noChangeArrowheads="1"/>
            </p:cNvSpPr>
            <p:nvPr/>
          </p:nvSpPr>
          <p:spPr bwMode="auto">
            <a:xfrm>
              <a:off x="7734300" y="3810001"/>
              <a:ext cx="330200" cy="1809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4E495E4A-470C-4EC7-B23C-1ADB0AA28A83}"/>
                </a:ext>
              </a:extLst>
            </p:cNvPr>
            <p:cNvSpPr>
              <a:spLocks/>
            </p:cNvSpPr>
            <p:nvPr/>
          </p:nvSpPr>
          <p:spPr bwMode="auto">
            <a:xfrm>
              <a:off x="6789738" y="3244851"/>
              <a:ext cx="474663" cy="460375"/>
            </a:xfrm>
            <a:custGeom>
              <a:avLst/>
              <a:gdLst/>
              <a:ahLst/>
              <a:cxnLst>
                <a:cxn ang="0">
                  <a:pos x="124" y="0"/>
                </a:cxn>
                <a:cxn ang="0">
                  <a:pos x="143" y="3"/>
                </a:cxn>
                <a:cxn ang="0">
                  <a:pos x="162" y="12"/>
                </a:cxn>
                <a:cxn ang="0">
                  <a:pos x="185" y="27"/>
                </a:cxn>
                <a:cxn ang="0">
                  <a:pos x="211" y="49"/>
                </a:cxn>
                <a:cxn ang="0">
                  <a:pos x="236" y="77"/>
                </a:cxn>
                <a:cxn ang="0">
                  <a:pos x="258" y="108"/>
                </a:cxn>
                <a:cxn ang="0">
                  <a:pos x="274" y="141"/>
                </a:cxn>
                <a:cxn ang="0">
                  <a:pos x="286" y="171"/>
                </a:cxn>
                <a:cxn ang="0">
                  <a:pos x="294" y="202"/>
                </a:cxn>
                <a:cxn ang="0">
                  <a:pos x="297" y="229"/>
                </a:cxn>
                <a:cxn ang="0">
                  <a:pos x="299" y="252"/>
                </a:cxn>
                <a:cxn ang="0">
                  <a:pos x="296" y="268"/>
                </a:cxn>
                <a:cxn ang="0">
                  <a:pos x="289" y="279"/>
                </a:cxn>
                <a:cxn ang="0">
                  <a:pos x="277" y="285"/>
                </a:cxn>
                <a:cxn ang="0">
                  <a:pos x="256" y="290"/>
                </a:cxn>
                <a:cxn ang="0">
                  <a:pos x="229" y="290"/>
                </a:cxn>
                <a:cxn ang="0">
                  <a:pos x="197" y="285"/>
                </a:cxn>
                <a:cxn ang="0">
                  <a:pos x="161" y="278"/>
                </a:cxn>
                <a:cxn ang="0">
                  <a:pos x="124" y="264"/>
                </a:cxn>
                <a:cxn ang="0">
                  <a:pos x="88" y="244"/>
                </a:cxn>
                <a:cxn ang="0">
                  <a:pos x="53" y="217"/>
                </a:cxn>
                <a:cxn ang="0">
                  <a:pos x="29" y="191"/>
                </a:cxn>
                <a:cxn ang="0">
                  <a:pos x="12" y="168"/>
                </a:cxn>
                <a:cxn ang="0">
                  <a:pos x="3" y="149"/>
                </a:cxn>
                <a:cxn ang="0">
                  <a:pos x="0" y="130"/>
                </a:cxn>
                <a:cxn ang="0">
                  <a:pos x="2" y="112"/>
                </a:cxn>
                <a:cxn ang="0">
                  <a:pos x="9" y="97"/>
                </a:cxn>
                <a:cxn ang="0">
                  <a:pos x="18" y="82"/>
                </a:cxn>
                <a:cxn ang="0">
                  <a:pos x="31" y="67"/>
                </a:cxn>
                <a:cxn ang="0">
                  <a:pos x="41" y="76"/>
                </a:cxn>
                <a:cxn ang="0">
                  <a:pos x="50" y="82"/>
                </a:cxn>
                <a:cxn ang="0">
                  <a:pos x="61" y="83"/>
                </a:cxn>
                <a:cxn ang="0">
                  <a:pos x="70" y="80"/>
                </a:cxn>
                <a:cxn ang="0">
                  <a:pos x="79" y="74"/>
                </a:cxn>
                <a:cxn ang="0">
                  <a:pos x="85" y="62"/>
                </a:cxn>
                <a:cxn ang="0">
                  <a:pos x="85" y="49"/>
                </a:cxn>
                <a:cxn ang="0">
                  <a:pos x="78" y="36"/>
                </a:cxn>
                <a:cxn ang="0">
                  <a:pos x="67" y="27"/>
                </a:cxn>
                <a:cxn ang="0">
                  <a:pos x="81" y="15"/>
                </a:cxn>
                <a:cxn ang="0">
                  <a:pos x="94" y="8"/>
                </a:cxn>
                <a:cxn ang="0">
                  <a:pos x="109" y="2"/>
                </a:cxn>
                <a:cxn ang="0">
                  <a:pos x="124" y="0"/>
                </a:cxn>
              </a:cxnLst>
              <a:rect l="0" t="0" r="r" b="b"/>
              <a:pathLst>
                <a:path w="299" h="290">
                  <a:moveTo>
                    <a:pt x="124" y="0"/>
                  </a:moveTo>
                  <a:lnTo>
                    <a:pt x="143" y="3"/>
                  </a:lnTo>
                  <a:lnTo>
                    <a:pt x="162" y="12"/>
                  </a:lnTo>
                  <a:lnTo>
                    <a:pt x="185" y="27"/>
                  </a:lnTo>
                  <a:lnTo>
                    <a:pt x="211" y="49"/>
                  </a:lnTo>
                  <a:lnTo>
                    <a:pt x="236" y="77"/>
                  </a:lnTo>
                  <a:lnTo>
                    <a:pt x="258" y="108"/>
                  </a:lnTo>
                  <a:lnTo>
                    <a:pt x="274" y="141"/>
                  </a:lnTo>
                  <a:lnTo>
                    <a:pt x="286" y="171"/>
                  </a:lnTo>
                  <a:lnTo>
                    <a:pt x="294" y="202"/>
                  </a:lnTo>
                  <a:lnTo>
                    <a:pt x="297" y="229"/>
                  </a:lnTo>
                  <a:lnTo>
                    <a:pt x="299" y="252"/>
                  </a:lnTo>
                  <a:lnTo>
                    <a:pt x="296" y="268"/>
                  </a:lnTo>
                  <a:lnTo>
                    <a:pt x="289" y="279"/>
                  </a:lnTo>
                  <a:lnTo>
                    <a:pt x="277" y="285"/>
                  </a:lnTo>
                  <a:lnTo>
                    <a:pt x="256" y="290"/>
                  </a:lnTo>
                  <a:lnTo>
                    <a:pt x="229" y="290"/>
                  </a:lnTo>
                  <a:lnTo>
                    <a:pt x="197" y="285"/>
                  </a:lnTo>
                  <a:lnTo>
                    <a:pt x="161" y="278"/>
                  </a:lnTo>
                  <a:lnTo>
                    <a:pt x="124" y="264"/>
                  </a:lnTo>
                  <a:lnTo>
                    <a:pt x="88" y="244"/>
                  </a:lnTo>
                  <a:lnTo>
                    <a:pt x="53" y="217"/>
                  </a:lnTo>
                  <a:lnTo>
                    <a:pt x="29" y="191"/>
                  </a:lnTo>
                  <a:lnTo>
                    <a:pt x="12" y="168"/>
                  </a:lnTo>
                  <a:lnTo>
                    <a:pt x="3" y="149"/>
                  </a:lnTo>
                  <a:lnTo>
                    <a:pt x="0" y="130"/>
                  </a:lnTo>
                  <a:lnTo>
                    <a:pt x="2" y="112"/>
                  </a:lnTo>
                  <a:lnTo>
                    <a:pt x="9" y="97"/>
                  </a:lnTo>
                  <a:lnTo>
                    <a:pt x="18" y="82"/>
                  </a:lnTo>
                  <a:lnTo>
                    <a:pt x="31" y="67"/>
                  </a:lnTo>
                  <a:lnTo>
                    <a:pt x="41" y="76"/>
                  </a:lnTo>
                  <a:lnTo>
                    <a:pt x="50" y="82"/>
                  </a:lnTo>
                  <a:lnTo>
                    <a:pt x="61" y="83"/>
                  </a:lnTo>
                  <a:lnTo>
                    <a:pt x="70" y="80"/>
                  </a:lnTo>
                  <a:lnTo>
                    <a:pt x="79" y="74"/>
                  </a:lnTo>
                  <a:lnTo>
                    <a:pt x="85" y="62"/>
                  </a:lnTo>
                  <a:lnTo>
                    <a:pt x="85" y="49"/>
                  </a:lnTo>
                  <a:lnTo>
                    <a:pt x="78" y="36"/>
                  </a:lnTo>
                  <a:lnTo>
                    <a:pt x="67" y="27"/>
                  </a:lnTo>
                  <a:lnTo>
                    <a:pt x="81" y="15"/>
                  </a:lnTo>
                  <a:lnTo>
                    <a:pt x="94" y="8"/>
                  </a:lnTo>
                  <a:lnTo>
                    <a:pt x="109" y="2"/>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894073D6-B9DE-45E3-B9D5-FC91542D4557}"/>
                </a:ext>
              </a:extLst>
            </p:cNvPr>
            <p:cNvSpPr>
              <a:spLocks/>
            </p:cNvSpPr>
            <p:nvPr/>
          </p:nvSpPr>
          <p:spPr bwMode="auto">
            <a:xfrm>
              <a:off x="7215188" y="3394076"/>
              <a:ext cx="196850" cy="177800"/>
            </a:xfrm>
            <a:custGeom>
              <a:avLst/>
              <a:gdLst/>
              <a:ahLst/>
              <a:cxnLst>
                <a:cxn ang="0">
                  <a:pos x="0" y="0"/>
                </a:cxn>
                <a:cxn ang="0">
                  <a:pos x="124" y="0"/>
                </a:cxn>
                <a:cxn ang="0">
                  <a:pos x="124" y="112"/>
                </a:cxn>
                <a:cxn ang="0">
                  <a:pos x="44" y="112"/>
                </a:cxn>
                <a:cxn ang="0">
                  <a:pos x="35" y="76"/>
                </a:cxn>
                <a:cxn ang="0">
                  <a:pos x="20" y="38"/>
                </a:cxn>
                <a:cxn ang="0">
                  <a:pos x="0" y="0"/>
                </a:cxn>
              </a:cxnLst>
              <a:rect l="0" t="0" r="r" b="b"/>
              <a:pathLst>
                <a:path w="124" h="112">
                  <a:moveTo>
                    <a:pt x="0" y="0"/>
                  </a:moveTo>
                  <a:lnTo>
                    <a:pt x="124" y="0"/>
                  </a:lnTo>
                  <a:lnTo>
                    <a:pt x="124" y="112"/>
                  </a:lnTo>
                  <a:lnTo>
                    <a:pt x="44" y="112"/>
                  </a:lnTo>
                  <a:lnTo>
                    <a:pt x="35" y="76"/>
                  </a:lnTo>
                  <a:lnTo>
                    <a:pt x="20" y="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D87F07DD-C282-4F88-90C9-7FB5F89052F3}"/>
                </a:ext>
              </a:extLst>
            </p:cNvPr>
            <p:cNvSpPr>
              <a:spLocks/>
            </p:cNvSpPr>
            <p:nvPr/>
          </p:nvSpPr>
          <p:spPr bwMode="auto">
            <a:xfrm>
              <a:off x="6610350" y="3073401"/>
              <a:ext cx="296863" cy="284163"/>
            </a:xfrm>
            <a:custGeom>
              <a:avLst/>
              <a:gdLst/>
              <a:ahLst/>
              <a:cxnLst>
                <a:cxn ang="0">
                  <a:pos x="30" y="0"/>
                </a:cxn>
                <a:cxn ang="0">
                  <a:pos x="42" y="2"/>
                </a:cxn>
                <a:cxn ang="0">
                  <a:pos x="54" y="8"/>
                </a:cxn>
                <a:cxn ang="0">
                  <a:pos x="94" y="40"/>
                </a:cxn>
                <a:cxn ang="0">
                  <a:pos x="159" y="107"/>
                </a:cxn>
                <a:cxn ang="0">
                  <a:pos x="166" y="117"/>
                </a:cxn>
                <a:cxn ang="0">
                  <a:pos x="169" y="128"/>
                </a:cxn>
                <a:cxn ang="0">
                  <a:pos x="168" y="140"/>
                </a:cxn>
                <a:cxn ang="0">
                  <a:pos x="172" y="143"/>
                </a:cxn>
                <a:cxn ang="0">
                  <a:pos x="186" y="157"/>
                </a:cxn>
                <a:cxn ang="0">
                  <a:pos x="187" y="161"/>
                </a:cxn>
                <a:cxn ang="0">
                  <a:pos x="187" y="166"/>
                </a:cxn>
                <a:cxn ang="0">
                  <a:pos x="186" y="170"/>
                </a:cxn>
                <a:cxn ang="0">
                  <a:pos x="183" y="175"/>
                </a:cxn>
                <a:cxn ang="0">
                  <a:pos x="178" y="178"/>
                </a:cxn>
                <a:cxn ang="0">
                  <a:pos x="174" y="179"/>
                </a:cxn>
                <a:cxn ang="0">
                  <a:pos x="171" y="179"/>
                </a:cxn>
                <a:cxn ang="0">
                  <a:pos x="162" y="176"/>
                </a:cxn>
                <a:cxn ang="0">
                  <a:pos x="147" y="161"/>
                </a:cxn>
                <a:cxn ang="0">
                  <a:pos x="128" y="163"/>
                </a:cxn>
                <a:cxn ang="0">
                  <a:pos x="113" y="155"/>
                </a:cxn>
                <a:cxn ang="0">
                  <a:pos x="41" y="91"/>
                </a:cxn>
                <a:cxn ang="0">
                  <a:pos x="9" y="56"/>
                </a:cxn>
                <a:cxn ang="0">
                  <a:pos x="1" y="46"/>
                </a:cxn>
                <a:cxn ang="0">
                  <a:pos x="0" y="34"/>
                </a:cxn>
                <a:cxn ang="0">
                  <a:pos x="1" y="22"/>
                </a:cxn>
                <a:cxn ang="0">
                  <a:pos x="7" y="11"/>
                </a:cxn>
                <a:cxn ang="0">
                  <a:pos x="18" y="3"/>
                </a:cxn>
                <a:cxn ang="0">
                  <a:pos x="30" y="0"/>
                </a:cxn>
              </a:cxnLst>
              <a:rect l="0" t="0" r="r" b="b"/>
              <a:pathLst>
                <a:path w="187" h="179">
                  <a:moveTo>
                    <a:pt x="30" y="0"/>
                  </a:moveTo>
                  <a:lnTo>
                    <a:pt x="42" y="2"/>
                  </a:lnTo>
                  <a:lnTo>
                    <a:pt x="54" y="8"/>
                  </a:lnTo>
                  <a:lnTo>
                    <a:pt x="94" y="40"/>
                  </a:lnTo>
                  <a:lnTo>
                    <a:pt x="159" y="107"/>
                  </a:lnTo>
                  <a:lnTo>
                    <a:pt x="166" y="117"/>
                  </a:lnTo>
                  <a:lnTo>
                    <a:pt x="169" y="128"/>
                  </a:lnTo>
                  <a:lnTo>
                    <a:pt x="168" y="140"/>
                  </a:lnTo>
                  <a:lnTo>
                    <a:pt x="172" y="143"/>
                  </a:lnTo>
                  <a:lnTo>
                    <a:pt x="186" y="157"/>
                  </a:lnTo>
                  <a:lnTo>
                    <a:pt x="187" y="161"/>
                  </a:lnTo>
                  <a:lnTo>
                    <a:pt x="187" y="166"/>
                  </a:lnTo>
                  <a:lnTo>
                    <a:pt x="186" y="170"/>
                  </a:lnTo>
                  <a:lnTo>
                    <a:pt x="183" y="175"/>
                  </a:lnTo>
                  <a:lnTo>
                    <a:pt x="178" y="178"/>
                  </a:lnTo>
                  <a:lnTo>
                    <a:pt x="174" y="179"/>
                  </a:lnTo>
                  <a:lnTo>
                    <a:pt x="171" y="179"/>
                  </a:lnTo>
                  <a:lnTo>
                    <a:pt x="162" y="176"/>
                  </a:lnTo>
                  <a:lnTo>
                    <a:pt x="147" y="161"/>
                  </a:lnTo>
                  <a:lnTo>
                    <a:pt x="128" y="163"/>
                  </a:lnTo>
                  <a:lnTo>
                    <a:pt x="113" y="155"/>
                  </a:lnTo>
                  <a:lnTo>
                    <a:pt x="41" y="91"/>
                  </a:lnTo>
                  <a:lnTo>
                    <a:pt x="9" y="56"/>
                  </a:lnTo>
                  <a:lnTo>
                    <a:pt x="1" y="46"/>
                  </a:lnTo>
                  <a:lnTo>
                    <a:pt x="0" y="34"/>
                  </a:lnTo>
                  <a:lnTo>
                    <a:pt x="1" y="22"/>
                  </a:lnTo>
                  <a:lnTo>
                    <a:pt x="7" y="11"/>
                  </a:lnTo>
                  <a:lnTo>
                    <a:pt x="18" y="3"/>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5" name="Text Placeholder 3">
            <a:extLst>
              <a:ext uri="{FF2B5EF4-FFF2-40B4-BE49-F238E27FC236}">
                <a16:creationId xmlns:a16="http://schemas.microsoft.com/office/drawing/2014/main" id="{DBEA2942-7CB7-42D9-AA57-EF6C662186FF}"/>
              </a:ext>
            </a:extLst>
          </p:cNvPr>
          <p:cNvSpPr txBox="1">
            <a:spLocks/>
          </p:cNvSpPr>
          <p:nvPr/>
        </p:nvSpPr>
        <p:spPr>
          <a:xfrm>
            <a:off x="0" y="6634715"/>
            <a:ext cx="9036496" cy="20891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marR="0" lvl="0" indent="-4476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900" b="0"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t>Top 2 Box: Very important/important</a:t>
            </a:r>
          </a:p>
        </p:txBody>
      </p:sp>
    </p:spTree>
    <p:extLst>
      <p:ext uri="{BB962C8B-B14F-4D97-AF65-F5344CB8AC3E}">
        <p14:creationId xmlns:p14="http://schemas.microsoft.com/office/powerpoint/2010/main" val="94865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Importance of Delivering Durable Infrastructure</a:t>
            </a:r>
          </a:p>
        </p:txBody>
      </p:sp>
      <p:sp>
        <p:nvSpPr>
          <p:cNvPr id="3" name="Text Placeholder 2"/>
          <p:cNvSpPr>
            <a:spLocks noGrp="1"/>
          </p:cNvSpPr>
          <p:nvPr>
            <p:ph type="body" sz="quarter" idx="14"/>
          </p:nvPr>
        </p:nvSpPr>
        <p:spPr/>
        <p:txBody>
          <a:bodyPr/>
          <a:lstStyle/>
          <a:p>
            <a:r>
              <a:rPr lang="en-AU" dirty="0"/>
              <a:t>96% of residents believe delivering durable infrastructure is important/very important for the future of the region – 82% committing to the top box.</a:t>
            </a:r>
          </a:p>
        </p:txBody>
      </p:sp>
      <p:sp>
        <p:nvSpPr>
          <p:cNvPr id="4" name="Text Placeholder 3"/>
          <p:cNvSpPr>
            <a:spLocks noGrp="1"/>
          </p:cNvSpPr>
          <p:nvPr>
            <p:ph type="body" sz="quarter" idx="15"/>
          </p:nvPr>
        </p:nvSpPr>
        <p:spPr>
          <a:xfrm>
            <a:off x="-8388" y="519921"/>
            <a:ext cx="9144000" cy="369332"/>
          </a:xfrm>
        </p:spPr>
        <p:txBody>
          <a:bodyPr/>
          <a:lstStyle/>
          <a:p>
            <a:r>
              <a:rPr lang="en-US" dirty="0"/>
              <a:t>Q7a. Thinking about the key direction “Deliver durable infrastructure including raw water” which includes goals such as securing our water supply and reviewing wastewater management opportunities. How important do you think this direction is for the long term future of the region? </a:t>
            </a:r>
          </a:p>
        </p:txBody>
      </p:sp>
      <p:sp>
        <p:nvSpPr>
          <p:cNvPr id="5" name="Text Placeholder 3"/>
          <p:cNvSpPr txBox="1">
            <a:spLocks/>
          </p:cNvSpPr>
          <p:nvPr/>
        </p:nvSpPr>
        <p:spPr>
          <a:xfrm>
            <a:off x="0" y="5661123"/>
            <a:ext cx="9036496" cy="20891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marR="0" lvl="0" indent="-4476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Base: N = 600</a:t>
            </a:r>
            <a:endParaRPr kumimoji="0" lang="en-AU" sz="9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7" name="TextBox 6"/>
          <p:cNvSpPr txBox="1"/>
          <p:nvPr/>
        </p:nvSpPr>
        <p:spPr>
          <a:xfrm>
            <a:off x="5135270" y="5633486"/>
            <a:ext cx="3995936"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Scale: 1 = not at all important, 5 = very important</a:t>
            </a:r>
          </a:p>
        </p:txBody>
      </p:sp>
      <p:graphicFrame>
        <p:nvGraphicFramePr>
          <p:cNvPr id="8" name="Chart 7">
            <a:extLst>
              <a:ext uri="{FF2B5EF4-FFF2-40B4-BE49-F238E27FC236}">
                <a16:creationId xmlns:a16="http://schemas.microsoft.com/office/drawing/2014/main" id="{6FC2C9DD-C6D6-408F-9477-729483FFF802}"/>
              </a:ext>
            </a:extLst>
          </p:cNvPr>
          <p:cNvGraphicFramePr/>
          <p:nvPr>
            <p:extLst>
              <p:ext uri="{D42A27DB-BD31-4B8C-83A1-F6EECF244321}">
                <p14:modId xmlns:p14="http://schemas.microsoft.com/office/powerpoint/2010/main" val="169843782"/>
              </p:ext>
            </p:extLst>
          </p:nvPr>
        </p:nvGraphicFramePr>
        <p:xfrm>
          <a:off x="1403648" y="2708920"/>
          <a:ext cx="5516880" cy="28037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8D87BE91-2EDE-40D0-A13A-5B41C5F474A9}"/>
              </a:ext>
            </a:extLst>
          </p:cNvPr>
          <p:cNvGraphicFramePr>
            <a:graphicFrameLocks noGrp="1"/>
          </p:cNvGraphicFramePr>
          <p:nvPr>
            <p:extLst>
              <p:ext uri="{D42A27DB-BD31-4B8C-83A1-F6EECF244321}">
                <p14:modId xmlns:p14="http://schemas.microsoft.com/office/powerpoint/2010/main" val="2650797807"/>
              </p:ext>
            </p:extLst>
          </p:nvPr>
        </p:nvGraphicFramePr>
        <p:xfrm>
          <a:off x="305372" y="943200"/>
          <a:ext cx="8677272" cy="1163320"/>
        </p:xfrm>
        <a:graphic>
          <a:graphicData uri="http://schemas.openxmlformats.org/drawingml/2006/table">
            <a:tbl>
              <a:tblPr firstRow="1" bandRow="1">
                <a:tableStyleId>{2D5ABB26-0587-4C30-8999-92F81FD0307C}</a:tableStyleId>
              </a:tblPr>
              <a:tblGrid>
                <a:gridCol w="601452">
                  <a:extLst>
                    <a:ext uri="{9D8B030D-6E8A-4147-A177-3AD203B41FA5}">
                      <a16:colId xmlns:a16="http://schemas.microsoft.com/office/drawing/2014/main" val="3736406155"/>
                    </a:ext>
                  </a:extLst>
                </a:gridCol>
                <a:gridCol w="684000">
                  <a:extLst>
                    <a:ext uri="{9D8B030D-6E8A-4147-A177-3AD203B41FA5}">
                      <a16:colId xmlns:a16="http://schemas.microsoft.com/office/drawing/2014/main" val="3356980166"/>
                    </a:ext>
                  </a:extLst>
                </a:gridCol>
                <a:gridCol w="684000">
                  <a:extLst>
                    <a:ext uri="{9D8B030D-6E8A-4147-A177-3AD203B41FA5}">
                      <a16:colId xmlns:a16="http://schemas.microsoft.com/office/drawing/2014/main" val="1707248767"/>
                    </a:ext>
                  </a:extLst>
                </a:gridCol>
                <a:gridCol w="684000">
                  <a:extLst>
                    <a:ext uri="{9D8B030D-6E8A-4147-A177-3AD203B41FA5}">
                      <a16:colId xmlns:a16="http://schemas.microsoft.com/office/drawing/2014/main" val="3441719933"/>
                    </a:ext>
                  </a:extLst>
                </a:gridCol>
                <a:gridCol w="684000">
                  <a:extLst>
                    <a:ext uri="{9D8B030D-6E8A-4147-A177-3AD203B41FA5}">
                      <a16:colId xmlns:a16="http://schemas.microsoft.com/office/drawing/2014/main" val="1034456226"/>
                    </a:ext>
                  </a:extLst>
                </a:gridCol>
                <a:gridCol w="684000">
                  <a:extLst>
                    <a:ext uri="{9D8B030D-6E8A-4147-A177-3AD203B41FA5}">
                      <a16:colId xmlns:a16="http://schemas.microsoft.com/office/drawing/2014/main" val="2912320574"/>
                    </a:ext>
                  </a:extLst>
                </a:gridCol>
                <a:gridCol w="684000">
                  <a:extLst>
                    <a:ext uri="{9D8B030D-6E8A-4147-A177-3AD203B41FA5}">
                      <a16:colId xmlns:a16="http://schemas.microsoft.com/office/drawing/2014/main" val="1203694436"/>
                    </a:ext>
                  </a:extLst>
                </a:gridCol>
                <a:gridCol w="684000">
                  <a:extLst>
                    <a:ext uri="{9D8B030D-6E8A-4147-A177-3AD203B41FA5}">
                      <a16:colId xmlns:a16="http://schemas.microsoft.com/office/drawing/2014/main" val="1255229711"/>
                    </a:ext>
                  </a:extLst>
                </a:gridCol>
                <a:gridCol w="839820">
                  <a:extLst>
                    <a:ext uri="{9D8B030D-6E8A-4147-A177-3AD203B41FA5}">
                      <a16:colId xmlns:a16="http://schemas.microsoft.com/office/drawing/2014/main" val="2037104111"/>
                    </a:ext>
                  </a:extLst>
                </a:gridCol>
                <a:gridCol w="720000">
                  <a:extLst>
                    <a:ext uri="{9D8B030D-6E8A-4147-A177-3AD203B41FA5}">
                      <a16:colId xmlns:a16="http://schemas.microsoft.com/office/drawing/2014/main" val="2608346241"/>
                    </a:ext>
                  </a:extLst>
                </a:gridCol>
                <a:gridCol w="864000">
                  <a:extLst>
                    <a:ext uri="{9D8B030D-6E8A-4147-A177-3AD203B41FA5}">
                      <a16:colId xmlns:a16="http://schemas.microsoft.com/office/drawing/2014/main" val="2999453488"/>
                    </a:ext>
                  </a:extLst>
                </a:gridCol>
                <a:gridCol w="864000">
                  <a:extLst>
                    <a:ext uri="{9D8B030D-6E8A-4147-A177-3AD203B41FA5}">
                      <a16:colId xmlns:a16="http://schemas.microsoft.com/office/drawing/2014/main" val="4291412833"/>
                    </a:ext>
                  </a:extLst>
                </a:gridCol>
              </a:tblGrid>
              <a:tr h="370840">
                <a:tc>
                  <a:txBody>
                    <a:bodyPr/>
                    <a:lstStyle/>
                    <a:p>
                      <a:endParaRPr lang="en-AU" sz="1000" dirty="0">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Overall</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Male</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Female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18-34</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35-49</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50-64</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65+</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Tamworth</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Other location</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Ratepayer</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Non-ratepayer</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0570207"/>
                  </a:ext>
                </a:extLst>
              </a:tr>
              <a:tr h="370840">
                <a:tc>
                  <a:txBody>
                    <a:bodyPr/>
                    <a:lstStyle/>
                    <a:p>
                      <a:r>
                        <a:rPr lang="en-AU" sz="1000" dirty="0">
                          <a:latin typeface="Century Gothic" panose="020B0502020202020204" pitchFamily="34" charset="0"/>
                        </a:rPr>
                        <a:t>Mean rating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r>
                        <a:rPr lang="en-AU" sz="1000" dirty="0">
                          <a:latin typeface="Century Gothic" panose="020B0502020202020204" pitchFamily="34" charset="0"/>
                        </a:rPr>
                        <a:t>4.77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4.74</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4.80</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4.86</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4.76</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4.74</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4.73</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4.73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4.81</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4.76</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4.82</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42423162"/>
                  </a:ext>
                </a:extLst>
              </a:tr>
              <a:tr h="370840">
                <a:tc>
                  <a:txBody>
                    <a:bodyPr/>
                    <a:lstStyle/>
                    <a:p>
                      <a:r>
                        <a:rPr lang="en-AU" sz="1000" dirty="0">
                          <a:solidFill>
                            <a:schemeClr val="tx1">
                              <a:lumMod val="65000"/>
                              <a:lumOff val="35000"/>
                            </a:schemeClr>
                          </a:solidFill>
                          <a:latin typeface="Century Gothic" panose="020B0502020202020204" pitchFamily="34" charset="0"/>
                        </a:rPr>
                        <a:t>Base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600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287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313</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142</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153</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147</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261</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339</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488</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112</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65055377"/>
                  </a:ext>
                </a:extLst>
              </a:tr>
            </a:tbl>
          </a:graphicData>
        </a:graphic>
      </p:graphicFrame>
      <p:sp>
        <p:nvSpPr>
          <p:cNvPr id="6" name="TextBox 5">
            <a:extLst>
              <a:ext uri="{FF2B5EF4-FFF2-40B4-BE49-F238E27FC236}">
                <a16:creationId xmlns:a16="http://schemas.microsoft.com/office/drawing/2014/main" id="{A16FE439-9FC3-4569-A8BE-1C5B0AFF5E47}"/>
              </a:ext>
            </a:extLst>
          </p:cNvPr>
          <p:cNvSpPr txBox="1"/>
          <p:nvPr/>
        </p:nvSpPr>
        <p:spPr>
          <a:xfrm>
            <a:off x="2123728" y="2276872"/>
            <a:ext cx="5040560" cy="307777"/>
          </a:xfrm>
          <a:prstGeom prst="rect">
            <a:avLst/>
          </a:prstGeom>
          <a:noFill/>
        </p:spPr>
        <p:txBody>
          <a:bodyPr wrap="square" rtlCol="0">
            <a:spAutoFit/>
          </a:bodyPr>
          <a:lstStyle/>
          <a:p>
            <a:pPr algn="ctr"/>
            <a:r>
              <a:rPr lang="en-US" sz="1400" dirty="0">
                <a:latin typeface="Century Gothic" panose="020B0502020202020204" pitchFamily="34" charset="0"/>
              </a:rPr>
              <a:t>‘Deliver durable infrastructure including raw water’</a:t>
            </a:r>
          </a:p>
        </p:txBody>
      </p:sp>
    </p:spTree>
    <p:extLst>
      <p:ext uri="{BB962C8B-B14F-4D97-AF65-F5344CB8AC3E}">
        <p14:creationId xmlns:p14="http://schemas.microsoft.com/office/powerpoint/2010/main" val="3755275803"/>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sz="2800" dirty="0"/>
              <a:t>Importance of Creating a Prosperous Region</a:t>
            </a:r>
          </a:p>
        </p:txBody>
      </p:sp>
      <p:sp>
        <p:nvSpPr>
          <p:cNvPr id="3" name="Text Placeholder 2"/>
          <p:cNvSpPr>
            <a:spLocks noGrp="1"/>
          </p:cNvSpPr>
          <p:nvPr>
            <p:ph type="body" sz="quarter" idx="14"/>
          </p:nvPr>
        </p:nvSpPr>
        <p:spPr/>
        <p:txBody>
          <a:bodyPr/>
          <a:lstStyle/>
          <a:p>
            <a:r>
              <a:rPr lang="en-AU" dirty="0"/>
              <a:t>95% residents believe creating a prosperous region is important/very important for the future of the region, with 3 quarters stating it is very important.</a:t>
            </a:r>
          </a:p>
        </p:txBody>
      </p:sp>
      <p:sp>
        <p:nvSpPr>
          <p:cNvPr id="4" name="Text Placeholder 3"/>
          <p:cNvSpPr>
            <a:spLocks noGrp="1"/>
          </p:cNvSpPr>
          <p:nvPr>
            <p:ph type="body" sz="quarter" idx="15"/>
          </p:nvPr>
        </p:nvSpPr>
        <p:spPr>
          <a:xfrm>
            <a:off x="-8388" y="519921"/>
            <a:ext cx="9144000" cy="369332"/>
          </a:xfrm>
        </p:spPr>
        <p:txBody>
          <a:bodyPr/>
          <a:lstStyle/>
          <a:p>
            <a:r>
              <a:rPr lang="en-US" dirty="0"/>
              <a:t>Q7c.	Thinking about the key direction “Creating a prosperous region” with goals such as supporting businesses and jobs across industries, like education, aviation, food processing, agriculture and tourism. How important do you think this direction is for the long term future of the region? </a:t>
            </a:r>
          </a:p>
        </p:txBody>
      </p:sp>
      <p:sp>
        <p:nvSpPr>
          <p:cNvPr id="5" name="Text Placeholder 3"/>
          <p:cNvSpPr txBox="1">
            <a:spLocks/>
          </p:cNvSpPr>
          <p:nvPr/>
        </p:nvSpPr>
        <p:spPr>
          <a:xfrm>
            <a:off x="0" y="5661123"/>
            <a:ext cx="9036496" cy="20891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marR="0" lvl="0" indent="-4476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Base: N = 600</a:t>
            </a:r>
            <a:endParaRPr kumimoji="0" lang="en-AU" sz="9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7" name="TextBox 6"/>
          <p:cNvSpPr txBox="1"/>
          <p:nvPr/>
        </p:nvSpPr>
        <p:spPr>
          <a:xfrm>
            <a:off x="5166320" y="5636893"/>
            <a:ext cx="3995936"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Scale: 1 = not at all important, 5 = very important</a:t>
            </a:r>
          </a:p>
        </p:txBody>
      </p:sp>
      <p:graphicFrame>
        <p:nvGraphicFramePr>
          <p:cNvPr id="8" name="Chart 7">
            <a:extLst>
              <a:ext uri="{FF2B5EF4-FFF2-40B4-BE49-F238E27FC236}">
                <a16:creationId xmlns:a16="http://schemas.microsoft.com/office/drawing/2014/main" id="{6FC2C9DD-C6D6-408F-9477-729483FFF802}"/>
              </a:ext>
            </a:extLst>
          </p:cNvPr>
          <p:cNvGraphicFramePr/>
          <p:nvPr>
            <p:extLst>
              <p:ext uri="{D42A27DB-BD31-4B8C-83A1-F6EECF244321}">
                <p14:modId xmlns:p14="http://schemas.microsoft.com/office/powerpoint/2010/main" val="429763890"/>
              </p:ext>
            </p:extLst>
          </p:nvPr>
        </p:nvGraphicFramePr>
        <p:xfrm>
          <a:off x="1403648" y="2708920"/>
          <a:ext cx="5516880" cy="28037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8D87BE91-2EDE-40D0-A13A-5B41C5F474A9}"/>
              </a:ext>
            </a:extLst>
          </p:cNvPr>
          <p:cNvGraphicFramePr>
            <a:graphicFrameLocks noGrp="1"/>
          </p:cNvGraphicFramePr>
          <p:nvPr>
            <p:extLst>
              <p:ext uri="{D42A27DB-BD31-4B8C-83A1-F6EECF244321}">
                <p14:modId xmlns:p14="http://schemas.microsoft.com/office/powerpoint/2010/main" val="2851857771"/>
              </p:ext>
            </p:extLst>
          </p:nvPr>
        </p:nvGraphicFramePr>
        <p:xfrm>
          <a:off x="305372" y="943200"/>
          <a:ext cx="8677272" cy="1163320"/>
        </p:xfrm>
        <a:graphic>
          <a:graphicData uri="http://schemas.openxmlformats.org/drawingml/2006/table">
            <a:tbl>
              <a:tblPr firstRow="1" bandRow="1">
                <a:tableStyleId>{2D5ABB26-0587-4C30-8999-92F81FD0307C}</a:tableStyleId>
              </a:tblPr>
              <a:tblGrid>
                <a:gridCol w="601452">
                  <a:extLst>
                    <a:ext uri="{9D8B030D-6E8A-4147-A177-3AD203B41FA5}">
                      <a16:colId xmlns:a16="http://schemas.microsoft.com/office/drawing/2014/main" val="3736406155"/>
                    </a:ext>
                  </a:extLst>
                </a:gridCol>
                <a:gridCol w="684000">
                  <a:extLst>
                    <a:ext uri="{9D8B030D-6E8A-4147-A177-3AD203B41FA5}">
                      <a16:colId xmlns:a16="http://schemas.microsoft.com/office/drawing/2014/main" val="3356980166"/>
                    </a:ext>
                  </a:extLst>
                </a:gridCol>
                <a:gridCol w="684000">
                  <a:extLst>
                    <a:ext uri="{9D8B030D-6E8A-4147-A177-3AD203B41FA5}">
                      <a16:colId xmlns:a16="http://schemas.microsoft.com/office/drawing/2014/main" val="1707248767"/>
                    </a:ext>
                  </a:extLst>
                </a:gridCol>
                <a:gridCol w="684000">
                  <a:extLst>
                    <a:ext uri="{9D8B030D-6E8A-4147-A177-3AD203B41FA5}">
                      <a16:colId xmlns:a16="http://schemas.microsoft.com/office/drawing/2014/main" val="3441719933"/>
                    </a:ext>
                  </a:extLst>
                </a:gridCol>
                <a:gridCol w="684000">
                  <a:extLst>
                    <a:ext uri="{9D8B030D-6E8A-4147-A177-3AD203B41FA5}">
                      <a16:colId xmlns:a16="http://schemas.microsoft.com/office/drawing/2014/main" val="1034456226"/>
                    </a:ext>
                  </a:extLst>
                </a:gridCol>
                <a:gridCol w="684000">
                  <a:extLst>
                    <a:ext uri="{9D8B030D-6E8A-4147-A177-3AD203B41FA5}">
                      <a16:colId xmlns:a16="http://schemas.microsoft.com/office/drawing/2014/main" val="2912320574"/>
                    </a:ext>
                  </a:extLst>
                </a:gridCol>
                <a:gridCol w="684000">
                  <a:extLst>
                    <a:ext uri="{9D8B030D-6E8A-4147-A177-3AD203B41FA5}">
                      <a16:colId xmlns:a16="http://schemas.microsoft.com/office/drawing/2014/main" val="1203694436"/>
                    </a:ext>
                  </a:extLst>
                </a:gridCol>
                <a:gridCol w="684000">
                  <a:extLst>
                    <a:ext uri="{9D8B030D-6E8A-4147-A177-3AD203B41FA5}">
                      <a16:colId xmlns:a16="http://schemas.microsoft.com/office/drawing/2014/main" val="1255229711"/>
                    </a:ext>
                  </a:extLst>
                </a:gridCol>
                <a:gridCol w="839820">
                  <a:extLst>
                    <a:ext uri="{9D8B030D-6E8A-4147-A177-3AD203B41FA5}">
                      <a16:colId xmlns:a16="http://schemas.microsoft.com/office/drawing/2014/main" val="2037104111"/>
                    </a:ext>
                  </a:extLst>
                </a:gridCol>
                <a:gridCol w="720000">
                  <a:extLst>
                    <a:ext uri="{9D8B030D-6E8A-4147-A177-3AD203B41FA5}">
                      <a16:colId xmlns:a16="http://schemas.microsoft.com/office/drawing/2014/main" val="2608346241"/>
                    </a:ext>
                  </a:extLst>
                </a:gridCol>
                <a:gridCol w="864000">
                  <a:extLst>
                    <a:ext uri="{9D8B030D-6E8A-4147-A177-3AD203B41FA5}">
                      <a16:colId xmlns:a16="http://schemas.microsoft.com/office/drawing/2014/main" val="2999453488"/>
                    </a:ext>
                  </a:extLst>
                </a:gridCol>
                <a:gridCol w="864000">
                  <a:extLst>
                    <a:ext uri="{9D8B030D-6E8A-4147-A177-3AD203B41FA5}">
                      <a16:colId xmlns:a16="http://schemas.microsoft.com/office/drawing/2014/main" val="4291412833"/>
                    </a:ext>
                  </a:extLst>
                </a:gridCol>
              </a:tblGrid>
              <a:tr h="370840">
                <a:tc>
                  <a:txBody>
                    <a:bodyPr/>
                    <a:lstStyle/>
                    <a:p>
                      <a:endParaRPr lang="en-AU" sz="1000" dirty="0">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Overall</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Male</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Female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18-34</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35-49</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50-64</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65+</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Tamworth</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Other location</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Ratepayer</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Non-ratepayer</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0570207"/>
                  </a:ext>
                </a:extLst>
              </a:tr>
              <a:tr h="370840">
                <a:tc>
                  <a:txBody>
                    <a:bodyPr/>
                    <a:lstStyle/>
                    <a:p>
                      <a:r>
                        <a:rPr lang="en-AU" sz="1000" dirty="0">
                          <a:latin typeface="Century Gothic" panose="020B0502020202020204" pitchFamily="34" charset="0"/>
                        </a:rPr>
                        <a:t>Mean rating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r>
                        <a:rPr lang="en-AU" sz="1000" dirty="0">
                          <a:latin typeface="Century Gothic" panose="020B0502020202020204" pitchFamily="34" charset="0"/>
                        </a:rPr>
                        <a:t>4.67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4.64</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4.70</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4.74</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4.72</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4.60</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4.62</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4.62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4.71</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4.67</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4.69</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42423162"/>
                  </a:ext>
                </a:extLst>
              </a:tr>
              <a:tr h="370840">
                <a:tc>
                  <a:txBody>
                    <a:bodyPr/>
                    <a:lstStyle/>
                    <a:p>
                      <a:r>
                        <a:rPr lang="en-AU" sz="1000" dirty="0">
                          <a:solidFill>
                            <a:schemeClr val="tx1">
                              <a:lumMod val="65000"/>
                              <a:lumOff val="35000"/>
                            </a:schemeClr>
                          </a:solidFill>
                          <a:latin typeface="Century Gothic" panose="020B0502020202020204" pitchFamily="34" charset="0"/>
                        </a:rPr>
                        <a:t>Base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600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287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313</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142</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153</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147</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261</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339</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488</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112</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65055377"/>
                  </a:ext>
                </a:extLst>
              </a:tr>
            </a:tbl>
          </a:graphicData>
        </a:graphic>
      </p:graphicFrame>
      <p:sp>
        <p:nvSpPr>
          <p:cNvPr id="6" name="TextBox 5">
            <a:extLst>
              <a:ext uri="{FF2B5EF4-FFF2-40B4-BE49-F238E27FC236}">
                <a16:creationId xmlns:a16="http://schemas.microsoft.com/office/drawing/2014/main" id="{A16FE439-9FC3-4569-A8BE-1C5B0AFF5E47}"/>
              </a:ext>
            </a:extLst>
          </p:cNvPr>
          <p:cNvSpPr txBox="1"/>
          <p:nvPr/>
        </p:nvSpPr>
        <p:spPr>
          <a:xfrm>
            <a:off x="2123728" y="2276872"/>
            <a:ext cx="5040560" cy="307777"/>
          </a:xfrm>
          <a:prstGeom prst="rect">
            <a:avLst/>
          </a:prstGeom>
          <a:noFill/>
        </p:spPr>
        <p:txBody>
          <a:bodyPr wrap="square" rtlCol="0">
            <a:spAutoFit/>
          </a:bodyPr>
          <a:lstStyle/>
          <a:p>
            <a:pPr algn="ctr"/>
            <a:r>
              <a:rPr lang="en-US" sz="1400" dirty="0">
                <a:latin typeface="Century Gothic" panose="020B0502020202020204" pitchFamily="34" charset="0"/>
              </a:rPr>
              <a:t>‘Creating a prosperous region’</a:t>
            </a:r>
          </a:p>
        </p:txBody>
      </p:sp>
    </p:spTree>
    <p:extLst>
      <p:ext uri="{BB962C8B-B14F-4D97-AF65-F5344CB8AC3E}">
        <p14:creationId xmlns:p14="http://schemas.microsoft.com/office/powerpoint/2010/main" val="2276545847"/>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sz="2800" dirty="0"/>
              <a:t>Importance of Building Resilient Communities</a:t>
            </a:r>
          </a:p>
        </p:txBody>
      </p:sp>
      <p:sp>
        <p:nvSpPr>
          <p:cNvPr id="3" name="Text Placeholder 2"/>
          <p:cNvSpPr>
            <a:spLocks noGrp="1"/>
          </p:cNvSpPr>
          <p:nvPr>
            <p:ph type="body" sz="quarter" idx="14"/>
          </p:nvPr>
        </p:nvSpPr>
        <p:spPr/>
        <p:txBody>
          <a:bodyPr/>
          <a:lstStyle/>
          <a:p>
            <a:r>
              <a:rPr lang="en-AU" dirty="0"/>
              <a:t>89% of residents believe building resilient communities is important/very important for the future of the region. Females and non-ratepayers rated this direction significantly higher.</a:t>
            </a:r>
          </a:p>
        </p:txBody>
      </p:sp>
      <p:sp>
        <p:nvSpPr>
          <p:cNvPr id="4" name="Text Placeholder 3"/>
          <p:cNvSpPr>
            <a:spLocks noGrp="1"/>
          </p:cNvSpPr>
          <p:nvPr>
            <p:ph type="body" sz="quarter" idx="15"/>
          </p:nvPr>
        </p:nvSpPr>
        <p:spPr>
          <a:xfrm>
            <a:off x="-8388" y="519921"/>
            <a:ext cx="9144000" cy="369332"/>
          </a:xfrm>
        </p:spPr>
        <p:txBody>
          <a:bodyPr/>
          <a:lstStyle/>
          <a:p>
            <a:r>
              <a:rPr lang="en-US" dirty="0"/>
              <a:t>Q7d.	Thinking about the key direction “Building resilient communities” which focuses on improving social and community services by improving communication, enhancing education and bettering services to those in need of assistance. How important do you think this direction is for the long term future of the region? </a:t>
            </a:r>
          </a:p>
        </p:txBody>
      </p:sp>
      <p:sp>
        <p:nvSpPr>
          <p:cNvPr id="5" name="Text Placeholder 3"/>
          <p:cNvSpPr txBox="1">
            <a:spLocks/>
          </p:cNvSpPr>
          <p:nvPr/>
        </p:nvSpPr>
        <p:spPr>
          <a:xfrm>
            <a:off x="0" y="5661123"/>
            <a:ext cx="9036496" cy="20891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marR="0" lvl="0" indent="-4476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Base: N = 600</a:t>
            </a:r>
            <a:endParaRPr kumimoji="0" lang="en-AU" sz="9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7" name="TextBox 6"/>
          <p:cNvSpPr txBox="1"/>
          <p:nvPr/>
        </p:nvSpPr>
        <p:spPr>
          <a:xfrm>
            <a:off x="5148064" y="5477162"/>
            <a:ext cx="399593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Scale: 1 = not at all important, 5 = very important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 = A significantly higher/lower level of importance (by group)</a:t>
            </a:r>
          </a:p>
        </p:txBody>
      </p:sp>
      <p:graphicFrame>
        <p:nvGraphicFramePr>
          <p:cNvPr id="8" name="Chart 7">
            <a:extLst>
              <a:ext uri="{FF2B5EF4-FFF2-40B4-BE49-F238E27FC236}">
                <a16:creationId xmlns:a16="http://schemas.microsoft.com/office/drawing/2014/main" id="{6FC2C9DD-C6D6-408F-9477-729483FFF802}"/>
              </a:ext>
            </a:extLst>
          </p:cNvPr>
          <p:cNvGraphicFramePr/>
          <p:nvPr>
            <p:extLst>
              <p:ext uri="{D42A27DB-BD31-4B8C-83A1-F6EECF244321}">
                <p14:modId xmlns:p14="http://schemas.microsoft.com/office/powerpoint/2010/main" val="3133471018"/>
              </p:ext>
            </p:extLst>
          </p:nvPr>
        </p:nvGraphicFramePr>
        <p:xfrm>
          <a:off x="1403648" y="2708920"/>
          <a:ext cx="5516880" cy="28037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8D87BE91-2EDE-40D0-A13A-5B41C5F474A9}"/>
              </a:ext>
            </a:extLst>
          </p:cNvPr>
          <p:cNvGraphicFramePr>
            <a:graphicFrameLocks noGrp="1"/>
          </p:cNvGraphicFramePr>
          <p:nvPr>
            <p:extLst>
              <p:ext uri="{D42A27DB-BD31-4B8C-83A1-F6EECF244321}">
                <p14:modId xmlns:p14="http://schemas.microsoft.com/office/powerpoint/2010/main" val="3867507241"/>
              </p:ext>
            </p:extLst>
          </p:nvPr>
        </p:nvGraphicFramePr>
        <p:xfrm>
          <a:off x="305372" y="943200"/>
          <a:ext cx="8677272" cy="1163320"/>
        </p:xfrm>
        <a:graphic>
          <a:graphicData uri="http://schemas.openxmlformats.org/drawingml/2006/table">
            <a:tbl>
              <a:tblPr firstRow="1" bandRow="1">
                <a:tableStyleId>{2D5ABB26-0587-4C30-8999-92F81FD0307C}</a:tableStyleId>
              </a:tblPr>
              <a:tblGrid>
                <a:gridCol w="601452">
                  <a:extLst>
                    <a:ext uri="{9D8B030D-6E8A-4147-A177-3AD203B41FA5}">
                      <a16:colId xmlns:a16="http://schemas.microsoft.com/office/drawing/2014/main" val="3736406155"/>
                    </a:ext>
                  </a:extLst>
                </a:gridCol>
                <a:gridCol w="684000">
                  <a:extLst>
                    <a:ext uri="{9D8B030D-6E8A-4147-A177-3AD203B41FA5}">
                      <a16:colId xmlns:a16="http://schemas.microsoft.com/office/drawing/2014/main" val="3356980166"/>
                    </a:ext>
                  </a:extLst>
                </a:gridCol>
                <a:gridCol w="684000">
                  <a:extLst>
                    <a:ext uri="{9D8B030D-6E8A-4147-A177-3AD203B41FA5}">
                      <a16:colId xmlns:a16="http://schemas.microsoft.com/office/drawing/2014/main" val="1707248767"/>
                    </a:ext>
                  </a:extLst>
                </a:gridCol>
                <a:gridCol w="684000">
                  <a:extLst>
                    <a:ext uri="{9D8B030D-6E8A-4147-A177-3AD203B41FA5}">
                      <a16:colId xmlns:a16="http://schemas.microsoft.com/office/drawing/2014/main" val="3441719933"/>
                    </a:ext>
                  </a:extLst>
                </a:gridCol>
                <a:gridCol w="684000">
                  <a:extLst>
                    <a:ext uri="{9D8B030D-6E8A-4147-A177-3AD203B41FA5}">
                      <a16:colId xmlns:a16="http://schemas.microsoft.com/office/drawing/2014/main" val="1034456226"/>
                    </a:ext>
                  </a:extLst>
                </a:gridCol>
                <a:gridCol w="684000">
                  <a:extLst>
                    <a:ext uri="{9D8B030D-6E8A-4147-A177-3AD203B41FA5}">
                      <a16:colId xmlns:a16="http://schemas.microsoft.com/office/drawing/2014/main" val="2912320574"/>
                    </a:ext>
                  </a:extLst>
                </a:gridCol>
                <a:gridCol w="684000">
                  <a:extLst>
                    <a:ext uri="{9D8B030D-6E8A-4147-A177-3AD203B41FA5}">
                      <a16:colId xmlns:a16="http://schemas.microsoft.com/office/drawing/2014/main" val="1203694436"/>
                    </a:ext>
                  </a:extLst>
                </a:gridCol>
                <a:gridCol w="684000">
                  <a:extLst>
                    <a:ext uri="{9D8B030D-6E8A-4147-A177-3AD203B41FA5}">
                      <a16:colId xmlns:a16="http://schemas.microsoft.com/office/drawing/2014/main" val="1255229711"/>
                    </a:ext>
                  </a:extLst>
                </a:gridCol>
                <a:gridCol w="839820">
                  <a:extLst>
                    <a:ext uri="{9D8B030D-6E8A-4147-A177-3AD203B41FA5}">
                      <a16:colId xmlns:a16="http://schemas.microsoft.com/office/drawing/2014/main" val="2037104111"/>
                    </a:ext>
                  </a:extLst>
                </a:gridCol>
                <a:gridCol w="720000">
                  <a:extLst>
                    <a:ext uri="{9D8B030D-6E8A-4147-A177-3AD203B41FA5}">
                      <a16:colId xmlns:a16="http://schemas.microsoft.com/office/drawing/2014/main" val="2608346241"/>
                    </a:ext>
                  </a:extLst>
                </a:gridCol>
                <a:gridCol w="864000">
                  <a:extLst>
                    <a:ext uri="{9D8B030D-6E8A-4147-A177-3AD203B41FA5}">
                      <a16:colId xmlns:a16="http://schemas.microsoft.com/office/drawing/2014/main" val="2999453488"/>
                    </a:ext>
                  </a:extLst>
                </a:gridCol>
                <a:gridCol w="864000">
                  <a:extLst>
                    <a:ext uri="{9D8B030D-6E8A-4147-A177-3AD203B41FA5}">
                      <a16:colId xmlns:a16="http://schemas.microsoft.com/office/drawing/2014/main" val="4291412833"/>
                    </a:ext>
                  </a:extLst>
                </a:gridCol>
              </a:tblGrid>
              <a:tr h="370840">
                <a:tc>
                  <a:txBody>
                    <a:bodyPr/>
                    <a:lstStyle/>
                    <a:p>
                      <a:endParaRPr lang="en-AU" sz="1000" dirty="0">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Overall</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Male</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Female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18-34</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35-49</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50-64</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65+</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Tamworth</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Other location</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Ratepayer</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Non-ratepayer</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0570207"/>
                  </a:ext>
                </a:extLst>
              </a:tr>
              <a:tr h="370840">
                <a:tc>
                  <a:txBody>
                    <a:bodyPr/>
                    <a:lstStyle/>
                    <a:p>
                      <a:r>
                        <a:rPr lang="en-AU" sz="1000" dirty="0">
                          <a:latin typeface="Century Gothic" panose="020B0502020202020204" pitchFamily="34" charset="0"/>
                        </a:rPr>
                        <a:t>Mean rating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r>
                        <a:rPr lang="en-AU" sz="1000" dirty="0">
                          <a:latin typeface="Century Gothic" panose="020B0502020202020204" pitchFamily="34" charset="0"/>
                        </a:rPr>
                        <a:t>4.46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4.29</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82550" indent="0" algn="ctr" fontAlgn="ctr"/>
                      <a:r>
                        <a:rPr lang="en-US" sz="1000" b="0" i="0" u="none" strike="noStrike" dirty="0">
                          <a:solidFill>
                            <a:schemeClr val="tx1"/>
                          </a:solidFill>
                          <a:effectLst/>
                          <a:latin typeface="Century Gothic" panose="020B0502020202020204" pitchFamily="34" charset="0"/>
                        </a:rPr>
                        <a:t>4.61▲</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4.60</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4.52</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82550" indent="0" algn="ctr" fontAlgn="ctr"/>
                      <a:r>
                        <a:rPr lang="en-US" sz="1000" b="0" i="0" u="none" strike="noStrike" dirty="0">
                          <a:solidFill>
                            <a:schemeClr val="tx1"/>
                          </a:solidFill>
                          <a:effectLst/>
                          <a:latin typeface="Century Gothic" panose="020B0502020202020204" pitchFamily="34" charset="0"/>
                        </a:rPr>
                        <a:t>4.27▼</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4.45</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4.42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4.48</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4.41</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82550" indent="0" algn="ctr" fontAlgn="ctr"/>
                      <a:r>
                        <a:rPr lang="en-US" sz="1000" b="0" i="0" u="none" strike="noStrike" dirty="0">
                          <a:solidFill>
                            <a:schemeClr val="tx1"/>
                          </a:solidFill>
                          <a:effectLst/>
                          <a:latin typeface="Century Gothic" panose="020B0502020202020204" pitchFamily="34" charset="0"/>
                        </a:rPr>
                        <a:t>4.66▲</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42423162"/>
                  </a:ext>
                </a:extLst>
              </a:tr>
              <a:tr h="370840">
                <a:tc>
                  <a:txBody>
                    <a:bodyPr/>
                    <a:lstStyle/>
                    <a:p>
                      <a:r>
                        <a:rPr lang="en-AU" sz="1000" dirty="0">
                          <a:solidFill>
                            <a:schemeClr val="tx1">
                              <a:lumMod val="65000"/>
                              <a:lumOff val="35000"/>
                            </a:schemeClr>
                          </a:solidFill>
                          <a:latin typeface="Century Gothic" panose="020B0502020202020204" pitchFamily="34" charset="0"/>
                        </a:rPr>
                        <a:t>Base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600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287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313</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142</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153</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147</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261</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339</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488</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112</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65055377"/>
                  </a:ext>
                </a:extLst>
              </a:tr>
            </a:tbl>
          </a:graphicData>
        </a:graphic>
      </p:graphicFrame>
      <p:sp>
        <p:nvSpPr>
          <p:cNvPr id="6" name="TextBox 5">
            <a:extLst>
              <a:ext uri="{FF2B5EF4-FFF2-40B4-BE49-F238E27FC236}">
                <a16:creationId xmlns:a16="http://schemas.microsoft.com/office/drawing/2014/main" id="{A16FE439-9FC3-4569-A8BE-1C5B0AFF5E47}"/>
              </a:ext>
            </a:extLst>
          </p:cNvPr>
          <p:cNvSpPr txBox="1"/>
          <p:nvPr/>
        </p:nvSpPr>
        <p:spPr>
          <a:xfrm>
            <a:off x="2123728" y="2276872"/>
            <a:ext cx="5040560" cy="307777"/>
          </a:xfrm>
          <a:prstGeom prst="rect">
            <a:avLst/>
          </a:prstGeom>
          <a:noFill/>
        </p:spPr>
        <p:txBody>
          <a:bodyPr wrap="square" rtlCol="0">
            <a:spAutoFit/>
          </a:bodyPr>
          <a:lstStyle/>
          <a:p>
            <a:pPr algn="ctr"/>
            <a:r>
              <a:rPr lang="en-US" sz="1400" dirty="0">
                <a:latin typeface="Century Gothic" panose="020B0502020202020204" pitchFamily="34" charset="0"/>
              </a:rPr>
              <a:t>‘Building resilient communities’</a:t>
            </a:r>
          </a:p>
        </p:txBody>
      </p:sp>
    </p:spTree>
    <p:extLst>
      <p:ext uri="{BB962C8B-B14F-4D97-AF65-F5344CB8AC3E}">
        <p14:creationId xmlns:p14="http://schemas.microsoft.com/office/powerpoint/2010/main" val="1347640921"/>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sz="2800" dirty="0"/>
              <a:t>Importance of Design with Nature</a:t>
            </a:r>
          </a:p>
        </p:txBody>
      </p:sp>
      <p:sp>
        <p:nvSpPr>
          <p:cNvPr id="3" name="Text Placeholder 2"/>
          <p:cNvSpPr>
            <a:spLocks noGrp="1"/>
          </p:cNvSpPr>
          <p:nvPr>
            <p:ph type="body" sz="quarter" idx="14"/>
          </p:nvPr>
        </p:nvSpPr>
        <p:spPr/>
        <p:txBody>
          <a:bodyPr/>
          <a:lstStyle/>
          <a:p>
            <a:r>
              <a:rPr lang="en-AU" dirty="0"/>
              <a:t>87% of residents believe design with nature is important/very important for the future of the region. Again, females and non-ratepayers rated this direction significantly higher.</a:t>
            </a:r>
          </a:p>
        </p:txBody>
      </p:sp>
      <p:sp>
        <p:nvSpPr>
          <p:cNvPr id="4" name="Text Placeholder 3"/>
          <p:cNvSpPr>
            <a:spLocks noGrp="1"/>
          </p:cNvSpPr>
          <p:nvPr>
            <p:ph type="body" sz="quarter" idx="15"/>
          </p:nvPr>
        </p:nvSpPr>
        <p:spPr>
          <a:xfrm>
            <a:off x="-8388" y="519921"/>
            <a:ext cx="9144000" cy="369332"/>
          </a:xfrm>
        </p:spPr>
        <p:txBody>
          <a:bodyPr/>
          <a:lstStyle/>
          <a:p>
            <a:r>
              <a:rPr lang="en-US" dirty="0"/>
              <a:t>Q7f.	Thinking about the key direction “Design with Nature”, which involves exploring energy efficiency, renewable energy, ensuring sustainable design, pursuing waste </a:t>
            </a:r>
            <a:r>
              <a:rPr lang="en-US" dirty="0" err="1"/>
              <a:t>minimisation</a:t>
            </a:r>
            <a:r>
              <a:rPr lang="en-US" dirty="0"/>
              <a:t> opportunities, and protecting local wildlife and biodiversity. How important do you think this direction is for the long term future of the region? </a:t>
            </a:r>
          </a:p>
        </p:txBody>
      </p:sp>
      <p:sp>
        <p:nvSpPr>
          <p:cNvPr id="5" name="Text Placeholder 3"/>
          <p:cNvSpPr txBox="1">
            <a:spLocks/>
          </p:cNvSpPr>
          <p:nvPr/>
        </p:nvSpPr>
        <p:spPr>
          <a:xfrm>
            <a:off x="0" y="5661123"/>
            <a:ext cx="9036496" cy="20891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marR="0" lvl="0" indent="-4476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Base: N = 600</a:t>
            </a:r>
            <a:endParaRPr kumimoji="0" lang="en-AU" sz="9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7" name="TextBox 6"/>
          <p:cNvSpPr txBox="1"/>
          <p:nvPr/>
        </p:nvSpPr>
        <p:spPr>
          <a:xfrm>
            <a:off x="5148064" y="5477162"/>
            <a:ext cx="399593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Scale: 1 = not at all important, 5 = very important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 = A significantly higher/lower level of importance (by group)</a:t>
            </a:r>
          </a:p>
        </p:txBody>
      </p:sp>
      <p:graphicFrame>
        <p:nvGraphicFramePr>
          <p:cNvPr id="8" name="Chart 7">
            <a:extLst>
              <a:ext uri="{FF2B5EF4-FFF2-40B4-BE49-F238E27FC236}">
                <a16:creationId xmlns:a16="http://schemas.microsoft.com/office/drawing/2014/main" id="{6FC2C9DD-C6D6-408F-9477-729483FFF802}"/>
              </a:ext>
            </a:extLst>
          </p:cNvPr>
          <p:cNvGraphicFramePr/>
          <p:nvPr>
            <p:extLst>
              <p:ext uri="{D42A27DB-BD31-4B8C-83A1-F6EECF244321}">
                <p14:modId xmlns:p14="http://schemas.microsoft.com/office/powerpoint/2010/main" val="315496887"/>
              </p:ext>
            </p:extLst>
          </p:nvPr>
        </p:nvGraphicFramePr>
        <p:xfrm>
          <a:off x="1403648" y="2708920"/>
          <a:ext cx="5516880" cy="28037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8D87BE91-2EDE-40D0-A13A-5B41C5F474A9}"/>
              </a:ext>
            </a:extLst>
          </p:cNvPr>
          <p:cNvGraphicFramePr>
            <a:graphicFrameLocks noGrp="1"/>
          </p:cNvGraphicFramePr>
          <p:nvPr>
            <p:extLst>
              <p:ext uri="{D42A27DB-BD31-4B8C-83A1-F6EECF244321}">
                <p14:modId xmlns:p14="http://schemas.microsoft.com/office/powerpoint/2010/main" val="1022660529"/>
              </p:ext>
            </p:extLst>
          </p:nvPr>
        </p:nvGraphicFramePr>
        <p:xfrm>
          <a:off x="305372" y="943200"/>
          <a:ext cx="8677272" cy="1163320"/>
        </p:xfrm>
        <a:graphic>
          <a:graphicData uri="http://schemas.openxmlformats.org/drawingml/2006/table">
            <a:tbl>
              <a:tblPr firstRow="1" bandRow="1">
                <a:tableStyleId>{2D5ABB26-0587-4C30-8999-92F81FD0307C}</a:tableStyleId>
              </a:tblPr>
              <a:tblGrid>
                <a:gridCol w="601452">
                  <a:extLst>
                    <a:ext uri="{9D8B030D-6E8A-4147-A177-3AD203B41FA5}">
                      <a16:colId xmlns:a16="http://schemas.microsoft.com/office/drawing/2014/main" val="3736406155"/>
                    </a:ext>
                  </a:extLst>
                </a:gridCol>
                <a:gridCol w="684000">
                  <a:extLst>
                    <a:ext uri="{9D8B030D-6E8A-4147-A177-3AD203B41FA5}">
                      <a16:colId xmlns:a16="http://schemas.microsoft.com/office/drawing/2014/main" val="3356980166"/>
                    </a:ext>
                  </a:extLst>
                </a:gridCol>
                <a:gridCol w="684000">
                  <a:extLst>
                    <a:ext uri="{9D8B030D-6E8A-4147-A177-3AD203B41FA5}">
                      <a16:colId xmlns:a16="http://schemas.microsoft.com/office/drawing/2014/main" val="1707248767"/>
                    </a:ext>
                  </a:extLst>
                </a:gridCol>
                <a:gridCol w="684000">
                  <a:extLst>
                    <a:ext uri="{9D8B030D-6E8A-4147-A177-3AD203B41FA5}">
                      <a16:colId xmlns:a16="http://schemas.microsoft.com/office/drawing/2014/main" val="3441719933"/>
                    </a:ext>
                  </a:extLst>
                </a:gridCol>
                <a:gridCol w="684000">
                  <a:extLst>
                    <a:ext uri="{9D8B030D-6E8A-4147-A177-3AD203B41FA5}">
                      <a16:colId xmlns:a16="http://schemas.microsoft.com/office/drawing/2014/main" val="1034456226"/>
                    </a:ext>
                  </a:extLst>
                </a:gridCol>
                <a:gridCol w="684000">
                  <a:extLst>
                    <a:ext uri="{9D8B030D-6E8A-4147-A177-3AD203B41FA5}">
                      <a16:colId xmlns:a16="http://schemas.microsoft.com/office/drawing/2014/main" val="2912320574"/>
                    </a:ext>
                  </a:extLst>
                </a:gridCol>
                <a:gridCol w="684000">
                  <a:extLst>
                    <a:ext uri="{9D8B030D-6E8A-4147-A177-3AD203B41FA5}">
                      <a16:colId xmlns:a16="http://schemas.microsoft.com/office/drawing/2014/main" val="1203694436"/>
                    </a:ext>
                  </a:extLst>
                </a:gridCol>
                <a:gridCol w="684000">
                  <a:extLst>
                    <a:ext uri="{9D8B030D-6E8A-4147-A177-3AD203B41FA5}">
                      <a16:colId xmlns:a16="http://schemas.microsoft.com/office/drawing/2014/main" val="1255229711"/>
                    </a:ext>
                  </a:extLst>
                </a:gridCol>
                <a:gridCol w="839820">
                  <a:extLst>
                    <a:ext uri="{9D8B030D-6E8A-4147-A177-3AD203B41FA5}">
                      <a16:colId xmlns:a16="http://schemas.microsoft.com/office/drawing/2014/main" val="2037104111"/>
                    </a:ext>
                  </a:extLst>
                </a:gridCol>
                <a:gridCol w="720000">
                  <a:extLst>
                    <a:ext uri="{9D8B030D-6E8A-4147-A177-3AD203B41FA5}">
                      <a16:colId xmlns:a16="http://schemas.microsoft.com/office/drawing/2014/main" val="2608346241"/>
                    </a:ext>
                  </a:extLst>
                </a:gridCol>
                <a:gridCol w="864000">
                  <a:extLst>
                    <a:ext uri="{9D8B030D-6E8A-4147-A177-3AD203B41FA5}">
                      <a16:colId xmlns:a16="http://schemas.microsoft.com/office/drawing/2014/main" val="2999453488"/>
                    </a:ext>
                  </a:extLst>
                </a:gridCol>
                <a:gridCol w="864000">
                  <a:extLst>
                    <a:ext uri="{9D8B030D-6E8A-4147-A177-3AD203B41FA5}">
                      <a16:colId xmlns:a16="http://schemas.microsoft.com/office/drawing/2014/main" val="4291412833"/>
                    </a:ext>
                  </a:extLst>
                </a:gridCol>
              </a:tblGrid>
              <a:tr h="370840">
                <a:tc>
                  <a:txBody>
                    <a:bodyPr/>
                    <a:lstStyle/>
                    <a:p>
                      <a:endParaRPr lang="en-AU" sz="1000" dirty="0">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Overall</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Male</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Female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18-34</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35-49</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50-64</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65+</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Tamworth</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Other location</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Ratepayer</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Non-ratepayer</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0570207"/>
                  </a:ext>
                </a:extLst>
              </a:tr>
              <a:tr h="370840">
                <a:tc>
                  <a:txBody>
                    <a:bodyPr/>
                    <a:lstStyle/>
                    <a:p>
                      <a:r>
                        <a:rPr lang="en-AU" sz="1000" dirty="0">
                          <a:latin typeface="Century Gothic" panose="020B0502020202020204" pitchFamily="34" charset="0"/>
                        </a:rPr>
                        <a:t>Mean rating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r>
                        <a:rPr lang="en-AU" sz="1000" dirty="0">
                          <a:latin typeface="Century Gothic" panose="020B0502020202020204" pitchFamily="34" charset="0"/>
                        </a:rPr>
                        <a:t>4.45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4.35</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82550" indent="0" algn="ctr" fontAlgn="ctr"/>
                      <a:r>
                        <a:rPr lang="en-US" sz="1000" b="0" i="0" u="none" strike="noStrike" dirty="0">
                          <a:solidFill>
                            <a:schemeClr val="tx1"/>
                          </a:solidFill>
                          <a:effectLst/>
                          <a:latin typeface="Century Gothic" panose="020B0502020202020204" pitchFamily="34" charset="0"/>
                        </a:rPr>
                        <a:t>4.53▲</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4.45</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4.54</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4.37</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4.43</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4.49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4.41</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4.40</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82550" indent="0" algn="ctr" fontAlgn="ctr"/>
                      <a:r>
                        <a:rPr lang="en-US" sz="1000" b="0" i="0" u="none" strike="noStrike" dirty="0">
                          <a:solidFill>
                            <a:schemeClr val="tx1"/>
                          </a:solidFill>
                          <a:effectLst/>
                          <a:latin typeface="Century Gothic" panose="020B0502020202020204" pitchFamily="34" charset="0"/>
                        </a:rPr>
                        <a:t>4.65▲</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42423162"/>
                  </a:ext>
                </a:extLst>
              </a:tr>
              <a:tr h="370840">
                <a:tc>
                  <a:txBody>
                    <a:bodyPr/>
                    <a:lstStyle/>
                    <a:p>
                      <a:r>
                        <a:rPr lang="en-AU" sz="1000" dirty="0">
                          <a:solidFill>
                            <a:schemeClr val="tx1">
                              <a:lumMod val="65000"/>
                              <a:lumOff val="35000"/>
                            </a:schemeClr>
                          </a:solidFill>
                          <a:latin typeface="Century Gothic" panose="020B0502020202020204" pitchFamily="34" charset="0"/>
                        </a:rPr>
                        <a:t>Base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600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287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313</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142</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153</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147</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261</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339</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488</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112</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65055377"/>
                  </a:ext>
                </a:extLst>
              </a:tr>
            </a:tbl>
          </a:graphicData>
        </a:graphic>
      </p:graphicFrame>
      <p:sp>
        <p:nvSpPr>
          <p:cNvPr id="6" name="TextBox 5">
            <a:extLst>
              <a:ext uri="{FF2B5EF4-FFF2-40B4-BE49-F238E27FC236}">
                <a16:creationId xmlns:a16="http://schemas.microsoft.com/office/drawing/2014/main" id="{A16FE439-9FC3-4569-A8BE-1C5B0AFF5E47}"/>
              </a:ext>
            </a:extLst>
          </p:cNvPr>
          <p:cNvSpPr txBox="1"/>
          <p:nvPr/>
        </p:nvSpPr>
        <p:spPr>
          <a:xfrm>
            <a:off x="2123728" y="2276872"/>
            <a:ext cx="5040560" cy="307777"/>
          </a:xfrm>
          <a:prstGeom prst="rect">
            <a:avLst/>
          </a:prstGeom>
          <a:noFill/>
        </p:spPr>
        <p:txBody>
          <a:bodyPr wrap="square" rtlCol="0">
            <a:spAutoFit/>
          </a:bodyPr>
          <a:lstStyle/>
          <a:p>
            <a:pPr algn="ctr"/>
            <a:r>
              <a:rPr lang="en-US" sz="1400" dirty="0">
                <a:latin typeface="Century Gothic" panose="020B0502020202020204" pitchFamily="34" charset="0"/>
              </a:rPr>
              <a:t>‘Design with Nature’</a:t>
            </a:r>
          </a:p>
        </p:txBody>
      </p:sp>
    </p:spTree>
    <p:extLst>
      <p:ext uri="{BB962C8B-B14F-4D97-AF65-F5344CB8AC3E}">
        <p14:creationId xmlns:p14="http://schemas.microsoft.com/office/powerpoint/2010/main" val="1965101396"/>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sz="2800" dirty="0"/>
              <a:t>Importance of Connecting the Region to its Citizens</a:t>
            </a:r>
          </a:p>
        </p:txBody>
      </p:sp>
      <p:sp>
        <p:nvSpPr>
          <p:cNvPr id="3" name="Text Placeholder 2"/>
          <p:cNvSpPr>
            <a:spLocks noGrp="1"/>
          </p:cNvSpPr>
          <p:nvPr>
            <p:ph type="body" sz="quarter" idx="14"/>
          </p:nvPr>
        </p:nvSpPr>
        <p:spPr/>
        <p:txBody>
          <a:bodyPr/>
          <a:lstStyle/>
          <a:p>
            <a:r>
              <a:rPr lang="en-AU" dirty="0"/>
              <a:t>86% of residents believe connecting our region and its citizens is important/very important for the future of the region. Females and non-ratepayers rated this direction significantly higher.</a:t>
            </a:r>
          </a:p>
        </p:txBody>
      </p:sp>
      <p:sp>
        <p:nvSpPr>
          <p:cNvPr id="4" name="Text Placeholder 3"/>
          <p:cNvSpPr>
            <a:spLocks noGrp="1"/>
          </p:cNvSpPr>
          <p:nvPr>
            <p:ph type="body" sz="quarter" idx="15"/>
          </p:nvPr>
        </p:nvSpPr>
        <p:spPr>
          <a:xfrm>
            <a:off x="-8388" y="519921"/>
            <a:ext cx="9144000" cy="369332"/>
          </a:xfrm>
        </p:spPr>
        <p:txBody>
          <a:bodyPr/>
          <a:lstStyle/>
          <a:p>
            <a:r>
              <a:rPr lang="en-US" dirty="0"/>
              <a:t>Q7e.	Thinking about the key direction “Connect our region and its citizens” which targets road safety, increasing the number of flights and locations, and improving and extending local bus and passenger rail services. How important do you think this direction is for the long term future of the region? </a:t>
            </a:r>
          </a:p>
        </p:txBody>
      </p:sp>
      <p:sp>
        <p:nvSpPr>
          <p:cNvPr id="5" name="Text Placeholder 3"/>
          <p:cNvSpPr txBox="1">
            <a:spLocks/>
          </p:cNvSpPr>
          <p:nvPr/>
        </p:nvSpPr>
        <p:spPr>
          <a:xfrm>
            <a:off x="0" y="5661123"/>
            <a:ext cx="9036496" cy="20891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marR="0" lvl="0" indent="-4476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Base: N = 600</a:t>
            </a:r>
            <a:endParaRPr kumimoji="0" lang="en-AU" sz="9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7" name="TextBox 6"/>
          <p:cNvSpPr txBox="1"/>
          <p:nvPr/>
        </p:nvSpPr>
        <p:spPr>
          <a:xfrm>
            <a:off x="5148064" y="5477162"/>
            <a:ext cx="399593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Scale: 1 = not at all important, 5 = very important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 = A significantly higher/lower level of importance (by group)</a:t>
            </a:r>
          </a:p>
        </p:txBody>
      </p:sp>
      <p:graphicFrame>
        <p:nvGraphicFramePr>
          <p:cNvPr id="8" name="Chart 7">
            <a:extLst>
              <a:ext uri="{FF2B5EF4-FFF2-40B4-BE49-F238E27FC236}">
                <a16:creationId xmlns:a16="http://schemas.microsoft.com/office/drawing/2014/main" id="{6FC2C9DD-C6D6-408F-9477-729483FFF802}"/>
              </a:ext>
            </a:extLst>
          </p:cNvPr>
          <p:cNvGraphicFramePr/>
          <p:nvPr>
            <p:extLst>
              <p:ext uri="{D42A27DB-BD31-4B8C-83A1-F6EECF244321}">
                <p14:modId xmlns:p14="http://schemas.microsoft.com/office/powerpoint/2010/main" val="4169228457"/>
              </p:ext>
            </p:extLst>
          </p:nvPr>
        </p:nvGraphicFramePr>
        <p:xfrm>
          <a:off x="1403648" y="2708920"/>
          <a:ext cx="5516880" cy="28037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8D87BE91-2EDE-40D0-A13A-5B41C5F474A9}"/>
              </a:ext>
            </a:extLst>
          </p:cNvPr>
          <p:cNvGraphicFramePr>
            <a:graphicFrameLocks noGrp="1"/>
          </p:cNvGraphicFramePr>
          <p:nvPr>
            <p:extLst>
              <p:ext uri="{D42A27DB-BD31-4B8C-83A1-F6EECF244321}">
                <p14:modId xmlns:p14="http://schemas.microsoft.com/office/powerpoint/2010/main" val="1686506208"/>
              </p:ext>
            </p:extLst>
          </p:nvPr>
        </p:nvGraphicFramePr>
        <p:xfrm>
          <a:off x="305372" y="943200"/>
          <a:ext cx="8677272" cy="1163320"/>
        </p:xfrm>
        <a:graphic>
          <a:graphicData uri="http://schemas.openxmlformats.org/drawingml/2006/table">
            <a:tbl>
              <a:tblPr firstRow="1" bandRow="1">
                <a:tableStyleId>{2D5ABB26-0587-4C30-8999-92F81FD0307C}</a:tableStyleId>
              </a:tblPr>
              <a:tblGrid>
                <a:gridCol w="601452">
                  <a:extLst>
                    <a:ext uri="{9D8B030D-6E8A-4147-A177-3AD203B41FA5}">
                      <a16:colId xmlns:a16="http://schemas.microsoft.com/office/drawing/2014/main" val="3736406155"/>
                    </a:ext>
                  </a:extLst>
                </a:gridCol>
                <a:gridCol w="684000">
                  <a:extLst>
                    <a:ext uri="{9D8B030D-6E8A-4147-A177-3AD203B41FA5}">
                      <a16:colId xmlns:a16="http://schemas.microsoft.com/office/drawing/2014/main" val="3356980166"/>
                    </a:ext>
                  </a:extLst>
                </a:gridCol>
                <a:gridCol w="684000">
                  <a:extLst>
                    <a:ext uri="{9D8B030D-6E8A-4147-A177-3AD203B41FA5}">
                      <a16:colId xmlns:a16="http://schemas.microsoft.com/office/drawing/2014/main" val="1707248767"/>
                    </a:ext>
                  </a:extLst>
                </a:gridCol>
                <a:gridCol w="684000">
                  <a:extLst>
                    <a:ext uri="{9D8B030D-6E8A-4147-A177-3AD203B41FA5}">
                      <a16:colId xmlns:a16="http://schemas.microsoft.com/office/drawing/2014/main" val="3441719933"/>
                    </a:ext>
                  </a:extLst>
                </a:gridCol>
                <a:gridCol w="684000">
                  <a:extLst>
                    <a:ext uri="{9D8B030D-6E8A-4147-A177-3AD203B41FA5}">
                      <a16:colId xmlns:a16="http://schemas.microsoft.com/office/drawing/2014/main" val="1034456226"/>
                    </a:ext>
                  </a:extLst>
                </a:gridCol>
                <a:gridCol w="684000">
                  <a:extLst>
                    <a:ext uri="{9D8B030D-6E8A-4147-A177-3AD203B41FA5}">
                      <a16:colId xmlns:a16="http://schemas.microsoft.com/office/drawing/2014/main" val="2912320574"/>
                    </a:ext>
                  </a:extLst>
                </a:gridCol>
                <a:gridCol w="684000">
                  <a:extLst>
                    <a:ext uri="{9D8B030D-6E8A-4147-A177-3AD203B41FA5}">
                      <a16:colId xmlns:a16="http://schemas.microsoft.com/office/drawing/2014/main" val="1203694436"/>
                    </a:ext>
                  </a:extLst>
                </a:gridCol>
                <a:gridCol w="684000">
                  <a:extLst>
                    <a:ext uri="{9D8B030D-6E8A-4147-A177-3AD203B41FA5}">
                      <a16:colId xmlns:a16="http://schemas.microsoft.com/office/drawing/2014/main" val="1255229711"/>
                    </a:ext>
                  </a:extLst>
                </a:gridCol>
                <a:gridCol w="839820">
                  <a:extLst>
                    <a:ext uri="{9D8B030D-6E8A-4147-A177-3AD203B41FA5}">
                      <a16:colId xmlns:a16="http://schemas.microsoft.com/office/drawing/2014/main" val="2037104111"/>
                    </a:ext>
                  </a:extLst>
                </a:gridCol>
                <a:gridCol w="720000">
                  <a:extLst>
                    <a:ext uri="{9D8B030D-6E8A-4147-A177-3AD203B41FA5}">
                      <a16:colId xmlns:a16="http://schemas.microsoft.com/office/drawing/2014/main" val="2608346241"/>
                    </a:ext>
                  </a:extLst>
                </a:gridCol>
                <a:gridCol w="864000">
                  <a:extLst>
                    <a:ext uri="{9D8B030D-6E8A-4147-A177-3AD203B41FA5}">
                      <a16:colId xmlns:a16="http://schemas.microsoft.com/office/drawing/2014/main" val="2999453488"/>
                    </a:ext>
                  </a:extLst>
                </a:gridCol>
                <a:gridCol w="864000">
                  <a:extLst>
                    <a:ext uri="{9D8B030D-6E8A-4147-A177-3AD203B41FA5}">
                      <a16:colId xmlns:a16="http://schemas.microsoft.com/office/drawing/2014/main" val="4291412833"/>
                    </a:ext>
                  </a:extLst>
                </a:gridCol>
              </a:tblGrid>
              <a:tr h="370840">
                <a:tc>
                  <a:txBody>
                    <a:bodyPr/>
                    <a:lstStyle/>
                    <a:p>
                      <a:endParaRPr lang="en-AU" sz="1000" dirty="0">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Overall</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Male</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Female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18-34</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35-49</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50-64</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65+</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Tamworth</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Other location</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Ratepayer</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Non-ratepayer</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0570207"/>
                  </a:ext>
                </a:extLst>
              </a:tr>
              <a:tr h="370840">
                <a:tc>
                  <a:txBody>
                    <a:bodyPr/>
                    <a:lstStyle/>
                    <a:p>
                      <a:r>
                        <a:rPr lang="en-AU" sz="1000" dirty="0">
                          <a:latin typeface="Century Gothic" panose="020B0502020202020204" pitchFamily="34" charset="0"/>
                        </a:rPr>
                        <a:t>Mean rating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r>
                        <a:rPr lang="en-AU" sz="1000" dirty="0">
                          <a:latin typeface="Century Gothic" panose="020B0502020202020204" pitchFamily="34" charset="0"/>
                        </a:rPr>
                        <a:t>4.40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4.27</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82550" indent="0" algn="ctr" fontAlgn="ctr"/>
                      <a:r>
                        <a:rPr lang="en-US" sz="1000" b="0" i="0" u="none" strike="noStrike" dirty="0">
                          <a:solidFill>
                            <a:schemeClr val="tx1"/>
                          </a:solidFill>
                          <a:effectLst/>
                          <a:latin typeface="Century Gothic" panose="020B0502020202020204" pitchFamily="34" charset="0"/>
                        </a:rPr>
                        <a:t>4.51▲</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4.36</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4.43</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4.38</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4.43</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4.33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4.45</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4.36</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82550" indent="0" algn="ctr" fontAlgn="ctr"/>
                      <a:r>
                        <a:rPr lang="en-US" sz="1000" b="0" i="0" u="none" strike="noStrike" dirty="0">
                          <a:solidFill>
                            <a:schemeClr val="tx1"/>
                          </a:solidFill>
                          <a:effectLst/>
                          <a:latin typeface="Century Gothic" panose="020B0502020202020204" pitchFamily="34" charset="0"/>
                        </a:rPr>
                        <a:t>4.58▲</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42423162"/>
                  </a:ext>
                </a:extLst>
              </a:tr>
              <a:tr h="370840">
                <a:tc>
                  <a:txBody>
                    <a:bodyPr/>
                    <a:lstStyle/>
                    <a:p>
                      <a:r>
                        <a:rPr lang="en-AU" sz="1000" dirty="0">
                          <a:solidFill>
                            <a:schemeClr val="tx1">
                              <a:lumMod val="65000"/>
                              <a:lumOff val="35000"/>
                            </a:schemeClr>
                          </a:solidFill>
                          <a:latin typeface="Century Gothic" panose="020B0502020202020204" pitchFamily="34" charset="0"/>
                        </a:rPr>
                        <a:t>Base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600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287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313</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142</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153</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147</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261</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339</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488</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112</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65055377"/>
                  </a:ext>
                </a:extLst>
              </a:tr>
            </a:tbl>
          </a:graphicData>
        </a:graphic>
      </p:graphicFrame>
      <p:sp>
        <p:nvSpPr>
          <p:cNvPr id="6" name="TextBox 5">
            <a:extLst>
              <a:ext uri="{FF2B5EF4-FFF2-40B4-BE49-F238E27FC236}">
                <a16:creationId xmlns:a16="http://schemas.microsoft.com/office/drawing/2014/main" id="{A16FE439-9FC3-4569-A8BE-1C5B0AFF5E47}"/>
              </a:ext>
            </a:extLst>
          </p:cNvPr>
          <p:cNvSpPr txBox="1"/>
          <p:nvPr/>
        </p:nvSpPr>
        <p:spPr>
          <a:xfrm>
            <a:off x="2123728" y="2276872"/>
            <a:ext cx="5040560" cy="307777"/>
          </a:xfrm>
          <a:prstGeom prst="rect">
            <a:avLst/>
          </a:prstGeom>
          <a:noFill/>
        </p:spPr>
        <p:txBody>
          <a:bodyPr wrap="square" rtlCol="0">
            <a:spAutoFit/>
          </a:bodyPr>
          <a:lstStyle/>
          <a:p>
            <a:pPr algn="ctr"/>
            <a:r>
              <a:rPr lang="en-US" sz="1400" dirty="0">
                <a:latin typeface="Century Gothic" panose="020B0502020202020204" pitchFamily="34" charset="0"/>
              </a:rPr>
              <a:t>‘Connect our region and its citizens’</a:t>
            </a:r>
          </a:p>
        </p:txBody>
      </p:sp>
    </p:spTree>
    <p:extLst>
      <p:ext uri="{BB962C8B-B14F-4D97-AF65-F5344CB8AC3E}">
        <p14:creationId xmlns:p14="http://schemas.microsoft.com/office/powerpoint/2010/main" val="761373523"/>
      </p:ext>
    </p:ext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sz="2200" dirty="0"/>
              <a:t>Importance of Facilitating Smart Growth and Housing Choices </a:t>
            </a:r>
          </a:p>
        </p:txBody>
      </p:sp>
      <p:sp>
        <p:nvSpPr>
          <p:cNvPr id="3" name="Text Placeholder 2"/>
          <p:cNvSpPr>
            <a:spLocks noGrp="1"/>
          </p:cNvSpPr>
          <p:nvPr>
            <p:ph type="body" sz="quarter" idx="14"/>
          </p:nvPr>
        </p:nvSpPr>
        <p:spPr/>
        <p:txBody>
          <a:bodyPr/>
          <a:lstStyle/>
          <a:p>
            <a:r>
              <a:rPr lang="en-AU" dirty="0"/>
              <a:t>85% of residents believe facilitating smart growth and housing choices is important/very important for the future of the region. This direction is rated significantly more important by those located in Tamworth.</a:t>
            </a:r>
          </a:p>
        </p:txBody>
      </p:sp>
      <p:sp>
        <p:nvSpPr>
          <p:cNvPr id="4" name="Text Placeholder 3"/>
          <p:cNvSpPr>
            <a:spLocks noGrp="1"/>
          </p:cNvSpPr>
          <p:nvPr>
            <p:ph type="body" sz="quarter" idx="15"/>
          </p:nvPr>
        </p:nvSpPr>
        <p:spPr>
          <a:xfrm>
            <a:off x="-8388" y="519921"/>
            <a:ext cx="9144000" cy="369332"/>
          </a:xfrm>
        </p:spPr>
        <p:txBody>
          <a:bodyPr/>
          <a:lstStyle/>
          <a:p>
            <a:r>
              <a:rPr lang="en-US" dirty="0"/>
              <a:t>Q7b.	Thinking about the key direction “Facilitate smart growth and housing choices” which includes components such as better managing rural-residential development, offering more diverse housing choice, and having a vibrant city centre. How important do you think this direction is for the long term future of the region? </a:t>
            </a:r>
          </a:p>
        </p:txBody>
      </p:sp>
      <p:sp>
        <p:nvSpPr>
          <p:cNvPr id="5" name="Text Placeholder 3"/>
          <p:cNvSpPr txBox="1">
            <a:spLocks/>
          </p:cNvSpPr>
          <p:nvPr/>
        </p:nvSpPr>
        <p:spPr>
          <a:xfrm>
            <a:off x="0" y="5661123"/>
            <a:ext cx="9036496" cy="20891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marR="0" lvl="0" indent="-4476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Base: N = 600</a:t>
            </a:r>
            <a:endParaRPr kumimoji="0" lang="en-AU" sz="9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7" name="TextBox 6"/>
          <p:cNvSpPr txBox="1"/>
          <p:nvPr/>
        </p:nvSpPr>
        <p:spPr>
          <a:xfrm>
            <a:off x="5148064" y="5477162"/>
            <a:ext cx="399593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Scale: 1 = not at all important, 5 = very important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 = A significantly higher/lower level of importance (by group)</a:t>
            </a:r>
          </a:p>
        </p:txBody>
      </p:sp>
      <p:graphicFrame>
        <p:nvGraphicFramePr>
          <p:cNvPr id="8" name="Chart 7">
            <a:extLst>
              <a:ext uri="{FF2B5EF4-FFF2-40B4-BE49-F238E27FC236}">
                <a16:creationId xmlns:a16="http://schemas.microsoft.com/office/drawing/2014/main" id="{6FC2C9DD-C6D6-408F-9477-729483FFF802}"/>
              </a:ext>
            </a:extLst>
          </p:cNvPr>
          <p:cNvGraphicFramePr/>
          <p:nvPr>
            <p:extLst>
              <p:ext uri="{D42A27DB-BD31-4B8C-83A1-F6EECF244321}">
                <p14:modId xmlns:p14="http://schemas.microsoft.com/office/powerpoint/2010/main" val="3145672729"/>
              </p:ext>
            </p:extLst>
          </p:nvPr>
        </p:nvGraphicFramePr>
        <p:xfrm>
          <a:off x="1403648" y="2708920"/>
          <a:ext cx="5516880" cy="28037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8D87BE91-2EDE-40D0-A13A-5B41C5F474A9}"/>
              </a:ext>
            </a:extLst>
          </p:cNvPr>
          <p:cNvGraphicFramePr>
            <a:graphicFrameLocks noGrp="1"/>
          </p:cNvGraphicFramePr>
          <p:nvPr>
            <p:extLst>
              <p:ext uri="{D42A27DB-BD31-4B8C-83A1-F6EECF244321}">
                <p14:modId xmlns:p14="http://schemas.microsoft.com/office/powerpoint/2010/main" val="1525676765"/>
              </p:ext>
            </p:extLst>
          </p:nvPr>
        </p:nvGraphicFramePr>
        <p:xfrm>
          <a:off x="305372" y="943200"/>
          <a:ext cx="8677272" cy="1163320"/>
        </p:xfrm>
        <a:graphic>
          <a:graphicData uri="http://schemas.openxmlformats.org/drawingml/2006/table">
            <a:tbl>
              <a:tblPr firstRow="1" bandRow="1">
                <a:tableStyleId>{2D5ABB26-0587-4C30-8999-92F81FD0307C}</a:tableStyleId>
              </a:tblPr>
              <a:tblGrid>
                <a:gridCol w="601452">
                  <a:extLst>
                    <a:ext uri="{9D8B030D-6E8A-4147-A177-3AD203B41FA5}">
                      <a16:colId xmlns:a16="http://schemas.microsoft.com/office/drawing/2014/main" val="3736406155"/>
                    </a:ext>
                  </a:extLst>
                </a:gridCol>
                <a:gridCol w="684000">
                  <a:extLst>
                    <a:ext uri="{9D8B030D-6E8A-4147-A177-3AD203B41FA5}">
                      <a16:colId xmlns:a16="http://schemas.microsoft.com/office/drawing/2014/main" val="3356980166"/>
                    </a:ext>
                  </a:extLst>
                </a:gridCol>
                <a:gridCol w="684000">
                  <a:extLst>
                    <a:ext uri="{9D8B030D-6E8A-4147-A177-3AD203B41FA5}">
                      <a16:colId xmlns:a16="http://schemas.microsoft.com/office/drawing/2014/main" val="1707248767"/>
                    </a:ext>
                  </a:extLst>
                </a:gridCol>
                <a:gridCol w="684000">
                  <a:extLst>
                    <a:ext uri="{9D8B030D-6E8A-4147-A177-3AD203B41FA5}">
                      <a16:colId xmlns:a16="http://schemas.microsoft.com/office/drawing/2014/main" val="3441719933"/>
                    </a:ext>
                  </a:extLst>
                </a:gridCol>
                <a:gridCol w="684000">
                  <a:extLst>
                    <a:ext uri="{9D8B030D-6E8A-4147-A177-3AD203B41FA5}">
                      <a16:colId xmlns:a16="http://schemas.microsoft.com/office/drawing/2014/main" val="1034456226"/>
                    </a:ext>
                  </a:extLst>
                </a:gridCol>
                <a:gridCol w="684000">
                  <a:extLst>
                    <a:ext uri="{9D8B030D-6E8A-4147-A177-3AD203B41FA5}">
                      <a16:colId xmlns:a16="http://schemas.microsoft.com/office/drawing/2014/main" val="2912320574"/>
                    </a:ext>
                  </a:extLst>
                </a:gridCol>
                <a:gridCol w="684000">
                  <a:extLst>
                    <a:ext uri="{9D8B030D-6E8A-4147-A177-3AD203B41FA5}">
                      <a16:colId xmlns:a16="http://schemas.microsoft.com/office/drawing/2014/main" val="1203694436"/>
                    </a:ext>
                  </a:extLst>
                </a:gridCol>
                <a:gridCol w="684000">
                  <a:extLst>
                    <a:ext uri="{9D8B030D-6E8A-4147-A177-3AD203B41FA5}">
                      <a16:colId xmlns:a16="http://schemas.microsoft.com/office/drawing/2014/main" val="1255229711"/>
                    </a:ext>
                  </a:extLst>
                </a:gridCol>
                <a:gridCol w="839820">
                  <a:extLst>
                    <a:ext uri="{9D8B030D-6E8A-4147-A177-3AD203B41FA5}">
                      <a16:colId xmlns:a16="http://schemas.microsoft.com/office/drawing/2014/main" val="2037104111"/>
                    </a:ext>
                  </a:extLst>
                </a:gridCol>
                <a:gridCol w="720000">
                  <a:extLst>
                    <a:ext uri="{9D8B030D-6E8A-4147-A177-3AD203B41FA5}">
                      <a16:colId xmlns:a16="http://schemas.microsoft.com/office/drawing/2014/main" val="2608346241"/>
                    </a:ext>
                  </a:extLst>
                </a:gridCol>
                <a:gridCol w="864000">
                  <a:extLst>
                    <a:ext uri="{9D8B030D-6E8A-4147-A177-3AD203B41FA5}">
                      <a16:colId xmlns:a16="http://schemas.microsoft.com/office/drawing/2014/main" val="2999453488"/>
                    </a:ext>
                  </a:extLst>
                </a:gridCol>
                <a:gridCol w="864000">
                  <a:extLst>
                    <a:ext uri="{9D8B030D-6E8A-4147-A177-3AD203B41FA5}">
                      <a16:colId xmlns:a16="http://schemas.microsoft.com/office/drawing/2014/main" val="4291412833"/>
                    </a:ext>
                  </a:extLst>
                </a:gridCol>
              </a:tblGrid>
              <a:tr h="370840">
                <a:tc>
                  <a:txBody>
                    <a:bodyPr/>
                    <a:lstStyle/>
                    <a:p>
                      <a:endParaRPr lang="en-AU" sz="1000" dirty="0">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Overall</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Male</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Female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18-34</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35-49</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50-64</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65+</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Tamworth</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Other location</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Ratepayer</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Non-ratepayer</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0570207"/>
                  </a:ext>
                </a:extLst>
              </a:tr>
              <a:tr h="370840">
                <a:tc>
                  <a:txBody>
                    <a:bodyPr/>
                    <a:lstStyle/>
                    <a:p>
                      <a:r>
                        <a:rPr lang="en-AU" sz="1000" dirty="0">
                          <a:latin typeface="Century Gothic" panose="020B0502020202020204" pitchFamily="34" charset="0"/>
                        </a:rPr>
                        <a:t>Mean rating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r>
                        <a:rPr lang="en-AU" sz="1000" dirty="0">
                          <a:latin typeface="Century Gothic" panose="020B0502020202020204" pitchFamily="34" charset="0"/>
                        </a:rPr>
                        <a:t>4.32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4.26</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4.38</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4.26</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4.43</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4.26</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4.34</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82550" indent="0" algn="ctr" fontAlgn="ctr"/>
                      <a:r>
                        <a:rPr lang="en-US" sz="1000" b="0" i="0" u="none" strike="noStrike" dirty="0">
                          <a:solidFill>
                            <a:schemeClr val="tx1"/>
                          </a:solidFill>
                          <a:effectLst/>
                          <a:latin typeface="Century Gothic" panose="020B0502020202020204" pitchFamily="34" charset="0"/>
                        </a:rPr>
                        <a:t>4.43▲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4.24</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4.30</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4.43</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42423162"/>
                  </a:ext>
                </a:extLst>
              </a:tr>
              <a:tr h="370840">
                <a:tc>
                  <a:txBody>
                    <a:bodyPr/>
                    <a:lstStyle/>
                    <a:p>
                      <a:r>
                        <a:rPr lang="en-AU" sz="1000" dirty="0">
                          <a:solidFill>
                            <a:schemeClr val="tx1">
                              <a:lumMod val="65000"/>
                              <a:lumOff val="35000"/>
                            </a:schemeClr>
                          </a:solidFill>
                          <a:latin typeface="Century Gothic" panose="020B0502020202020204" pitchFamily="34" charset="0"/>
                        </a:rPr>
                        <a:t>Base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600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287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313</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142</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153</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147</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261</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339</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488</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112</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65055377"/>
                  </a:ext>
                </a:extLst>
              </a:tr>
            </a:tbl>
          </a:graphicData>
        </a:graphic>
      </p:graphicFrame>
      <p:sp>
        <p:nvSpPr>
          <p:cNvPr id="6" name="TextBox 5">
            <a:extLst>
              <a:ext uri="{FF2B5EF4-FFF2-40B4-BE49-F238E27FC236}">
                <a16:creationId xmlns:a16="http://schemas.microsoft.com/office/drawing/2014/main" id="{A16FE439-9FC3-4569-A8BE-1C5B0AFF5E47}"/>
              </a:ext>
            </a:extLst>
          </p:cNvPr>
          <p:cNvSpPr txBox="1"/>
          <p:nvPr/>
        </p:nvSpPr>
        <p:spPr>
          <a:xfrm>
            <a:off x="2123728" y="2276872"/>
            <a:ext cx="5040560" cy="307777"/>
          </a:xfrm>
          <a:prstGeom prst="rect">
            <a:avLst/>
          </a:prstGeom>
          <a:noFill/>
        </p:spPr>
        <p:txBody>
          <a:bodyPr wrap="square" rtlCol="0">
            <a:spAutoFit/>
          </a:bodyPr>
          <a:lstStyle/>
          <a:p>
            <a:pPr algn="ctr"/>
            <a:r>
              <a:rPr lang="en-US" sz="1400" dirty="0">
                <a:latin typeface="Century Gothic" panose="020B0502020202020204" pitchFamily="34" charset="0"/>
              </a:rPr>
              <a:t>‘Facilitate smart growth and housing choices’</a:t>
            </a:r>
          </a:p>
        </p:txBody>
      </p:sp>
    </p:spTree>
    <p:extLst>
      <p:ext uri="{BB962C8B-B14F-4D97-AF65-F5344CB8AC3E}">
        <p14:creationId xmlns:p14="http://schemas.microsoft.com/office/powerpoint/2010/main" val="2670167584"/>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a:off x="40" y="6625821"/>
            <a:ext cx="3024336" cy="232179"/>
          </a:xfrm>
          <a:prstGeom prst="rect">
            <a:avLst/>
          </a:prstGeom>
          <a:noFill/>
          <a:ln w="9525">
            <a:noFill/>
            <a:miter lim="800000"/>
            <a:headEnd/>
            <a:tailEnd/>
          </a:ln>
          <a:effectLst/>
        </p:spPr>
        <p:txBody>
          <a:bodyPr wrap="square" rtlCol="0" anchor="ctr">
            <a:spAutoFit/>
          </a:bodyPr>
          <a:lstStyle/>
          <a:p>
            <a:pPr marL="0" marR="0" lvl="0" indent="0" algn="l" defTabSz="762000" rtl="0" eaLnBrk="0" fontAlgn="auto" latinLnBrk="0" hangingPunct="0">
              <a:lnSpc>
                <a:spcPct val="110000"/>
              </a:lnSpc>
              <a:spcBef>
                <a:spcPct val="30000"/>
              </a:spcBef>
              <a:spcAft>
                <a:spcPts val="0"/>
              </a:spcAft>
              <a:buClr>
                <a:prstClr val="black"/>
              </a:buClr>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Base: N = 600</a:t>
            </a:r>
            <a:endParaRPr kumimoji="0" lang="en-AU" sz="900" b="0" i="0" u="none" strike="noStrike" kern="1200" cap="none" spc="0" normalizeH="0" baseline="0" noProof="0" dirty="0">
              <a:ln>
                <a:noFill/>
              </a:ln>
              <a:solidFill>
                <a:srgbClr val="FF0000"/>
              </a:solidFill>
              <a:effectLst/>
              <a:uLnTx/>
              <a:uFillTx/>
              <a:latin typeface="Century Gothic" pitchFamily="34" charset="0"/>
              <a:ea typeface="+mn-ea"/>
              <a:cs typeface="+mn-cs"/>
            </a:endParaRPr>
          </a:p>
        </p:txBody>
      </p:sp>
      <p:sp>
        <p:nvSpPr>
          <p:cNvPr id="6" name="Text Placeholder 10"/>
          <p:cNvSpPr txBox="1">
            <a:spLocks/>
          </p:cNvSpPr>
          <p:nvPr/>
        </p:nvSpPr>
        <p:spPr>
          <a:xfrm rot="16200000">
            <a:off x="4245270" y="-2499545"/>
            <a:ext cx="648072" cy="6456491"/>
          </a:xfrm>
          <a:prstGeom prst="rect">
            <a:avLst/>
          </a:prstGeom>
        </p:spPr>
        <p:txBody>
          <a:bodyPr vert="vert"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44546A"/>
                </a:solidFill>
                <a:effectLst/>
                <a:uLnTx/>
                <a:uFillTx/>
                <a:latin typeface="Century Gothic" panose="020B0502020202020204" pitchFamily="34" charset="0"/>
                <a:ea typeface="+mn-ea"/>
                <a:cs typeface="+mn-cs"/>
              </a:rPr>
              <a:t>The sample was weighted by age and gender to reflect the 2016 ABS community profile of Tamworth Regional Council.</a:t>
            </a:r>
            <a:endParaRPr kumimoji="0" lang="en-AU" sz="14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7" name="Text Placeholder 1">
            <a:extLst>
              <a:ext uri="{FF2B5EF4-FFF2-40B4-BE49-F238E27FC236}">
                <a16:creationId xmlns:a16="http://schemas.microsoft.com/office/drawing/2014/main" id="{833C1ABF-6E73-4F2C-B7B4-730B72B5C24D}"/>
              </a:ext>
            </a:extLst>
          </p:cNvPr>
          <p:cNvSpPr txBox="1">
            <a:spLocks/>
          </p:cNvSpPr>
          <p:nvPr/>
        </p:nvSpPr>
        <p:spPr>
          <a:xfrm>
            <a:off x="-12284" y="0"/>
            <a:ext cx="916318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a:ln>
                  <a:noFill/>
                </a:ln>
                <a:solidFill>
                  <a:srgbClr val="1F497D"/>
                </a:solidFill>
                <a:effectLst/>
                <a:uLnTx/>
                <a:uFillTx/>
                <a:latin typeface="Century Gothic" pitchFamily="34" charset="0"/>
                <a:ea typeface="+mn-ea"/>
                <a:cs typeface="+mn-cs"/>
              </a:rPr>
              <a:t>Sample Profile</a:t>
            </a:r>
            <a:endParaRPr kumimoji="0" lang="en-AU" sz="2600" b="1" i="0" u="none" strike="noStrike" kern="1200" cap="none" spc="0" normalizeH="0" baseline="0" noProof="0" dirty="0">
              <a:ln>
                <a:noFill/>
              </a:ln>
              <a:solidFill>
                <a:srgbClr val="1F497D"/>
              </a:solidFill>
              <a:effectLst/>
              <a:uLnTx/>
              <a:uFillTx/>
              <a:latin typeface="Century Gothic" pitchFamily="34" charset="0"/>
              <a:ea typeface="+mn-ea"/>
              <a:cs typeface="+mn-cs"/>
            </a:endParaRPr>
          </a:p>
        </p:txBody>
      </p:sp>
      <p:sp>
        <p:nvSpPr>
          <p:cNvPr id="8" name="TextBox 7">
            <a:extLst>
              <a:ext uri="{FF2B5EF4-FFF2-40B4-BE49-F238E27FC236}">
                <a16:creationId xmlns:a16="http://schemas.microsoft.com/office/drawing/2014/main" id="{104E1A20-D770-40C3-9F3B-9054C0826A5A}"/>
              </a:ext>
            </a:extLst>
          </p:cNvPr>
          <p:cNvSpPr txBox="1"/>
          <p:nvPr/>
        </p:nvSpPr>
        <p:spPr>
          <a:xfrm>
            <a:off x="6130331" y="2370973"/>
            <a:ext cx="1304925" cy="400110"/>
          </a:xfrm>
          <a:prstGeom prst="rect">
            <a:avLst/>
          </a:prstGeom>
          <a:noFill/>
        </p:spPr>
        <p:txBody>
          <a:bodyPr wrap="square" rtlCol="0">
            <a:spAutoFit/>
          </a:bodyPr>
          <a:lstStyle/>
          <a:p>
            <a:pPr algn="ctr"/>
            <a:r>
              <a:rPr lang="en-AU" sz="1000" dirty="0">
                <a:solidFill>
                  <a:schemeClr val="tx1">
                    <a:lumMod val="75000"/>
                    <a:lumOff val="25000"/>
                  </a:schemeClr>
                </a:solidFill>
                <a:latin typeface="Century Gothic" panose="020B0502020202020204" pitchFamily="34" charset="0"/>
              </a:rPr>
              <a:t>Single/living alone 13%</a:t>
            </a:r>
          </a:p>
        </p:txBody>
      </p:sp>
      <p:sp>
        <p:nvSpPr>
          <p:cNvPr id="9" name="TextBox 8">
            <a:extLst>
              <a:ext uri="{FF2B5EF4-FFF2-40B4-BE49-F238E27FC236}">
                <a16:creationId xmlns:a16="http://schemas.microsoft.com/office/drawing/2014/main" id="{EE645E5D-21D2-45D1-A043-0292CE0C799E}"/>
              </a:ext>
            </a:extLst>
          </p:cNvPr>
          <p:cNvSpPr txBox="1"/>
          <p:nvPr/>
        </p:nvSpPr>
        <p:spPr>
          <a:xfrm>
            <a:off x="7336618" y="2357599"/>
            <a:ext cx="1549170" cy="400110"/>
          </a:xfrm>
          <a:prstGeom prst="rect">
            <a:avLst/>
          </a:prstGeom>
          <a:noFill/>
        </p:spPr>
        <p:txBody>
          <a:bodyPr wrap="square" rtlCol="0">
            <a:spAutoFit/>
          </a:bodyPr>
          <a:lstStyle/>
          <a:p>
            <a:pPr algn="ctr"/>
            <a:r>
              <a:rPr lang="en-AU" sz="1000" dirty="0">
                <a:solidFill>
                  <a:schemeClr val="tx1">
                    <a:lumMod val="75000"/>
                    <a:lumOff val="25000"/>
                  </a:schemeClr>
                </a:solidFill>
                <a:latin typeface="Century Gothic" panose="020B0502020202020204" pitchFamily="34" charset="0"/>
              </a:rPr>
              <a:t>Single parent (children at home) 6%</a:t>
            </a:r>
          </a:p>
        </p:txBody>
      </p:sp>
      <p:sp>
        <p:nvSpPr>
          <p:cNvPr id="10" name="TextBox 9">
            <a:extLst>
              <a:ext uri="{FF2B5EF4-FFF2-40B4-BE49-F238E27FC236}">
                <a16:creationId xmlns:a16="http://schemas.microsoft.com/office/drawing/2014/main" id="{12F452A4-D82D-4B96-AB68-4C8DA5C43DAD}"/>
              </a:ext>
            </a:extLst>
          </p:cNvPr>
          <p:cNvSpPr txBox="1"/>
          <p:nvPr/>
        </p:nvSpPr>
        <p:spPr>
          <a:xfrm>
            <a:off x="5982343" y="3634415"/>
            <a:ext cx="1549170" cy="553998"/>
          </a:xfrm>
          <a:prstGeom prst="rect">
            <a:avLst/>
          </a:prstGeom>
          <a:noFill/>
        </p:spPr>
        <p:txBody>
          <a:bodyPr wrap="square" rtlCol="0">
            <a:spAutoFit/>
          </a:bodyPr>
          <a:lstStyle/>
          <a:p>
            <a:pPr algn="ctr"/>
            <a:r>
              <a:rPr lang="en-AU" sz="1000" dirty="0">
                <a:solidFill>
                  <a:schemeClr val="tx1">
                    <a:lumMod val="75000"/>
                    <a:lumOff val="25000"/>
                  </a:schemeClr>
                </a:solidFill>
                <a:latin typeface="Century Gothic" panose="020B0502020202020204" pitchFamily="34" charset="0"/>
              </a:rPr>
              <a:t>Couple</a:t>
            </a:r>
          </a:p>
          <a:p>
            <a:pPr algn="ctr"/>
            <a:r>
              <a:rPr lang="en-AU" sz="1000" dirty="0">
                <a:solidFill>
                  <a:schemeClr val="tx1">
                    <a:lumMod val="75000"/>
                    <a:lumOff val="25000"/>
                  </a:schemeClr>
                </a:solidFill>
                <a:latin typeface="Century Gothic" panose="020B0502020202020204" pitchFamily="34" charset="0"/>
              </a:rPr>
              <a:t>(children at home) </a:t>
            </a:r>
          </a:p>
          <a:p>
            <a:pPr algn="ctr"/>
            <a:r>
              <a:rPr lang="en-AU" sz="1000" dirty="0">
                <a:solidFill>
                  <a:schemeClr val="tx1">
                    <a:lumMod val="75000"/>
                    <a:lumOff val="25000"/>
                  </a:schemeClr>
                </a:solidFill>
                <a:latin typeface="Century Gothic" panose="020B0502020202020204" pitchFamily="34" charset="0"/>
              </a:rPr>
              <a:t>50%</a:t>
            </a:r>
          </a:p>
        </p:txBody>
      </p:sp>
      <p:sp>
        <p:nvSpPr>
          <p:cNvPr id="11" name="TextBox 10">
            <a:extLst>
              <a:ext uri="{FF2B5EF4-FFF2-40B4-BE49-F238E27FC236}">
                <a16:creationId xmlns:a16="http://schemas.microsoft.com/office/drawing/2014/main" id="{57032196-BA0C-497D-80A5-61CAAD1DEFED}"/>
              </a:ext>
            </a:extLst>
          </p:cNvPr>
          <p:cNvSpPr txBox="1"/>
          <p:nvPr/>
        </p:nvSpPr>
        <p:spPr>
          <a:xfrm>
            <a:off x="7323281" y="3639429"/>
            <a:ext cx="1549170" cy="553998"/>
          </a:xfrm>
          <a:prstGeom prst="rect">
            <a:avLst/>
          </a:prstGeom>
          <a:noFill/>
        </p:spPr>
        <p:txBody>
          <a:bodyPr wrap="square" rtlCol="0">
            <a:spAutoFit/>
          </a:bodyPr>
          <a:lstStyle/>
          <a:p>
            <a:pPr algn="ctr"/>
            <a:r>
              <a:rPr lang="en-AU" sz="1000" dirty="0">
                <a:solidFill>
                  <a:schemeClr val="tx1">
                    <a:lumMod val="75000"/>
                    <a:lumOff val="25000"/>
                  </a:schemeClr>
                </a:solidFill>
                <a:latin typeface="Century Gothic" panose="020B0502020202020204" pitchFamily="34" charset="0"/>
              </a:rPr>
              <a:t>Couple</a:t>
            </a:r>
          </a:p>
          <a:p>
            <a:pPr algn="ctr"/>
            <a:r>
              <a:rPr lang="en-AU" sz="1000" dirty="0">
                <a:solidFill>
                  <a:schemeClr val="tx1">
                    <a:lumMod val="75000"/>
                    <a:lumOff val="25000"/>
                  </a:schemeClr>
                </a:solidFill>
                <a:latin typeface="Century Gothic" panose="020B0502020202020204" pitchFamily="34" charset="0"/>
              </a:rPr>
              <a:t>(no children at home) 19%</a:t>
            </a:r>
          </a:p>
        </p:txBody>
      </p:sp>
      <p:sp>
        <p:nvSpPr>
          <p:cNvPr id="12" name="TextBox 11">
            <a:extLst>
              <a:ext uri="{FF2B5EF4-FFF2-40B4-BE49-F238E27FC236}">
                <a16:creationId xmlns:a16="http://schemas.microsoft.com/office/drawing/2014/main" id="{0331C362-E9D0-4A6A-9B3B-2DA1B5C9B4E1}"/>
              </a:ext>
            </a:extLst>
          </p:cNvPr>
          <p:cNvSpPr txBox="1"/>
          <p:nvPr/>
        </p:nvSpPr>
        <p:spPr>
          <a:xfrm>
            <a:off x="5971226" y="5111723"/>
            <a:ext cx="1690418" cy="400110"/>
          </a:xfrm>
          <a:prstGeom prst="rect">
            <a:avLst/>
          </a:prstGeom>
          <a:noFill/>
        </p:spPr>
        <p:txBody>
          <a:bodyPr wrap="square" rtlCol="0">
            <a:spAutoFit/>
          </a:bodyPr>
          <a:lstStyle/>
          <a:p>
            <a:pPr algn="ctr"/>
            <a:r>
              <a:rPr lang="en-AU" sz="1000" dirty="0">
                <a:solidFill>
                  <a:schemeClr val="tx1">
                    <a:lumMod val="75000"/>
                    <a:lumOff val="25000"/>
                  </a:schemeClr>
                </a:solidFill>
                <a:latin typeface="Century Gothic" panose="020B0502020202020204" pitchFamily="34" charset="0"/>
              </a:rPr>
              <a:t>Living at home with one or more parents 7%</a:t>
            </a:r>
          </a:p>
        </p:txBody>
      </p:sp>
      <p:sp>
        <p:nvSpPr>
          <p:cNvPr id="13" name="TextBox 12">
            <a:extLst>
              <a:ext uri="{FF2B5EF4-FFF2-40B4-BE49-F238E27FC236}">
                <a16:creationId xmlns:a16="http://schemas.microsoft.com/office/drawing/2014/main" id="{B96912E4-8B98-40D3-8794-AB5757391EFE}"/>
              </a:ext>
            </a:extLst>
          </p:cNvPr>
          <p:cNvSpPr txBox="1"/>
          <p:nvPr/>
        </p:nvSpPr>
        <p:spPr>
          <a:xfrm>
            <a:off x="7381021" y="5161310"/>
            <a:ext cx="1549170" cy="553998"/>
          </a:xfrm>
          <a:prstGeom prst="rect">
            <a:avLst/>
          </a:prstGeom>
          <a:noFill/>
        </p:spPr>
        <p:txBody>
          <a:bodyPr wrap="square" rtlCol="0">
            <a:spAutoFit/>
          </a:bodyPr>
          <a:lstStyle/>
          <a:p>
            <a:pPr algn="ctr"/>
            <a:r>
              <a:rPr lang="en-AU" sz="1000" dirty="0">
                <a:solidFill>
                  <a:schemeClr val="tx1">
                    <a:lumMod val="75000"/>
                    <a:lumOff val="25000"/>
                  </a:schemeClr>
                </a:solidFill>
                <a:latin typeface="Century Gothic" panose="020B0502020202020204" pitchFamily="34" charset="0"/>
              </a:rPr>
              <a:t>Group/extended family/other</a:t>
            </a:r>
          </a:p>
          <a:p>
            <a:pPr algn="ctr"/>
            <a:r>
              <a:rPr lang="en-AU" sz="1000" dirty="0">
                <a:solidFill>
                  <a:schemeClr val="tx1">
                    <a:lumMod val="75000"/>
                    <a:lumOff val="25000"/>
                  </a:schemeClr>
                </a:solidFill>
                <a:latin typeface="Century Gothic" panose="020B0502020202020204" pitchFamily="34" charset="0"/>
              </a:rPr>
              <a:t>Household 5%</a:t>
            </a:r>
          </a:p>
        </p:txBody>
      </p:sp>
      <p:sp>
        <p:nvSpPr>
          <p:cNvPr id="14" name="TextBox 13">
            <a:extLst>
              <a:ext uri="{FF2B5EF4-FFF2-40B4-BE49-F238E27FC236}">
                <a16:creationId xmlns:a16="http://schemas.microsoft.com/office/drawing/2014/main" id="{CC4D6784-F1B9-4B6A-AD43-2D073E7C6DC3}"/>
              </a:ext>
            </a:extLst>
          </p:cNvPr>
          <p:cNvSpPr txBox="1"/>
          <p:nvPr/>
        </p:nvSpPr>
        <p:spPr>
          <a:xfrm>
            <a:off x="5989162" y="1107313"/>
            <a:ext cx="2694912" cy="261610"/>
          </a:xfrm>
          <a:prstGeom prst="rect">
            <a:avLst/>
          </a:prstGeom>
          <a:noFill/>
        </p:spPr>
        <p:txBody>
          <a:bodyPr wrap="square" rtlCol="0">
            <a:spAutoFit/>
          </a:bodyPr>
          <a:lstStyle/>
          <a:p>
            <a:pPr algn="r"/>
            <a:r>
              <a:rPr lang="en-AU" sz="1100" b="1" dirty="0">
                <a:latin typeface="Century Gothic" panose="020B0502020202020204" pitchFamily="34" charset="0"/>
              </a:rPr>
              <a:t>Household type</a:t>
            </a:r>
          </a:p>
        </p:txBody>
      </p:sp>
      <p:pic>
        <p:nvPicPr>
          <p:cNvPr id="15" name="Graphic 14">
            <a:extLst>
              <a:ext uri="{FF2B5EF4-FFF2-40B4-BE49-F238E27FC236}">
                <a16:creationId xmlns:a16="http://schemas.microsoft.com/office/drawing/2014/main" id="{3725FD97-3B74-4FCE-8120-15C543A97E0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55087"/>
          <a:stretch/>
        </p:blipFill>
        <p:spPr>
          <a:xfrm>
            <a:off x="6604216" y="1438092"/>
            <a:ext cx="357153" cy="866776"/>
          </a:xfrm>
          <a:prstGeom prst="rect">
            <a:avLst/>
          </a:prstGeom>
        </p:spPr>
      </p:pic>
      <p:grpSp>
        <p:nvGrpSpPr>
          <p:cNvPr id="16" name="Group 15">
            <a:extLst>
              <a:ext uri="{FF2B5EF4-FFF2-40B4-BE49-F238E27FC236}">
                <a16:creationId xmlns:a16="http://schemas.microsoft.com/office/drawing/2014/main" id="{1E266171-D3BD-45DA-BFA9-295CEE326939}"/>
              </a:ext>
            </a:extLst>
          </p:cNvPr>
          <p:cNvGrpSpPr/>
          <p:nvPr/>
        </p:nvGrpSpPr>
        <p:grpSpPr>
          <a:xfrm>
            <a:off x="7836581" y="1522589"/>
            <a:ext cx="765300" cy="858066"/>
            <a:chOff x="7965476" y="1243643"/>
            <a:chExt cx="765300" cy="858066"/>
          </a:xfrm>
        </p:grpSpPr>
        <p:pic>
          <p:nvPicPr>
            <p:cNvPr id="17" name="Graphic 16">
              <a:extLst>
                <a:ext uri="{FF2B5EF4-FFF2-40B4-BE49-F238E27FC236}">
                  <a16:creationId xmlns:a16="http://schemas.microsoft.com/office/drawing/2014/main" id="{66E706CE-26E1-4F7D-801F-2AB4109BAA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6049" y="1509601"/>
              <a:ext cx="424727" cy="552145"/>
            </a:xfrm>
            <a:prstGeom prst="rect">
              <a:avLst/>
            </a:prstGeom>
          </p:spPr>
        </p:pic>
        <p:pic>
          <p:nvPicPr>
            <p:cNvPr id="18" name="Graphic 17">
              <a:extLst>
                <a:ext uri="{FF2B5EF4-FFF2-40B4-BE49-F238E27FC236}">
                  <a16:creationId xmlns:a16="http://schemas.microsoft.com/office/drawing/2014/main" id="{237E2071-ADB1-45B1-998C-96519B1994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65476" y="1243643"/>
              <a:ext cx="340573" cy="858066"/>
            </a:xfrm>
            <a:prstGeom prst="rect">
              <a:avLst/>
            </a:prstGeom>
          </p:spPr>
        </p:pic>
      </p:grpSp>
      <p:pic>
        <p:nvPicPr>
          <p:cNvPr id="19" name="Graphic 18">
            <a:extLst>
              <a:ext uri="{FF2B5EF4-FFF2-40B4-BE49-F238E27FC236}">
                <a16:creationId xmlns:a16="http://schemas.microsoft.com/office/drawing/2014/main" id="{4494936B-0B36-48D4-990B-29C36768CA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57293" y="2817364"/>
            <a:ext cx="340573" cy="858066"/>
          </a:xfrm>
          <a:prstGeom prst="rect">
            <a:avLst/>
          </a:prstGeom>
        </p:spPr>
      </p:pic>
      <p:pic>
        <p:nvPicPr>
          <p:cNvPr id="20" name="Graphic 19">
            <a:extLst>
              <a:ext uri="{FF2B5EF4-FFF2-40B4-BE49-F238E27FC236}">
                <a16:creationId xmlns:a16="http://schemas.microsoft.com/office/drawing/2014/main" id="{A628679E-1B41-4C1B-B24A-93EC62516D5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55087"/>
          <a:stretch/>
        </p:blipFill>
        <p:spPr>
          <a:xfrm>
            <a:off x="8063064" y="2795385"/>
            <a:ext cx="357153" cy="866776"/>
          </a:xfrm>
          <a:prstGeom prst="rect">
            <a:avLst/>
          </a:prstGeom>
        </p:spPr>
      </p:pic>
      <p:pic>
        <p:nvPicPr>
          <p:cNvPr id="21" name="Graphic 20">
            <a:extLst>
              <a:ext uri="{FF2B5EF4-FFF2-40B4-BE49-F238E27FC236}">
                <a16:creationId xmlns:a16="http://schemas.microsoft.com/office/drawing/2014/main" id="{756678F7-9C1C-4761-903E-11C775BB53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15143" y="2817364"/>
            <a:ext cx="340573" cy="858066"/>
          </a:xfrm>
          <a:prstGeom prst="rect">
            <a:avLst/>
          </a:prstGeom>
        </p:spPr>
      </p:pic>
      <p:pic>
        <p:nvPicPr>
          <p:cNvPr id="22" name="Graphic 21">
            <a:extLst>
              <a:ext uri="{FF2B5EF4-FFF2-40B4-BE49-F238E27FC236}">
                <a16:creationId xmlns:a16="http://schemas.microsoft.com/office/drawing/2014/main" id="{1FF6424D-90DE-4A94-9659-6BA424602B9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55087"/>
          <a:stretch/>
        </p:blipFill>
        <p:spPr>
          <a:xfrm>
            <a:off x="6520914" y="2795385"/>
            <a:ext cx="357153" cy="866776"/>
          </a:xfrm>
          <a:prstGeom prst="rect">
            <a:avLst/>
          </a:prstGeom>
        </p:spPr>
      </p:pic>
      <p:pic>
        <p:nvPicPr>
          <p:cNvPr id="23" name="Graphic 22">
            <a:extLst>
              <a:ext uri="{FF2B5EF4-FFF2-40B4-BE49-F238E27FC236}">
                <a16:creationId xmlns:a16="http://schemas.microsoft.com/office/drawing/2014/main" id="{A38BD901-7AD5-4D10-967C-907D69D9A4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37116" y="3129497"/>
            <a:ext cx="424727" cy="552145"/>
          </a:xfrm>
          <a:prstGeom prst="rect">
            <a:avLst/>
          </a:prstGeom>
        </p:spPr>
      </p:pic>
      <p:pic>
        <p:nvPicPr>
          <p:cNvPr id="24" name="Graphic 23">
            <a:extLst>
              <a:ext uri="{FF2B5EF4-FFF2-40B4-BE49-F238E27FC236}">
                <a16:creationId xmlns:a16="http://schemas.microsoft.com/office/drawing/2014/main" id="{F5ECE45F-4CCE-4AFA-B0E5-59C4D55D27A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55087"/>
          <a:stretch/>
        </p:blipFill>
        <p:spPr>
          <a:xfrm>
            <a:off x="6421442" y="4286478"/>
            <a:ext cx="357153" cy="866776"/>
          </a:xfrm>
          <a:prstGeom prst="rect">
            <a:avLst/>
          </a:prstGeom>
        </p:spPr>
      </p:pic>
      <p:pic>
        <p:nvPicPr>
          <p:cNvPr id="25" name="Graphic 24">
            <a:extLst>
              <a:ext uri="{FF2B5EF4-FFF2-40B4-BE49-F238E27FC236}">
                <a16:creationId xmlns:a16="http://schemas.microsoft.com/office/drawing/2014/main" id="{15D898B6-122A-40CC-BAFA-05488C0B4B4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55087"/>
          <a:stretch/>
        </p:blipFill>
        <p:spPr>
          <a:xfrm>
            <a:off x="6811541" y="4286478"/>
            <a:ext cx="357153" cy="866776"/>
          </a:xfrm>
          <a:prstGeom prst="rect">
            <a:avLst/>
          </a:prstGeom>
        </p:spPr>
      </p:pic>
      <p:pic>
        <p:nvPicPr>
          <p:cNvPr id="26" name="Graphic 25">
            <a:extLst>
              <a:ext uri="{FF2B5EF4-FFF2-40B4-BE49-F238E27FC236}">
                <a16:creationId xmlns:a16="http://schemas.microsoft.com/office/drawing/2014/main" id="{DCBE263B-8F55-41E2-B2FA-617813B3FBA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55087"/>
          <a:stretch/>
        </p:blipFill>
        <p:spPr>
          <a:xfrm>
            <a:off x="7574934" y="4286478"/>
            <a:ext cx="357153" cy="866776"/>
          </a:xfrm>
          <a:prstGeom prst="rect">
            <a:avLst/>
          </a:prstGeom>
        </p:spPr>
      </p:pic>
      <p:pic>
        <p:nvPicPr>
          <p:cNvPr id="27" name="Graphic 26">
            <a:extLst>
              <a:ext uri="{FF2B5EF4-FFF2-40B4-BE49-F238E27FC236}">
                <a16:creationId xmlns:a16="http://schemas.microsoft.com/office/drawing/2014/main" id="{684A8BF6-F729-4F0B-81E4-409A97CE2E2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55087"/>
          <a:stretch/>
        </p:blipFill>
        <p:spPr>
          <a:xfrm>
            <a:off x="8345465" y="4286478"/>
            <a:ext cx="357153" cy="866776"/>
          </a:xfrm>
          <a:prstGeom prst="rect">
            <a:avLst/>
          </a:prstGeom>
        </p:spPr>
      </p:pic>
      <p:pic>
        <p:nvPicPr>
          <p:cNvPr id="28" name="Graphic 27">
            <a:extLst>
              <a:ext uri="{FF2B5EF4-FFF2-40B4-BE49-F238E27FC236}">
                <a16:creationId xmlns:a16="http://schemas.microsoft.com/office/drawing/2014/main" id="{C966B669-7537-46F6-ADFB-7BC1FB4BED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81652" y="4289935"/>
            <a:ext cx="340573" cy="858066"/>
          </a:xfrm>
          <a:prstGeom prst="rect">
            <a:avLst/>
          </a:prstGeom>
        </p:spPr>
      </p:pic>
      <p:graphicFrame>
        <p:nvGraphicFramePr>
          <p:cNvPr id="29" name="Chart 28">
            <a:extLst>
              <a:ext uri="{FF2B5EF4-FFF2-40B4-BE49-F238E27FC236}">
                <a16:creationId xmlns:a16="http://schemas.microsoft.com/office/drawing/2014/main" id="{283C1825-FB8D-48E8-8184-06F4DA9223C4}"/>
              </a:ext>
            </a:extLst>
          </p:cNvPr>
          <p:cNvGraphicFramePr/>
          <p:nvPr>
            <p:extLst>
              <p:ext uri="{D42A27DB-BD31-4B8C-83A1-F6EECF244321}">
                <p14:modId xmlns:p14="http://schemas.microsoft.com/office/powerpoint/2010/main" val="2367179527"/>
              </p:ext>
            </p:extLst>
          </p:nvPr>
        </p:nvGraphicFramePr>
        <p:xfrm>
          <a:off x="3062597" y="5369469"/>
          <a:ext cx="5226967" cy="1385162"/>
        </p:xfrm>
        <a:graphic>
          <a:graphicData uri="http://schemas.openxmlformats.org/drawingml/2006/chart">
            <c:chart xmlns:c="http://schemas.openxmlformats.org/drawingml/2006/chart" xmlns:r="http://schemas.openxmlformats.org/officeDocument/2006/relationships" r:id="rId8"/>
          </a:graphicData>
        </a:graphic>
      </p:graphicFrame>
      <p:sp>
        <p:nvSpPr>
          <p:cNvPr id="30" name="TextBox 29">
            <a:extLst>
              <a:ext uri="{FF2B5EF4-FFF2-40B4-BE49-F238E27FC236}">
                <a16:creationId xmlns:a16="http://schemas.microsoft.com/office/drawing/2014/main" id="{C443BE0C-851C-4D82-A397-506C3189BC03}"/>
              </a:ext>
            </a:extLst>
          </p:cNvPr>
          <p:cNvSpPr txBox="1"/>
          <p:nvPr/>
        </p:nvSpPr>
        <p:spPr>
          <a:xfrm>
            <a:off x="4375818" y="5632681"/>
            <a:ext cx="2694912" cy="261610"/>
          </a:xfrm>
          <a:prstGeom prst="rect">
            <a:avLst/>
          </a:prstGeom>
          <a:noFill/>
        </p:spPr>
        <p:txBody>
          <a:bodyPr wrap="square" rtlCol="0">
            <a:spAutoFit/>
          </a:bodyPr>
          <a:lstStyle/>
          <a:p>
            <a:r>
              <a:rPr lang="en-AU" sz="1100" b="1" dirty="0">
                <a:latin typeface="Century Gothic" panose="020B0502020202020204" pitchFamily="34" charset="0"/>
              </a:rPr>
              <a:t>Time lived in the area</a:t>
            </a:r>
          </a:p>
        </p:txBody>
      </p:sp>
      <p:pic>
        <p:nvPicPr>
          <p:cNvPr id="31" name="Graphic 30">
            <a:extLst>
              <a:ext uri="{FF2B5EF4-FFF2-40B4-BE49-F238E27FC236}">
                <a16:creationId xmlns:a16="http://schemas.microsoft.com/office/drawing/2014/main" id="{754D3D65-C177-4FC3-816D-FBB04A8391D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06001" y="5557994"/>
            <a:ext cx="418037" cy="418037"/>
          </a:xfrm>
          <a:prstGeom prst="rect">
            <a:avLst/>
          </a:prstGeom>
        </p:spPr>
      </p:pic>
      <p:sp>
        <p:nvSpPr>
          <p:cNvPr id="32" name="TextBox 31">
            <a:extLst>
              <a:ext uri="{FF2B5EF4-FFF2-40B4-BE49-F238E27FC236}">
                <a16:creationId xmlns:a16="http://schemas.microsoft.com/office/drawing/2014/main" id="{1A7C5CE8-C995-4312-A153-D92CEE80E072}"/>
              </a:ext>
            </a:extLst>
          </p:cNvPr>
          <p:cNvSpPr txBox="1"/>
          <p:nvPr/>
        </p:nvSpPr>
        <p:spPr>
          <a:xfrm>
            <a:off x="193509" y="1107313"/>
            <a:ext cx="1798324" cy="261610"/>
          </a:xfrm>
          <a:prstGeom prst="rect">
            <a:avLst/>
          </a:prstGeom>
          <a:noFill/>
        </p:spPr>
        <p:txBody>
          <a:bodyPr wrap="square" rtlCol="0">
            <a:spAutoFit/>
          </a:bodyPr>
          <a:lstStyle/>
          <a:p>
            <a:r>
              <a:rPr lang="en-AU" sz="1100" b="1" dirty="0">
                <a:latin typeface="Century Gothic" panose="020B0502020202020204" pitchFamily="34" charset="0"/>
              </a:rPr>
              <a:t>Gender</a:t>
            </a:r>
          </a:p>
        </p:txBody>
      </p:sp>
      <p:sp>
        <p:nvSpPr>
          <p:cNvPr id="33" name="TextBox 32">
            <a:extLst>
              <a:ext uri="{FF2B5EF4-FFF2-40B4-BE49-F238E27FC236}">
                <a16:creationId xmlns:a16="http://schemas.microsoft.com/office/drawing/2014/main" id="{1A57AB92-CD35-49A8-8722-8B84992A9232}"/>
              </a:ext>
            </a:extLst>
          </p:cNvPr>
          <p:cNvSpPr txBox="1"/>
          <p:nvPr/>
        </p:nvSpPr>
        <p:spPr>
          <a:xfrm>
            <a:off x="2242532" y="2291058"/>
            <a:ext cx="788062" cy="246221"/>
          </a:xfrm>
          <a:prstGeom prst="rect">
            <a:avLst/>
          </a:prstGeom>
          <a:noFill/>
        </p:spPr>
        <p:txBody>
          <a:bodyPr wrap="square" rtlCol="0">
            <a:spAutoFit/>
          </a:bodyPr>
          <a:lstStyle/>
          <a:p>
            <a:pPr algn="r"/>
            <a:r>
              <a:rPr lang="en-AU" sz="1000" dirty="0">
                <a:solidFill>
                  <a:schemeClr val="tx1">
                    <a:lumMod val="75000"/>
                    <a:lumOff val="25000"/>
                  </a:schemeClr>
                </a:solidFill>
                <a:latin typeface="Century Gothic" panose="020B0502020202020204" pitchFamily="34" charset="0"/>
              </a:rPr>
              <a:t>Male 48%</a:t>
            </a:r>
          </a:p>
        </p:txBody>
      </p:sp>
      <p:sp>
        <p:nvSpPr>
          <p:cNvPr id="34" name="TextBox 33">
            <a:extLst>
              <a:ext uri="{FF2B5EF4-FFF2-40B4-BE49-F238E27FC236}">
                <a16:creationId xmlns:a16="http://schemas.microsoft.com/office/drawing/2014/main" id="{88DC6400-7ECF-43E3-90AF-6FD721D7701C}"/>
              </a:ext>
            </a:extLst>
          </p:cNvPr>
          <p:cNvSpPr txBox="1"/>
          <p:nvPr/>
        </p:nvSpPr>
        <p:spPr>
          <a:xfrm>
            <a:off x="161352" y="2293109"/>
            <a:ext cx="931319" cy="246221"/>
          </a:xfrm>
          <a:prstGeom prst="rect">
            <a:avLst/>
          </a:prstGeom>
          <a:noFill/>
        </p:spPr>
        <p:txBody>
          <a:bodyPr wrap="square" rtlCol="0">
            <a:spAutoFit/>
          </a:bodyPr>
          <a:lstStyle/>
          <a:p>
            <a:r>
              <a:rPr lang="en-AU" sz="1000" dirty="0">
                <a:solidFill>
                  <a:schemeClr val="tx1">
                    <a:lumMod val="75000"/>
                    <a:lumOff val="25000"/>
                  </a:schemeClr>
                </a:solidFill>
                <a:latin typeface="Century Gothic" panose="020B0502020202020204" pitchFamily="34" charset="0"/>
              </a:rPr>
              <a:t>Female 52%</a:t>
            </a:r>
          </a:p>
        </p:txBody>
      </p:sp>
      <p:graphicFrame>
        <p:nvGraphicFramePr>
          <p:cNvPr id="35" name="Chart 34">
            <a:extLst>
              <a:ext uri="{FF2B5EF4-FFF2-40B4-BE49-F238E27FC236}">
                <a16:creationId xmlns:a16="http://schemas.microsoft.com/office/drawing/2014/main" id="{293AF671-885B-480E-866E-7C9546E8D8EE}"/>
              </a:ext>
            </a:extLst>
          </p:cNvPr>
          <p:cNvGraphicFramePr/>
          <p:nvPr>
            <p:extLst>
              <p:ext uri="{D42A27DB-BD31-4B8C-83A1-F6EECF244321}">
                <p14:modId xmlns:p14="http://schemas.microsoft.com/office/powerpoint/2010/main" val="3538786048"/>
              </p:ext>
            </p:extLst>
          </p:nvPr>
        </p:nvGraphicFramePr>
        <p:xfrm>
          <a:off x="2828066" y="1218378"/>
          <a:ext cx="3439823" cy="1861795"/>
        </p:xfrm>
        <a:graphic>
          <a:graphicData uri="http://schemas.openxmlformats.org/drawingml/2006/chart">
            <c:chart xmlns:c="http://schemas.openxmlformats.org/drawingml/2006/chart" xmlns:r="http://schemas.openxmlformats.org/officeDocument/2006/relationships" r:id="rId11"/>
          </a:graphicData>
        </a:graphic>
      </p:graphicFrame>
      <p:sp>
        <p:nvSpPr>
          <p:cNvPr id="36" name="TextBox 35">
            <a:extLst>
              <a:ext uri="{FF2B5EF4-FFF2-40B4-BE49-F238E27FC236}">
                <a16:creationId xmlns:a16="http://schemas.microsoft.com/office/drawing/2014/main" id="{D90EFBC2-449B-4DA9-8F4A-3F89616B463D}"/>
              </a:ext>
            </a:extLst>
          </p:cNvPr>
          <p:cNvSpPr txBox="1"/>
          <p:nvPr/>
        </p:nvSpPr>
        <p:spPr>
          <a:xfrm>
            <a:off x="4039470" y="1107313"/>
            <a:ext cx="762000" cy="261610"/>
          </a:xfrm>
          <a:prstGeom prst="rect">
            <a:avLst/>
          </a:prstGeom>
          <a:noFill/>
        </p:spPr>
        <p:txBody>
          <a:bodyPr wrap="square" rtlCol="0">
            <a:spAutoFit/>
          </a:bodyPr>
          <a:lstStyle/>
          <a:p>
            <a:pPr algn="r"/>
            <a:r>
              <a:rPr lang="en-AU" sz="1100" b="1" dirty="0">
                <a:latin typeface="Century Gothic" panose="020B0502020202020204" pitchFamily="34" charset="0"/>
              </a:rPr>
              <a:t>Age</a:t>
            </a:r>
          </a:p>
        </p:txBody>
      </p:sp>
      <p:pic>
        <p:nvPicPr>
          <p:cNvPr id="37" name="Graphic 36">
            <a:extLst>
              <a:ext uri="{FF2B5EF4-FFF2-40B4-BE49-F238E27FC236}">
                <a16:creationId xmlns:a16="http://schemas.microsoft.com/office/drawing/2014/main" id="{715C26CA-0632-4DDB-93A8-AD9B849A2CD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55087"/>
          <a:stretch/>
        </p:blipFill>
        <p:spPr>
          <a:xfrm>
            <a:off x="1710554" y="1303665"/>
            <a:ext cx="559226" cy="1357188"/>
          </a:xfrm>
          <a:prstGeom prst="rect">
            <a:avLst/>
          </a:prstGeom>
        </p:spPr>
      </p:pic>
      <p:pic>
        <p:nvPicPr>
          <p:cNvPr id="38" name="Graphic 37">
            <a:extLst>
              <a:ext uri="{FF2B5EF4-FFF2-40B4-BE49-F238E27FC236}">
                <a16:creationId xmlns:a16="http://schemas.microsoft.com/office/drawing/2014/main" id="{8C3DE8D0-98FF-44A9-A3B5-4E43972674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8877" y="1289114"/>
            <a:ext cx="552845" cy="1392882"/>
          </a:xfrm>
          <a:prstGeom prst="rect">
            <a:avLst/>
          </a:prstGeom>
        </p:spPr>
      </p:pic>
      <p:grpSp>
        <p:nvGrpSpPr>
          <p:cNvPr id="39" name="Group 38">
            <a:extLst>
              <a:ext uri="{FF2B5EF4-FFF2-40B4-BE49-F238E27FC236}">
                <a16:creationId xmlns:a16="http://schemas.microsoft.com/office/drawing/2014/main" id="{7CDBA429-A325-4690-B6CA-1836074E9970}"/>
              </a:ext>
            </a:extLst>
          </p:cNvPr>
          <p:cNvGrpSpPr/>
          <p:nvPr/>
        </p:nvGrpSpPr>
        <p:grpSpPr>
          <a:xfrm>
            <a:off x="318534" y="3322928"/>
            <a:ext cx="2462315" cy="1416766"/>
            <a:chOff x="9525" y="1588"/>
            <a:chExt cx="13574713" cy="8258176"/>
          </a:xfrm>
          <a:solidFill>
            <a:schemeClr val="accent1"/>
          </a:solidFill>
        </p:grpSpPr>
        <p:sp>
          <p:nvSpPr>
            <p:cNvPr id="40" name="Oval 5">
              <a:extLst>
                <a:ext uri="{FF2B5EF4-FFF2-40B4-BE49-F238E27FC236}">
                  <a16:creationId xmlns:a16="http://schemas.microsoft.com/office/drawing/2014/main" id="{A919994E-5F9B-413A-9538-38E35CDE3F6B}"/>
                </a:ext>
              </a:extLst>
            </p:cNvPr>
            <p:cNvSpPr>
              <a:spLocks noChangeArrowheads="1"/>
            </p:cNvSpPr>
            <p:nvPr/>
          </p:nvSpPr>
          <p:spPr bwMode="auto">
            <a:xfrm>
              <a:off x="3683000" y="8047039"/>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 name="Oval 6">
              <a:extLst>
                <a:ext uri="{FF2B5EF4-FFF2-40B4-BE49-F238E27FC236}">
                  <a16:creationId xmlns:a16="http://schemas.microsoft.com/office/drawing/2014/main" id="{85551F42-8913-4320-86A4-41E0250A2A81}"/>
                </a:ext>
              </a:extLst>
            </p:cNvPr>
            <p:cNvSpPr>
              <a:spLocks noChangeArrowheads="1"/>
            </p:cNvSpPr>
            <p:nvPr/>
          </p:nvSpPr>
          <p:spPr bwMode="auto">
            <a:xfrm>
              <a:off x="3683000" y="7732714"/>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2" name="Oval 7">
              <a:extLst>
                <a:ext uri="{FF2B5EF4-FFF2-40B4-BE49-F238E27FC236}">
                  <a16:creationId xmlns:a16="http://schemas.microsoft.com/office/drawing/2014/main" id="{274B866C-DD28-4362-B1E5-105F14AFE262}"/>
                </a:ext>
              </a:extLst>
            </p:cNvPr>
            <p:cNvSpPr>
              <a:spLocks noChangeArrowheads="1"/>
            </p:cNvSpPr>
            <p:nvPr/>
          </p:nvSpPr>
          <p:spPr bwMode="auto">
            <a:xfrm>
              <a:off x="3683000" y="7453314"/>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3" name="Oval 8">
              <a:extLst>
                <a:ext uri="{FF2B5EF4-FFF2-40B4-BE49-F238E27FC236}">
                  <a16:creationId xmlns:a16="http://schemas.microsoft.com/office/drawing/2014/main" id="{A47E1CEF-39ED-4C0B-9DA4-9B7A37BCEA2F}"/>
                </a:ext>
              </a:extLst>
            </p:cNvPr>
            <p:cNvSpPr>
              <a:spLocks noChangeArrowheads="1"/>
            </p:cNvSpPr>
            <p:nvPr/>
          </p:nvSpPr>
          <p:spPr bwMode="auto">
            <a:xfrm>
              <a:off x="3683000" y="7175501"/>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4" name="Oval 9">
              <a:extLst>
                <a:ext uri="{FF2B5EF4-FFF2-40B4-BE49-F238E27FC236}">
                  <a16:creationId xmlns:a16="http://schemas.microsoft.com/office/drawing/2014/main" id="{0D3FA733-E3E6-45DB-AF48-71567D94C38A}"/>
                </a:ext>
              </a:extLst>
            </p:cNvPr>
            <p:cNvSpPr>
              <a:spLocks noChangeArrowheads="1"/>
            </p:cNvSpPr>
            <p:nvPr/>
          </p:nvSpPr>
          <p:spPr bwMode="auto">
            <a:xfrm>
              <a:off x="3683000" y="68659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5" name="Oval 10">
              <a:extLst>
                <a:ext uri="{FF2B5EF4-FFF2-40B4-BE49-F238E27FC236}">
                  <a16:creationId xmlns:a16="http://schemas.microsoft.com/office/drawing/2014/main" id="{CBCAC2C5-7927-428B-9618-A00A5A509D17}"/>
                </a:ext>
              </a:extLst>
            </p:cNvPr>
            <p:cNvSpPr>
              <a:spLocks noChangeArrowheads="1"/>
            </p:cNvSpPr>
            <p:nvPr/>
          </p:nvSpPr>
          <p:spPr bwMode="auto">
            <a:xfrm>
              <a:off x="3683000" y="658177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6" name="Oval 11">
              <a:extLst>
                <a:ext uri="{FF2B5EF4-FFF2-40B4-BE49-F238E27FC236}">
                  <a16:creationId xmlns:a16="http://schemas.microsoft.com/office/drawing/2014/main" id="{A15D6AAC-2BFD-441E-BDBD-AA9121EFCA6E}"/>
                </a:ext>
              </a:extLst>
            </p:cNvPr>
            <p:cNvSpPr>
              <a:spLocks noChangeArrowheads="1"/>
            </p:cNvSpPr>
            <p:nvPr/>
          </p:nvSpPr>
          <p:spPr bwMode="auto">
            <a:xfrm>
              <a:off x="3960813" y="658177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7" name="Oval 12">
              <a:extLst>
                <a:ext uri="{FF2B5EF4-FFF2-40B4-BE49-F238E27FC236}">
                  <a16:creationId xmlns:a16="http://schemas.microsoft.com/office/drawing/2014/main" id="{2A0E5A51-7F52-41B7-80F1-D9818E547145}"/>
                </a:ext>
              </a:extLst>
            </p:cNvPr>
            <p:cNvSpPr>
              <a:spLocks noChangeArrowheads="1"/>
            </p:cNvSpPr>
            <p:nvPr/>
          </p:nvSpPr>
          <p:spPr bwMode="auto">
            <a:xfrm>
              <a:off x="3960813" y="6865939"/>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8" name="Oval 13">
              <a:extLst>
                <a:ext uri="{FF2B5EF4-FFF2-40B4-BE49-F238E27FC236}">
                  <a16:creationId xmlns:a16="http://schemas.microsoft.com/office/drawing/2014/main" id="{5D26CE24-C18B-451A-B4B0-B0D6CCEFB449}"/>
                </a:ext>
              </a:extLst>
            </p:cNvPr>
            <p:cNvSpPr>
              <a:spLocks noChangeArrowheads="1"/>
            </p:cNvSpPr>
            <p:nvPr/>
          </p:nvSpPr>
          <p:spPr bwMode="auto">
            <a:xfrm>
              <a:off x="4240213" y="658177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9" name="Oval 14">
              <a:extLst>
                <a:ext uri="{FF2B5EF4-FFF2-40B4-BE49-F238E27FC236}">
                  <a16:creationId xmlns:a16="http://schemas.microsoft.com/office/drawing/2014/main" id="{ACB3119A-ECD3-4E45-A5DA-CC2B164B857A}"/>
                </a:ext>
              </a:extLst>
            </p:cNvPr>
            <p:cNvSpPr>
              <a:spLocks noChangeArrowheads="1"/>
            </p:cNvSpPr>
            <p:nvPr/>
          </p:nvSpPr>
          <p:spPr bwMode="auto">
            <a:xfrm>
              <a:off x="3683000" y="63023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0" name="Oval 15">
              <a:extLst>
                <a:ext uri="{FF2B5EF4-FFF2-40B4-BE49-F238E27FC236}">
                  <a16:creationId xmlns:a16="http://schemas.microsoft.com/office/drawing/2014/main" id="{1BC266B3-471A-4CFE-8FEC-B899FD208555}"/>
                </a:ext>
              </a:extLst>
            </p:cNvPr>
            <p:cNvSpPr>
              <a:spLocks noChangeArrowheads="1"/>
            </p:cNvSpPr>
            <p:nvPr/>
          </p:nvSpPr>
          <p:spPr bwMode="auto">
            <a:xfrm>
              <a:off x="3960813" y="63023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1" name="Oval 16">
              <a:extLst>
                <a:ext uri="{FF2B5EF4-FFF2-40B4-BE49-F238E27FC236}">
                  <a16:creationId xmlns:a16="http://schemas.microsoft.com/office/drawing/2014/main" id="{14315A77-17B4-49DA-A243-089A5914DE8C}"/>
                </a:ext>
              </a:extLst>
            </p:cNvPr>
            <p:cNvSpPr>
              <a:spLocks noChangeArrowheads="1"/>
            </p:cNvSpPr>
            <p:nvPr/>
          </p:nvSpPr>
          <p:spPr bwMode="auto">
            <a:xfrm>
              <a:off x="4240213" y="63023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2" name="Oval 17">
              <a:extLst>
                <a:ext uri="{FF2B5EF4-FFF2-40B4-BE49-F238E27FC236}">
                  <a16:creationId xmlns:a16="http://schemas.microsoft.com/office/drawing/2014/main" id="{D1ECD6B8-1299-402C-8C8A-F4DB2C3D005E}"/>
                </a:ext>
              </a:extLst>
            </p:cNvPr>
            <p:cNvSpPr>
              <a:spLocks noChangeArrowheads="1"/>
            </p:cNvSpPr>
            <p:nvPr/>
          </p:nvSpPr>
          <p:spPr bwMode="auto">
            <a:xfrm>
              <a:off x="4554538" y="63023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3" name="Oval 18">
              <a:extLst>
                <a:ext uri="{FF2B5EF4-FFF2-40B4-BE49-F238E27FC236}">
                  <a16:creationId xmlns:a16="http://schemas.microsoft.com/office/drawing/2014/main" id="{C0C26765-DC9E-456B-B24B-750795446976}"/>
                </a:ext>
              </a:extLst>
            </p:cNvPr>
            <p:cNvSpPr>
              <a:spLocks noChangeArrowheads="1"/>
            </p:cNvSpPr>
            <p:nvPr/>
          </p:nvSpPr>
          <p:spPr bwMode="auto">
            <a:xfrm>
              <a:off x="3683000" y="6024564"/>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4" name="Oval 19">
              <a:extLst>
                <a:ext uri="{FF2B5EF4-FFF2-40B4-BE49-F238E27FC236}">
                  <a16:creationId xmlns:a16="http://schemas.microsoft.com/office/drawing/2014/main" id="{344EA0C4-BD1A-4367-AEBC-75BABB5259F4}"/>
                </a:ext>
              </a:extLst>
            </p:cNvPr>
            <p:cNvSpPr>
              <a:spLocks noChangeArrowheads="1"/>
            </p:cNvSpPr>
            <p:nvPr/>
          </p:nvSpPr>
          <p:spPr bwMode="auto">
            <a:xfrm>
              <a:off x="3405188" y="6024564"/>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5" name="Oval 20">
              <a:extLst>
                <a:ext uri="{FF2B5EF4-FFF2-40B4-BE49-F238E27FC236}">
                  <a16:creationId xmlns:a16="http://schemas.microsoft.com/office/drawing/2014/main" id="{A15AF118-F5B3-43A2-A295-117E6DEECDA6}"/>
                </a:ext>
              </a:extLst>
            </p:cNvPr>
            <p:cNvSpPr>
              <a:spLocks noChangeArrowheads="1"/>
            </p:cNvSpPr>
            <p:nvPr/>
          </p:nvSpPr>
          <p:spPr bwMode="auto">
            <a:xfrm>
              <a:off x="3960813" y="6024564"/>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6" name="Oval 21">
              <a:extLst>
                <a:ext uri="{FF2B5EF4-FFF2-40B4-BE49-F238E27FC236}">
                  <a16:creationId xmlns:a16="http://schemas.microsoft.com/office/drawing/2014/main" id="{E18FA255-C7EE-4CD4-8BE8-58D95891E0CB}"/>
                </a:ext>
              </a:extLst>
            </p:cNvPr>
            <p:cNvSpPr>
              <a:spLocks noChangeArrowheads="1"/>
            </p:cNvSpPr>
            <p:nvPr/>
          </p:nvSpPr>
          <p:spPr bwMode="auto">
            <a:xfrm>
              <a:off x="4240213" y="6024564"/>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7" name="Oval 22">
              <a:extLst>
                <a:ext uri="{FF2B5EF4-FFF2-40B4-BE49-F238E27FC236}">
                  <a16:creationId xmlns:a16="http://schemas.microsoft.com/office/drawing/2014/main" id="{515D4E82-8942-4BAE-AF84-7FA5D4A781A0}"/>
                </a:ext>
              </a:extLst>
            </p:cNvPr>
            <p:cNvSpPr>
              <a:spLocks noChangeArrowheads="1"/>
            </p:cNvSpPr>
            <p:nvPr/>
          </p:nvSpPr>
          <p:spPr bwMode="auto">
            <a:xfrm>
              <a:off x="4554538" y="6024564"/>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8" name="Oval 23">
              <a:extLst>
                <a:ext uri="{FF2B5EF4-FFF2-40B4-BE49-F238E27FC236}">
                  <a16:creationId xmlns:a16="http://schemas.microsoft.com/office/drawing/2014/main" id="{BA332768-9D58-40C8-B7EB-98D64B206464}"/>
                </a:ext>
              </a:extLst>
            </p:cNvPr>
            <p:cNvSpPr>
              <a:spLocks noChangeArrowheads="1"/>
            </p:cNvSpPr>
            <p:nvPr/>
          </p:nvSpPr>
          <p:spPr bwMode="auto">
            <a:xfrm>
              <a:off x="3683000" y="5745164"/>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9" name="Oval 24">
              <a:extLst>
                <a:ext uri="{FF2B5EF4-FFF2-40B4-BE49-F238E27FC236}">
                  <a16:creationId xmlns:a16="http://schemas.microsoft.com/office/drawing/2014/main" id="{DD3AF858-47D6-4D84-BC95-12952E9EF4CA}"/>
                </a:ext>
              </a:extLst>
            </p:cNvPr>
            <p:cNvSpPr>
              <a:spLocks noChangeArrowheads="1"/>
            </p:cNvSpPr>
            <p:nvPr/>
          </p:nvSpPr>
          <p:spPr bwMode="auto">
            <a:xfrm>
              <a:off x="3405188" y="5745164"/>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0" name="Oval 25">
              <a:extLst>
                <a:ext uri="{FF2B5EF4-FFF2-40B4-BE49-F238E27FC236}">
                  <a16:creationId xmlns:a16="http://schemas.microsoft.com/office/drawing/2014/main" id="{37744965-F9D6-4B3C-9E40-CE4C1EA1F80D}"/>
                </a:ext>
              </a:extLst>
            </p:cNvPr>
            <p:cNvSpPr>
              <a:spLocks noChangeArrowheads="1"/>
            </p:cNvSpPr>
            <p:nvPr/>
          </p:nvSpPr>
          <p:spPr bwMode="auto">
            <a:xfrm>
              <a:off x="3125788" y="5745164"/>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1" name="Oval 26">
              <a:extLst>
                <a:ext uri="{FF2B5EF4-FFF2-40B4-BE49-F238E27FC236}">
                  <a16:creationId xmlns:a16="http://schemas.microsoft.com/office/drawing/2014/main" id="{B7D5DE31-C596-4761-BD35-94A95820AA7B}"/>
                </a:ext>
              </a:extLst>
            </p:cNvPr>
            <p:cNvSpPr>
              <a:spLocks noChangeArrowheads="1"/>
            </p:cNvSpPr>
            <p:nvPr/>
          </p:nvSpPr>
          <p:spPr bwMode="auto">
            <a:xfrm>
              <a:off x="3960813" y="5745164"/>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2" name="Oval 27">
              <a:extLst>
                <a:ext uri="{FF2B5EF4-FFF2-40B4-BE49-F238E27FC236}">
                  <a16:creationId xmlns:a16="http://schemas.microsoft.com/office/drawing/2014/main" id="{DFD579DB-C047-493F-A861-2498A9BF395E}"/>
                </a:ext>
              </a:extLst>
            </p:cNvPr>
            <p:cNvSpPr>
              <a:spLocks noChangeArrowheads="1"/>
            </p:cNvSpPr>
            <p:nvPr/>
          </p:nvSpPr>
          <p:spPr bwMode="auto">
            <a:xfrm>
              <a:off x="3683000" y="54356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3" name="Oval 28">
              <a:extLst>
                <a:ext uri="{FF2B5EF4-FFF2-40B4-BE49-F238E27FC236}">
                  <a16:creationId xmlns:a16="http://schemas.microsoft.com/office/drawing/2014/main" id="{49CAE60C-3204-43CB-8AA4-BF94552DCAD0}"/>
                </a:ext>
              </a:extLst>
            </p:cNvPr>
            <p:cNvSpPr>
              <a:spLocks noChangeArrowheads="1"/>
            </p:cNvSpPr>
            <p:nvPr/>
          </p:nvSpPr>
          <p:spPr bwMode="auto">
            <a:xfrm>
              <a:off x="3405188" y="54356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4" name="Oval 29">
              <a:extLst>
                <a:ext uri="{FF2B5EF4-FFF2-40B4-BE49-F238E27FC236}">
                  <a16:creationId xmlns:a16="http://schemas.microsoft.com/office/drawing/2014/main" id="{92E95579-0A54-4665-890A-B7FB594A7564}"/>
                </a:ext>
              </a:extLst>
            </p:cNvPr>
            <p:cNvSpPr>
              <a:spLocks noChangeArrowheads="1"/>
            </p:cNvSpPr>
            <p:nvPr/>
          </p:nvSpPr>
          <p:spPr bwMode="auto">
            <a:xfrm>
              <a:off x="3125788" y="54356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5" name="Oval 30">
              <a:extLst>
                <a:ext uri="{FF2B5EF4-FFF2-40B4-BE49-F238E27FC236}">
                  <a16:creationId xmlns:a16="http://schemas.microsoft.com/office/drawing/2014/main" id="{D0D72B07-C8B9-49EA-B934-2D1313A91C0B}"/>
                </a:ext>
              </a:extLst>
            </p:cNvPr>
            <p:cNvSpPr>
              <a:spLocks noChangeArrowheads="1"/>
            </p:cNvSpPr>
            <p:nvPr/>
          </p:nvSpPr>
          <p:spPr bwMode="auto">
            <a:xfrm>
              <a:off x="3960813" y="54356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6" name="Oval 31">
              <a:extLst>
                <a:ext uri="{FF2B5EF4-FFF2-40B4-BE49-F238E27FC236}">
                  <a16:creationId xmlns:a16="http://schemas.microsoft.com/office/drawing/2014/main" id="{BA5B2C43-144A-4E18-8741-33BD278CDB2B}"/>
                </a:ext>
              </a:extLst>
            </p:cNvPr>
            <p:cNvSpPr>
              <a:spLocks noChangeArrowheads="1"/>
            </p:cNvSpPr>
            <p:nvPr/>
          </p:nvSpPr>
          <p:spPr bwMode="auto">
            <a:xfrm>
              <a:off x="3683000" y="515778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7" name="Oval 32">
              <a:extLst>
                <a:ext uri="{FF2B5EF4-FFF2-40B4-BE49-F238E27FC236}">
                  <a16:creationId xmlns:a16="http://schemas.microsoft.com/office/drawing/2014/main" id="{569A1F35-EFC3-4F23-A699-7BE6AB56DCD5}"/>
                </a:ext>
              </a:extLst>
            </p:cNvPr>
            <p:cNvSpPr>
              <a:spLocks noChangeArrowheads="1"/>
            </p:cNvSpPr>
            <p:nvPr/>
          </p:nvSpPr>
          <p:spPr bwMode="auto">
            <a:xfrm>
              <a:off x="3405188" y="515778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8" name="Oval 33">
              <a:extLst>
                <a:ext uri="{FF2B5EF4-FFF2-40B4-BE49-F238E27FC236}">
                  <a16:creationId xmlns:a16="http://schemas.microsoft.com/office/drawing/2014/main" id="{4AC28B95-074B-418D-A195-3CEB4A031080}"/>
                </a:ext>
              </a:extLst>
            </p:cNvPr>
            <p:cNvSpPr>
              <a:spLocks noChangeArrowheads="1"/>
            </p:cNvSpPr>
            <p:nvPr/>
          </p:nvSpPr>
          <p:spPr bwMode="auto">
            <a:xfrm>
              <a:off x="3125788" y="5157789"/>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9" name="Oval 34">
              <a:extLst>
                <a:ext uri="{FF2B5EF4-FFF2-40B4-BE49-F238E27FC236}">
                  <a16:creationId xmlns:a16="http://schemas.microsoft.com/office/drawing/2014/main" id="{66B02AD8-DC91-4B17-870B-B0309C0D6E18}"/>
                </a:ext>
              </a:extLst>
            </p:cNvPr>
            <p:cNvSpPr>
              <a:spLocks noChangeArrowheads="1"/>
            </p:cNvSpPr>
            <p:nvPr/>
          </p:nvSpPr>
          <p:spPr bwMode="auto">
            <a:xfrm>
              <a:off x="3095625" y="487838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0" name="Oval 35">
              <a:extLst>
                <a:ext uri="{FF2B5EF4-FFF2-40B4-BE49-F238E27FC236}">
                  <a16:creationId xmlns:a16="http://schemas.microsoft.com/office/drawing/2014/main" id="{A4F21DD7-74E9-4058-9A40-441F8ECD9CFD}"/>
                </a:ext>
              </a:extLst>
            </p:cNvPr>
            <p:cNvSpPr>
              <a:spLocks noChangeArrowheads="1"/>
            </p:cNvSpPr>
            <p:nvPr/>
          </p:nvSpPr>
          <p:spPr bwMode="auto">
            <a:xfrm>
              <a:off x="2817813" y="4878389"/>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1" name="Oval 36">
              <a:extLst>
                <a:ext uri="{FF2B5EF4-FFF2-40B4-BE49-F238E27FC236}">
                  <a16:creationId xmlns:a16="http://schemas.microsoft.com/office/drawing/2014/main" id="{7B462165-6C90-49C0-9BA6-585D2223257B}"/>
                </a:ext>
              </a:extLst>
            </p:cNvPr>
            <p:cNvSpPr>
              <a:spLocks noChangeArrowheads="1"/>
            </p:cNvSpPr>
            <p:nvPr/>
          </p:nvSpPr>
          <p:spPr bwMode="auto">
            <a:xfrm>
              <a:off x="2551113" y="4587876"/>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2" name="Oval 37">
              <a:extLst>
                <a:ext uri="{FF2B5EF4-FFF2-40B4-BE49-F238E27FC236}">
                  <a16:creationId xmlns:a16="http://schemas.microsoft.com/office/drawing/2014/main" id="{AD55F7C8-799A-4015-B5DE-5CCAE2EF7172}"/>
                </a:ext>
              </a:extLst>
            </p:cNvPr>
            <p:cNvSpPr>
              <a:spLocks noChangeArrowheads="1"/>
            </p:cNvSpPr>
            <p:nvPr/>
          </p:nvSpPr>
          <p:spPr bwMode="auto">
            <a:xfrm>
              <a:off x="2266950" y="4587876"/>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3" name="Oval 38">
              <a:extLst>
                <a:ext uri="{FF2B5EF4-FFF2-40B4-BE49-F238E27FC236}">
                  <a16:creationId xmlns:a16="http://schemas.microsoft.com/office/drawing/2014/main" id="{CE0071B2-CFB3-4ECE-ADEA-B3D2C4A59AA8}"/>
                </a:ext>
              </a:extLst>
            </p:cNvPr>
            <p:cNvSpPr>
              <a:spLocks noChangeArrowheads="1"/>
            </p:cNvSpPr>
            <p:nvPr/>
          </p:nvSpPr>
          <p:spPr bwMode="auto">
            <a:xfrm>
              <a:off x="2551113" y="4310064"/>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4" name="Oval 39">
              <a:extLst>
                <a:ext uri="{FF2B5EF4-FFF2-40B4-BE49-F238E27FC236}">
                  <a16:creationId xmlns:a16="http://schemas.microsoft.com/office/drawing/2014/main" id="{69FCD13C-2CCE-4C20-9FA4-CCEF6DD692D1}"/>
                </a:ext>
              </a:extLst>
            </p:cNvPr>
            <p:cNvSpPr>
              <a:spLocks noChangeArrowheads="1"/>
            </p:cNvSpPr>
            <p:nvPr/>
          </p:nvSpPr>
          <p:spPr bwMode="auto">
            <a:xfrm>
              <a:off x="2266950" y="4310064"/>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5" name="Oval 40">
              <a:extLst>
                <a:ext uri="{FF2B5EF4-FFF2-40B4-BE49-F238E27FC236}">
                  <a16:creationId xmlns:a16="http://schemas.microsoft.com/office/drawing/2014/main" id="{55631019-40EC-4EA5-A6DA-AD72C5682E68}"/>
                </a:ext>
              </a:extLst>
            </p:cNvPr>
            <p:cNvSpPr>
              <a:spLocks noChangeArrowheads="1"/>
            </p:cNvSpPr>
            <p:nvPr/>
          </p:nvSpPr>
          <p:spPr bwMode="auto">
            <a:xfrm>
              <a:off x="1987550" y="4310064"/>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6" name="Oval 41">
              <a:extLst>
                <a:ext uri="{FF2B5EF4-FFF2-40B4-BE49-F238E27FC236}">
                  <a16:creationId xmlns:a16="http://schemas.microsoft.com/office/drawing/2014/main" id="{AD7723F5-76D0-41B7-A6E7-FA3048AF4108}"/>
                </a:ext>
              </a:extLst>
            </p:cNvPr>
            <p:cNvSpPr>
              <a:spLocks noChangeArrowheads="1"/>
            </p:cNvSpPr>
            <p:nvPr/>
          </p:nvSpPr>
          <p:spPr bwMode="auto">
            <a:xfrm>
              <a:off x="2551113" y="40306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7" name="Oval 42">
              <a:extLst>
                <a:ext uri="{FF2B5EF4-FFF2-40B4-BE49-F238E27FC236}">
                  <a16:creationId xmlns:a16="http://schemas.microsoft.com/office/drawing/2014/main" id="{80969864-9D70-4F58-8AB5-B36645C7B24F}"/>
                </a:ext>
              </a:extLst>
            </p:cNvPr>
            <p:cNvSpPr>
              <a:spLocks noChangeArrowheads="1"/>
            </p:cNvSpPr>
            <p:nvPr/>
          </p:nvSpPr>
          <p:spPr bwMode="auto">
            <a:xfrm>
              <a:off x="2266950" y="403066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8" name="Oval 43">
              <a:extLst>
                <a:ext uri="{FF2B5EF4-FFF2-40B4-BE49-F238E27FC236}">
                  <a16:creationId xmlns:a16="http://schemas.microsoft.com/office/drawing/2014/main" id="{FD954188-56F8-4549-8C5C-9F607B88DCEE}"/>
                </a:ext>
              </a:extLst>
            </p:cNvPr>
            <p:cNvSpPr>
              <a:spLocks noChangeArrowheads="1"/>
            </p:cNvSpPr>
            <p:nvPr/>
          </p:nvSpPr>
          <p:spPr bwMode="auto">
            <a:xfrm>
              <a:off x="1987550" y="4030664"/>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9" name="Oval 44">
              <a:extLst>
                <a:ext uri="{FF2B5EF4-FFF2-40B4-BE49-F238E27FC236}">
                  <a16:creationId xmlns:a16="http://schemas.microsoft.com/office/drawing/2014/main" id="{4BEFF8C8-8EB1-4EE0-BDDC-15F3093FFFF0}"/>
                </a:ext>
              </a:extLst>
            </p:cNvPr>
            <p:cNvSpPr>
              <a:spLocks noChangeArrowheads="1"/>
            </p:cNvSpPr>
            <p:nvPr/>
          </p:nvSpPr>
          <p:spPr bwMode="auto">
            <a:xfrm>
              <a:off x="1709738" y="403066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0" name="Oval 45">
              <a:extLst>
                <a:ext uri="{FF2B5EF4-FFF2-40B4-BE49-F238E27FC236}">
                  <a16:creationId xmlns:a16="http://schemas.microsoft.com/office/drawing/2014/main" id="{5C938E79-EF7D-43E8-953F-34B724A7E70F}"/>
                </a:ext>
              </a:extLst>
            </p:cNvPr>
            <p:cNvSpPr>
              <a:spLocks noChangeArrowheads="1"/>
            </p:cNvSpPr>
            <p:nvPr/>
          </p:nvSpPr>
          <p:spPr bwMode="auto">
            <a:xfrm>
              <a:off x="3386138" y="40306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1" name="Oval 46">
              <a:extLst>
                <a:ext uri="{FF2B5EF4-FFF2-40B4-BE49-F238E27FC236}">
                  <a16:creationId xmlns:a16="http://schemas.microsoft.com/office/drawing/2014/main" id="{AE1453F3-1DC4-481B-8E78-65DB39AFD7AB}"/>
                </a:ext>
              </a:extLst>
            </p:cNvPr>
            <p:cNvSpPr>
              <a:spLocks noChangeArrowheads="1"/>
            </p:cNvSpPr>
            <p:nvPr/>
          </p:nvSpPr>
          <p:spPr bwMode="auto">
            <a:xfrm>
              <a:off x="3108325" y="403066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2" name="Oval 47">
              <a:extLst>
                <a:ext uri="{FF2B5EF4-FFF2-40B4-BE49-F238E27FC236}">
                  <a16:creationId xmlns:a16="http://schemas.microsoft.com/office/drawing/2014/main" id="{28F7D33A-EC91-4885-9753-9EC6E4992B3D}"/>
                </a:ext>
              </a:extLst>
            </p:cNvPr>
            <p:cNvSpPr>
              <a:spLocks noChangeArrowheads="1"/>
            </p:cNvSpPr>
            <p:nvPr/>
          </p:nvSpPr>
          <p:spPr bwMode="auto">
            <a:xfrm>
              <a:off x="2828925" y="40306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3" name="Oval 48">
              <a:extLst>
                <a:ext uri="{FF2B5EF4-FFF2-40B4-BE49-F238E27FC236}">
                  <a16:creationId xmlns:a16="http://schemas.microsoft.com/office/drawing/2014/main" id="{2AF6BD26-0645-490E-A689-8DA0BC7BAFCD}"/>
                </a:ext>
              </a:extLst>
            </p:cNvPr>
            <p:cNvSpPr>
              <a:spLocks noChangeArrowheads="1"/>
            </p:cNvSpPr>
            <p:nvPr/>
          </p:nvSpPr>
          <p:spPr bwMode="auto">
            <a:xfrm>
              <a:off x="2551113" y="37512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Oval 49">
              <a:extLst>
                <a:ext uri="{FF2B5EF4-FFF2-40B4-BE49-F238E27FC236}">
                  <a16:creationId xmlns:a16="http://schemas.microsoft.com/office/drawing/2014/main" id="{F2B9A479-D3EA-4F57-81D2-18E5C3645825}"/>
                </a:ext>
              </a:extLst>
            </p:cNvPr>
            <p:cNvSpPr>
              <a:spLocks noChangeArrowheads="1"/>
            </p:cNvSpPr>
            <p:nvPr/>
          </p:nvSpPr>
          <p:spPr bwMode="auto">
            <a:xfrm>
              <a:off x="2266950" y="375126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5" name="Oval 50">
              <a:extLst>
                <a:ext uri="{FF2B5EF4-FFF2-40B4-BE49-F238E27FC236}">
                  <a16:creationId xmlns:a16="http://schemas.microsoft.com/office/drawing/2014/main" id="{6C7BEEC4-CCE8-4072-B8E6-6C9BFBC76C9C}"/>
                </a:ext>
              </a:extLst>
            </p:cNvPr>
            <p:cNvSpPr>
              <a:spLocks noChangeArrowheads="1"/>
            </p:cNvSpPr>
            <p:nvPr/>
          </p:nvSpPr>
          <p:spPr bwMode="auto">
            <a:xfrm>
              <a:off x="1987550" y="3751264"/>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6" name="Oval 51">
              <a:extLst>
                <a:ext uri="{FF2B5EF4-FFF2-40B4-BE49-F238E27FC236}">
                  <a16:creationId xmlns:a16="http://schemas.microsoft.com/office/drawing/2014/main" id="{DB5AB12D-8CC8-4AE6-AA2E-3E0E796B236C}"/>
                </a:ext>
              </a:extLst>
            </p:cNvPr>
            <p:cNvSpPr>
              <a:spLocks noChangeArrowheads="1"/>
            </p:cNvSpPr>
            <p:nvPr/>
          </p:nvSpPr>
          <p:spPr bwMode="auto">
            <a:xfrm>
              <a:off x="1709738" y="375126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7" name="Oval 52">
              <a:extLst>
                <a:ext uri="{FF2B5EF4-FFF2-40B4-BE49-F238E27FC236}">
                  <a16:creationId xmlns:a16="http://schemas.microsoft.com/office/drawing/2014/main" id="{0CA0CA1E-F1E9-4EE5-BA45-922CCA5A2FBE}"/>
                </a:ext>
              </a:extLst>
            </p:cNvPr>
            <p:cNvSpPr>
              <a:spLocks noChangeArrowheads="1"/>
            </p:cNvSpPr>
            <p:nvPr/>
          </p:nvSpPr>
          <p:spPr bwMode="auto">
            <a:xfrm>
              <a:off x="3386138" y="37512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8" name="Oval 53">
              <a:extLst>
                <a:ext uri="{FF2B5EF4-FFF2-40B4-BE49-F238E27FC236}">
                  <a16:creationId xmlns:a16="http://schemas.microsoft.com/office/drawing/2014/main" id="{1D5ABBED-7C75-4009-9F82-6FFFC72D409C}"/>
                </a:ext>
              </a:extLst>
            </p:cNvPr>
            <p:cNvSpPr>
              <a:spLocks noChangeArrowheads="1"/>
            </p:cNvSpPr>
            <p:nvPr/>
          </p:nvSpPr>
          <p:spPr bwMode="auto">
            <a:xfrm>
              <a:off x="3108325" y="375126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9" name="Oval 54">
              <a:extLst>
                <a:ext uri="{FF2B5EF4-FFF2-40B4-BE49-F238E27FC236}">
                  <a16:creationId xmlns:a16="http://schemas.microsoft.com/office/drawing/2014/main" id="{D0ECDCDF-FD69-4955-B801-036D9EEC882B}"/>
                </a:ext>
              </a:extLst>
            </p:cNvPr>
            <p:cNvSpPr>
              <a:spLocks noChangeArrowheads="1"/>
            </p:cNvSpPr>
            <p:nvPr/>
          </p:nvSpPr>
          <p:spPr bwMode="auto">
            <a:xfrm>
              <a:off x="2828925" y="37512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0" name="Oval 55">
              <a:extLst>
                <a:ext uri="{FF2B5EF4-FFF2-40B4-BE49-F238E27FC236}">
                  <a16:creationId xmlns:a16="http://schemas.microsoft.com/office/drawing/2014/main" id="{5C039934-1F81-4BC5-BDAC-8D522982A234}"/>
                </a:ext>
              </a:extLst>
            </p:cNvPr>
            <p:cNvSpPr>
              <a:spLocks noChangeArrowheads="1"/>
            </p:cNvSpPr>
            <p:nvPr/>
          </p:nvSpPr>
          <p:spPr bwMode="auto">
            <a:xfrm>
              <a:off x="2551113" y="343693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1" name="Oval 56">
              <a:extLst>
                <a:ext uri="{FF2B5EF4-FFF2-40B4-BE49-F238E27FC236}">
                  <a16:creationId xmlns:a16="http://schemas.microsoft.com/office/drawing/2014/main" id="{4D9E2C68-64F4-4967-91E5-FD5AE0DDFFB2}"/>
                </a:ext>
              </a:extLst>
            </p:cNvPr>
            <p:cNvSpPr>
              <a:spLocks noChangeArrowheads="1"/>
            </p:cNvSpPr>
            <p:nvPr/>
          </p:nvSpPr>
          <p:spPr bwMode="auto">
            <a:xfrm>
              <a:off x="2266950" y="34369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2" name="Oval 57">
              <a:extLst>
                <a:ext uri="{FF2B5EF4-FFF2-40B4-BE49-F238E27FC236}">
                  <a16:creationId xmlns:a16="http://schemas.microsoft.com/office/drawing/2014/main" id="{D9EF5A36-A2EF-49D4-95A0-100886019E9D}"/>
                </a:ext>
              </a:extLst>
            </p:cNvPr>
            <p:cNvSpPr>
              <a:spLocks noChangeArrowheads="1"/>
            </p:cNvSpPr>
            <p:nvPr/>
          </p:nvSpPr>
          <p:spPr bwMode="auto">
            <a:xfrm>
              <a:off x="1987550" y="3436939"/>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3" name="Oval 58">
              <a:extLst>
                <a:ext uri="{FF2B5EF4-FFF2-40B4-BE49-F238E27FC236}">
                  <a16:creationId xmlns:a16="http://schemas.microsoft.com/office/drawing/2014/main" id="{34BC6996-D163-4638-884C-32062532E9DF}"/>
                </a:ext>
              </a:extLst>
            </p:cNvPr>
            <p:cNvSpPr>
              <a:spLocks noChangeArrowheads="1"/>
            </p:cNvSpPr>
            <p:nvPr/>
          </p:nvSpPr>
          <p:spPr bwMode="auto">
            <a:xfrm>
              <a:off x="1709738" y="34369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4" name="Oval 59">
              <a:extLst>
                <a:ext uri="{FF2B5EF4-FFF2-40B4-BE49-F238E27FC236}">
                  <a16:creationId xmlns:a16="http://schemas.microsoft.com/office/drawing/2014/main" id="{75E752C5-14CA-46CF-B875-66CF842F7865}"/>
                </a:ext>
              </a:extLst>
            </p:cNvPr>
            <p:cNvSpPr>
              <a:spLocks noChangeArrowheads="1"/>
            </p:cNvSpPr>
            <p:nvPr/>
          </p:nvSpPr>
          <p:spPr bwMode="auto">
            <a:xfrm>
              <a:off x="3386138" y="343693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5" name="Oval 60">
              <a:extLst>
                <a:ext uri="{FF2B5EF4-FFF2-40B4-BE49-F238E27FC236}">
                  <a16:creationId xmlns:a16="http://schemas.microsoft.com/office/drawing/2014/main" id="{F937B80A-CF8B-403F-97A9-F58E89E2CF25}"/>
                </a:ext>
              </a:extLst>
            </p:cNvPr>
            <p:cNvSpPr>
              <a:spLocks noChangeArrowheads="1"/>
            </p:cNvSpPr>
            <p:nvPr/>
          </p:nvSpPr>
          <p:spPr bwMode="auto">
            <a:xfrm>
              <a:off x="3695700" y="34369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6" name="Oval 61">
              <a:extLst>
                <a:ext uri="{FF2B5EF4-FFF2-40B4-BE49-F238E27FC236}">
                  <a16:creationId xmlns:a16="http://schemas.microsoft.com/office/drawing/2014/main" id="{44805F4A-51DB-4A2B-876E-94D07C3D922B}"/>
                </a:ext>
              </a:extLst>
            </p:cNvPr>
            <p:cNvSpPr>
              <a:spLocks noChangeArrowheads="1"/>
            </p:cNvSpPr>
            <p:nvPr/>
          </p:nvSpPr>
          <p:spPr bwMode="auto">
            <a:xfrm>
              <a:off x="3973513" y="34369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7" name="Oval 62">
              <a:extLst>
                <a:ext uri="{FF2B5EF4-FFF2-40B4-BE49-F238E27FC236}">
                  <a16:creationId xmlns:a16="http://schemas.microsoft.com/office/drawing/2014/main" id="{38EDCB1B-E8D2-4FCA-8483-973FF11F63F0}"/>
                </a:ext>
              </a:extLst>
            </p:cNvPr>
            <p:cNvSpPr>
              <a:spLocks noChangeArrowheads="1"/>
            </p:cNvSpPr>
            <p:nvPr/>
          </p:nvSpPr>
          <p:spPr bwMode="auto">
            <a:xfrm>
              <a:off x="3108325" y="3436939"/>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8" name="Oval 63">
              <a:extLst>
                <a:ext uri="{FF2B5EF4-FFF2-40B4-BE49-F238E27FC236}">
                  <a16:creationId xmlns:a16="http://schemas.microsoft.com/office/drawing/2014/main" id="{51F2ED60-2D33-4A74-9D0E-18E046FA3EFD}"/>
                </a:ext>
              </a:extLst>
            </p:cNvPr>
            <p:cNvSpPr>
              <a:spLocks noChangeArrowheads="1"/>
            </p:cNvSpPr>
            <p:nvPr/>
          </p:nvSpPr>
          <p:spPr bwMode="auto">
            <a:xfrm>
              <a:off x="2828925" y="343693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9" name="Oval 64">
              <a:extLst>
                <a:ext uri="{FF2B5EF4-FFF2-40B4-BE49-F238E27FC236}">
                  <a16:creationId xmlns:a16="http://schemas.microsoft.com/office/drawing/2014/main" id="{3AE83035-1904-4515-895E-1B47FC66724B}"/>
                </a:ext>
              </a:extLst>
            </p:cNvPr>
            <p:cNvSpPr>
              <a:spLocks noChangeArrowheads="1"/>
            </p:cNvSpPr>
            <p:nvPr/>
          </p:nvSpPr>
          <p:spPr bwMode="auto">
            <a:xfrm>
              <a:off x="2551113" y="315753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0" name="Oval 65">
              <a:extLst>
                <a:ext uri="{FF2B5EF4-FFF2-40B4-BE49-F238E27FC236}">
                  <a16:creationId xmlns:a16="http://schemas.microsoft.com/office/drawing/2014/main" id="{B38920A3-B0BA-4C1E-AB43-956CA377A4DD}"/>
                </a:ext>
              </a:extLst>
            </p:cNvPr>
            <p:cNvSpPr>
              <a:spLocks noChangeArrowheads="1"/>
            </p:cNvSpPr>
            <p:nvPr/>
          </p:nvSpPr>
          <p:spPr bwMode="auto">
            <a:xfrm>
              <a:off x="2266950" y="31575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1" name="Oval 66">
              <a:extLst>
                <a:ext uri="{FF2B5EF4-FFF2-40B4-BE49-F238E27FC236}">
                  <a16:creationId xmlns:a16="http://schemas.microsoft.com/office/drawing/2014/main" id="{29B0BDF9-F880-4A9D-9934-CDC83D2C9A47}"/>
                </a:ext>
              </a:extLst>
            </p:cNvPr>
            <p:cNvSpPr>
              <a:spLocks noChangeArrowheads="1"/>
            </p:cNvSpPr>
            <p:nvPr/>
          </p:nvSpPr>
          <p:spPr bwMode="auto">
            <a:xfrm>
              <a:off x="1987550" y="3157539"/>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2" name="Oval 67">
              <a:extLst>
                <a:ext uri="{FF2B5EF4-FFF2-40B4-BE49-F238E27FC236}">
                  <a16:creationId xmlns:a16="http://schemas.microsoft.com/office/drawing/2014/main" id="{6E89C4D0-20E2-46A0-A491-226AE1FCBF57}"/>
                </a:ext>
              </a:extLst>
            </p:cNvPr>
            <p:cNvSpPr>
              <a:spLocks noChangeArrowheads="1"/>
            </p:cNvSpPr>
            <p:nvPr/>
          </p:nvSpPr>
          <p:spPr bwMode="auto">
            <a:xfrm>
              <a:off x="1709738" y="31575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3" name="Oval 68">
              <a:extLst>
                <a:ext uri="{FF2B5EF4-FFF2-40B4-BE49-F238E27FC236}">
                  <a16:creationId xmlns:a16="http://schemas.microsoft.com/office/drawing/2014/main" id="{754CEB6A-BA90-4B6A-A339-819DC63EF6E8}"/>
                </a:ext>
              </a:extLst>
            </p:cNvPr>
            <p:cNvSpPr>
              <a:spLocks noChangeArrowheads="1"/>
            </p:cNvSpPr>
            <p:nvPr/>
          </p:nvSpPr>
          <p:spPr bwMode="auto">
            <a:xfrm>
              <a:off x="1401763" y="3157539"/>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4" name="Oval 69">
              <a:extLst>
                <a:ext uri="{FF2B5EF4-FFF2-40B4-BE49-F238E27FC236}">
                  <a16:creationId xmlns:a16="http://schemas.microsoft.com/office/drawing/2014/main" id="{9EA4F700-280E-47DB-B376-A58FFAAA1D6D}"/>
                </a:ext>
              </a:extLst>
            </p:cNvPr>
            <p:cNvSpPr>
              <a:spLocks noChangeArrowheads="1"/>
            </p:cNvSpPr>
            <p:nvPr/>
          </p:nvSpPr>
          <p:spPr bwMode="auto">
            <a:xfrm>
              <a:off x="3386138" y="315753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5" name="Oval 70">
              <a:extLst>
                <a:ext uri="{FF2B5EF4-FFF2-40B4-BE49-F238E27FC236}">
                  <a16:creationId xmlns:a16="http://schemas.microsoft.com/office/drawing/2014/main" id="{C920D82B-F699-44BA-99D5-818039E9FC68}"/>
                </a:ext>
              </a:extLst>
            </p:cNvPr>
            <p:cNvSpPr>
              <a:spLocks noChangeArrowheads="1"/>
            </p:cNvSpPr>
            <p:nvPr/>
          </p:nvSpPr>
          <p:spPr bwMode="auto">
            <a:xfrm>
              <a:off x="3695700" y="31575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6" name="Oval 71">
              <a:extLst>
                <a:ext uri="{FF2B5EF4-FFF2-40B4-BE49-F238E27FC236}">
                  <a16:creationId xmlns:a16="http://schemas.microsoft.com/office/drawing/2014/main" id="{3B708FCB-F3B3-43D8-BB50-9BD602C78E9D}"/>
                </a:ext>
              </a:extLst>
            </p:cNvPr>
            <p:cNvSpPr>
              <a:spLocks noChangeArrowheads="1"/>
            </p:cNvSpPr>
            <p:nvPr/>
          </p:nvSpPr>
          <p:spPr bwMode="auto">
            <a:xfrm>
              <a:off x="3973513" y="31575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7" name="Oval 72">
              <a:extLst>
                <a:ext uri="{FF2B5EF4-FFF2-40B4-BE49-F238E27FC236}">
                  <a16:creationId xmlns:a16="http://schemas.microsoft.com/office/drawing/2014/main" id="{A3499931-E70E-4861-90A0-A1C64094C30B}"/>
                </a:ext>
              </a:extLst>
            </p:cNvPr>
            <p:cNvSpPr>
              <a:spLocks noChangeArrowheads="1"/>
            </p:cNvSpPr>
            <p:nvPr/>
          </p:nvSpPr>
          <p:spPr bwMode="auto">
            <a:xfrm>
              <a:off x="3108325" y="3157539"/>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8" name="Oval 73">
              <a:extLst>
                <a:ext uri="{FF2B5EF4-FFF2-40B4-BE49-F238E27FC236}">
                  <a16:creationId xmlns:a16="http://schemas.microsoft.com/office/drawing/2014/main" id="{0E377D1C-13F5-4A4C-B94C-60E80D614CE6}"/>
                </a:ext>
              </a:extLst>
            </p:cNvPr>
            <p:cNvSpPr>
              <a:spLocks noChangeArrowheads="1"/>
            </p:cNvSpPr>
            <p:nvPr/>
          </p:nvSpPr>
          <p:spPr bwMode="auto">
            <a:xfrm>
              <a:off x="2828925" y="315753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9" name="Oval 74">
              <a:extLst>
                <a:ext uri="{FF2B5EF4-FFF2-40B4-BE49-F238E27FC236}">
                  <a16:creationId xmlns:a16="http://schemas.microsoft.com/office/drawing/2014/main" id="{DC5F2E3A-489D-4CEB-9EE8-6645B88BAA53}"/>
                </a:ext>
              </a:extLst>
            </p:cNvPr>
            <p:cNvSpPr>
              <a:spLocks noChangeArrowheads="1"/>
            </p:cNvSpPr>
            <p:nvPr/>
          </p:nvSpPr>
          <p:spPr bwMode="auto">
            <a:xfrm>
              <a:off x="1122363" y="2582864"/>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0" name="Oval 75">
              <a:extLst>
                <a:ext uri="{FF2B5EF4-FFF2-40B4-BE49-F238E27FC236}">
                  <a16:creationId xmlns:a16="http://schemas.microsoft.com/office/drawing/2014/main" id="{E28CAC88-CA60-40D8-A167-0CB2626F04A3}"/>
                </a:ext>
              </a:extLst>
            </p:cNvPr>
            <p:cNvSpPr>
              <a:spLocks noChangeArrowheads="1"/>
            </p:cNvSpPr>
            <p:nvPr/>
          </p:nvSpPr>
          <p:spPr bwMode="auto">
            <a:xfrm>
              <a:off x="844550" y="2582864"/>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1" name="Oval 76">
              <a:extLst>
                <a:ext uri="{FF2B5EF4-FFF2-40B4-BE49-F238E27FC236}">
                  <a16:creationId xmlns:a16="http://schemas.microsoft.com/office/drawing/2014/main" id="{3E32B3E4-09D9-462D-9ED6-FB1B03FC8D6B}"/>
                </a:ext>
              </a:extLst>
            </p:cNvPr>
            <p:cNvSpPr>
              <a:spLocks noChangeArrowheads="1"/>
            </p:cNvSpPr>
            <p:nvPr/>
          </p:nvSpPr>
          <p:spPr bwMode="auto">
            <a:xfrm>
              <a:off x="566738" y="2582864"/>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2" name="Oval 77">
              <a:extLst>
                <a:ext uri="{FF2B5EF4-FFF2-40B4-BE49-F238E27FC236}">
                  <a16:creationId xmlns:a16="http://schemas.microsoft.com/office/drawing/2014/main" id="{8C40BAB7-A24E-44BF-BCAC-3F0975161844}"/>
                </a:ext>
              </a:extLst>
            </p:cNvPr>
            <p:cNvSpPr>
              <a:spLocks noChangeArrowheads="1"/>
            </p:cNvSpPr>
            <p:nvPr/>
          </p:nvSpPr>
          <p:spPr bwMode="auto">
            <a:xfrm>
              <a:off x="287338" y="2582864"/>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3" name="Oval 78">
              <a:extLst>
                <a:ext uri="{FF2B5EF4-FFF2-40B4-BE49-F238E27FC236}">
                  <a16:creationId xmlns:a16="http://schemas.microsoft.com/office/drawing/2014/main" id="{E8FB3012-8548-4377-A7BF-F02F7C50FEFB}"/>
                </a:ext>
              </a:extLst>
            </p:cNvPr>
            <p:cNvSpPr>
              <a:spLocks noChangeArrowheads="1"/>
            </p:cNvSpPr>
            <p:nvPr/>
          </p:nvSpPr>
          <p:spPr bwMode="auto">
            <a:xfrm>
              <a:off x="287338" y="286067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4" name="Oval 79">
              <a:extLst>
                <a:ext uri="{FF2B5EF4-FFF2-40B4-BE49-F238E27FC236}">
                  <a16:creationId xmlns:a16="http://schemas.microsoft.com/office/drawing/2014/main" id="{4BD81453-A2C9-4FCF-AA71-682ECF026E5C}"/>
                </a:ext>
              </a:extLst>
            </p:cNvPr>
            <p:cNvSpPr>
              <a:spLocks noChangeArrowheads="1"/>
            </p:cNvSpPr>
            <p:nvPr/>
          </p:nvSpPr>
          <p:spPr bwMode="auto">
            <a:xfrm>
              <a:off x="1957388" y="2582864"/>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5" name="Oval 80">
              <a:extLst>
                <a:ext uri="{FF2B5EF4-FFF2-40B4-BE49-F238E27FC236}">
                  <a16:creationId xmlns:a16="http://schemas.microsoft.com/office/drawing/2014/main" id="{D3ADBEB9-916A-4D49-AFF8-AE40545BBD5F}"/>
                </a:ext>
              </a:extLst>
            </p:cNvPr>
            <p:cNvSpPr>
              <a:spLocks noChangeArrowheads="1"/>
            </p:cNvSpPr>
            <p:nvPr/>
          </p:nvSpPr>
          <p:spPr bwMode="auto">
            <a:xfrm>
              <a:off x="2266950" y="2582864"/>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6" name="Oval 81">
              <a:extLst>
                <a:ext uri="{FF2B5EF4-FFF2-40B4-BE49-F238E27FC236}">
                  <a16:creationId xmlns:a16="http://schemas.microsoft.com/office/drawing/2014/main" id="{D07E5C50-7AD6-458F-AF56-079D4E5D6FA5}"/>
                </a:ext>
              </a:extLst>
            </p:cNvPr>
            <p:cNvSpPr>
              <a:spLocks noChangeArrowheads="1"/>
            </p:cNvSpPr>
            <p:nvPr/>
          </p:nvSpPr>
          <p:spPr bwMode="auto">
            <a:xfrm>
              <a:off x="2551113" y="2582864"/>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7" name="Oval 82">
              <a:extLst>
                <a:ext uri="{FF2B5EF4-FFF2-40B4-BE49-F238E27FC236}">
                  <a16:creationId xmlns:a16="http://schemas.microsoft.com/office/drawing/2014/main" id="{DA36418F-42CE-41CB-8E30-7BC0C08E39A2}"/>
                </a:ext>
              </a:extLst>
            </p:cNvPr>
            <p:cNvSpPr>
              <a:spLocks noChangeArrowheads="1"/>
            </p:cNvSpPr>
            <p:nvPr/>
          </p:nvSpPr>
          <p:spPr bwMode="auto">
            <a:xfrm>
              <a:off x="1679575" y="2582864"/>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8" name="Oval 83">
              <a:extLst>
                <a:ext uri="{FF2B5EF4-FFF2-40B4-BE49-F238E27FC236}">
                  <a16:creationId xmlns:a16="http://schemas.microsoft.com/office/drawing/2014/main" id="{E1453E42-59AE-45C9-B7A0-CC133CEF2C10}"/>
                </a:ext>
              </a:extLst>
            </p:cNvPr>
            <p:cNvSpPr>
              <a:spLocks noChangeArrowheads="1"/>
            </p:cNvSpPr>
            <p:nvPr/>
          </p:nvSpPr>
          <p:spPr bwMode="auto">
            <a:xfrm>
              <a:off x="1401763" y="2582864"/>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9" name="Oval 84">
              <a:extLst>
                <a:ext uri="{FF2B5EF4-FFF2-40B4-BE49-F238E27FC236}">
                  <a16:creationId xmlns:a16="http://schemas.microsoft.com/office/drawing/2014/main" id="{B7929D1E-AE6C-4800-AFCD-FF1870D50F4C}"/>
                </a:ext>
              </a:extLst>
            </p:cNvPr>
            <p:cNvSpPr>
              <a:spLocks noChangeArrowheads="1"/>
            </p:cNvSpPr>
            <p:nvPr/>
          </p:nvSpPr>
          <p:spPr bwMode="auto">
            <a:xfrm>
              <a:off x="1122363" y="23034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0" name="Oval 85">
              <a:extLst>
                <a:ext uri="{FF2B5EF4-FFF2-40B4-BE49-F238E27FC236}">
                  <a16:creationId xmlns:a16="http://schemas.microsoft.com/office/drawing/2014/main" id="{38D3BBB9-63C9-4632-B039-E8DE8BB050DD}"/>
                </a:ext>
              </a:extLst>
            </p:cNvPr>
            <p:cNvSpPr>
              <a:spLocks noChangeArrowheads="1"/>
            </p:cNvSpPr>
            <p:nvPr/>
          </p:nvSpPr>
          <p:spPr bwMode="auto">
            <a:xfrm>
              <a:off x="844550" y="23034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1" name="Oval 86">
              <a:extLst>
                <a:ext uri="{FF2B5EF4-FFF2-40B4-BE49-F238E27FC236}">
                  <a16:creationId xmlns:a16="http://schemas.microsoft.com/office/drawing/2014/main" id="{8ABF8C0B-9A6A-4076-AAF4-8A20F00889E0}"/>
                </a:ext>
              </a:extLst>
            </p:cNvPr>
            <p:cNvSpPr>
              <a:spLocks noChangeArrowheads="1"/>
            </p:cNvSpPr>
            <p:nvPr/>
          </p:nvSpPr>
          <p:spPr bwMode="auto">
            <a:xfrm>
              <a:off x="566738" y="230346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2" name="Oval 87">
              <a:extLst>
                <a:ext uri="{FF2B5EF4-FFF2-40B4-BE49-F238E27FC236}">
                  <a16:creationId xmlns:a16="http://schemas.microsoft.com/office/drawing/2014/main" id="{D05C21C5-B1B7-4C64-97AF-3133D84199FA}"/>
                </a:ext>
              </a:extLst>
            </p:cNvPr>
            <p:cNvSpPr>
              <a:spLocks noChangeArrowheads="1"/>
            </p:cNvSpPr>
            <p:nvPr/>
          </p:nvSpPr>
          <p:spPr bwMode="auto">
            <a:xfrm>
              <a:off x="287338" y="23034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3" name="Oval 88">
              <a:extLst>
                <a:ext uri="{FF2B5EF4-FFF2-40B4-BE49-F238E27FC236}">
                  <a16:creationId xmlns:a16="http://schemas.microsoft.com/office/drawing/2014/main" id="{4B74ED19-67F0-4B9A-B1ED-E7D3B84F8472}"/>
                </a:ext>
              </a:extLst>
            </p:cNvPr>
            <p:cNvSpPr>
              <a:spLocks noChangeArrowheads="1"/>
            </p:cNvSpPr>
            <p:nvPr/>
          </p:nvSpPr>
          <p:spPr bwMode="auto">
            <a:xfrm>
              <a:off x="1957388" y="23034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4" name="Oval 89">
              <a:extLst>
                <a:ext uri="{FF2B5EF4-FFF2-40B4-BE49-F238E27FC236}">
                  <a16:creationId xmlns:a16="http://schemas.microsoft.com/office/drawing/2014/main" id="{6CBD2223-5D9E-4CC3-A3C9-253CDC85C61F}"/>
                </a:ext>
              </a:extLst>
            </p:cNvPr>
            <p:cNvSpPr>
              <a:spLocks noChangeArrowheads="1"/>
            </p:cNvSpPr>
            <p:nvPr/>
          </p:nvSpPr>
          <p:spPr bwMode="auto">
            <a:xfrm>
              <a:off x="2266950" y="230346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5" name="Oval 90">
              <a:extLst>
                <a:ext uri="{FF2B5EF4-FFF2-40B4-BE49-F238E27FC236}">
                  <a16:creationId xmlns:a16="http://schemas.microsoft.com/office/drawing/2014/main" id="{1D2F112D-80C2-4A7E-BD13-F8C1ED083F8D}"/>
                </a:ext>
              </a:extLst>
            </p:cNvPr>
            <p:cNvSpPr>
              <a:spLocks noChangeArrowheads="1"/>
            </p:cNvSpPr>
            <p:nvPr/>
          </p:nvSpPr>
          <p:spPr bwMode="auto">
            <a:xfrm>
              <a:off x="2551113" y="23034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6" name="Oval 91">
              <a:extLst>
                <a:ext uri="{FF2B5EF4-FFF2-40B4-BE49-F238E27FC236}">
                  <a16:creationId xmlns:a16="http://schemas.microsoft.com/office/drawing/2014/main" id="{B83AE849-2CCD-4A80-84E7-DD52069A8EF8}"/>
                </a:ext>
              </a:extLst>
            </p:cNvPr>
            <p:cNvSpPr>
              <a:spLocks noChangeArrowheads="1"/>
            </p:cNvSpPr>
            <p:nvPr/>
          </p:nvSpPr>
          <p:spPr bwMode="auto">
            <a:xfrm>
              <a:off x="2828925" y="23034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7" name="Oval 92">
              <a:extLst>
                <a:ext uri="{FF2B5EF4-FFF2-40B4-BE49-F238E27FC236}">
                  <a16:creationId xmlns:a16="http://schemas.microsoft.com/office/drawing/2014/main" id="{B76DF6F2-A9B8-455E-B489-BBDBE469EB8F}"/>
                </a:ext>
              </a:extLst>
            </p:cNvPr>
            <p:cNvSpPr>
              <a:spLocks noChangeArrowheads="1"/>
            </p:cNvSpPr>
            <p:nvPr/>
          </p:nvSpPr>
          <p:spPr bwMode="auto">
            <a:xfrm>
              <a:off x="1679575" y="23034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8" name="Oval 93">
              <a:extLst>
                <a:ext uri="{FF2B5EF4-FFF2-40B4-BE49-F238E27FC236}">
                  <a16:creationId xmlns:a16="http://schemas.microsoft.com/office/drawing/2014/main" id="{0C78C8C0-6335-4650-91E7-6B42280D2ECA}"/>
                </a:ext>
              </a:extLst>
            </p:cNvPr>
            <p:cNvSpPr>
              <a:spLocks noChangeArrowheads="1"/>
            </p:cNvSpPr>
            <p:nvPr/>
          </p:nvSpPr>
          <p:spPr bwMode="auto">
            <a:xfrm>
              <a:off x="1401763" y="230346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9" name="Oval 94">
              <a:extLst>
                <a:ext uri="{FF2B5EF4-FFF2-40B4-BE49-F238E27FC236}">
                  <a16:creationId xmlns:a16="http://schemas.microsoft.com/office/drawing/2014/main" id="{2AD34163-AA60-4244-A95A-CAE69659D40A}"/>
                </a:ext>
              </a:extLst>
            </p:cNvPr>
            <p:cNvSpPr>
              <a:spLocks noChangeArrowheads="1"/>
            </p:cNvSpPr>
            <p:nvPr/>
          </p:nvSpPr>
          <p:spPr bwMode="auto">
            <a:xfrm>
              <a:off x="1122363"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0" name="Oval 95">
              <a:extLst>
                <a:ext uri="{FF2B5EF4-FFF2-40B4-BE49-F238E27FC236}">
                  <a16:creationId xmlns:a16="http://schemas.microsoft.com/office/drawing/2014/main" id="{7F1DFA43-97FF-4981-9749-59FD60CCB359}"/>
                </a:ext>
              </a:extLst>
            </p:cNvPr>
            <p:cNvSpPr>
              <a:spLocks noChangeArrowheads="1"/>
            </p:cNvSpPr>
            <p:nvPr/>
          </p:nvSpPr>
          <p:spPr bwMode="auto">
            <a:xfrm>
              <a:off x="844550"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1" name="Oval 96">
              <a:extLst>
                <a:ext uri="{FF2B5EF4-FFF2-40B4-BE49-F238E27FC236}">
                  <a16:creationId xmlns:a16="http://schemas.microsoft.com/office/drawing/2014/main" id="{8CD4B021-4E6B-46CD-8FBE-6AE6F4853D05}"/>
                </a:ext>
              </a:extLst>
            </p:cNvPr>
            <p:cNvSpPr>
              <a:spLocks noChangeArrowheads="1"/>
            </p:cNvSpPr>
            <p:nvPr/>
          </p:nvSpPr>
          <p:spPr bwMode="auto">
            <a:xfrm>
              <a:off x="566738" y="20256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2" name="Oval 97">
              <a:extLst>
                <a:ext uri="{FF2B5EF4-FFF2-40B4-BE49-F238E27FC236}">
                  <a16:creationId xmlns:a16="http://schemas.microsoft.com/office/drawing/2014/main" id="{9C9E0441-558B-4089-B63B-124E8AB9B4C0}"/>
                </a:ext>
              </a:extLst>
            </p:cNvPr>
            <p:cNvSpPr>
              <a:spLocks noChangeArrowheads="1"/>
            </p:cNvSpPr>
            <p:nvPr/>
          </p:nvSpPr>
          <p:spPr bwMode="auto">
            <a:xfrm>
              <a:off x="287338"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3" name="Oval 98">
              <a:extLst>
                <a:ext uri="{FF2B5EF4-FFF2-40B4-BE49-F238E27FC236}">
                  <a16:creationId xmlns:a16="http://schemas.microsoft.com/office/drawing/2014/main" id="{C3C9C4F3-0EF1-42D0-96DB-5BC6C65DC5FA}"/>
                </a:ext>
              </a:extLst>
            </p:cNvPr>
            <p:cNvSpPr>
              <a:spLocks noChangeArrowheads="1"/>
            </p:cNvSpPr>
            <p:nvPr/>
          </p:nvSpPr>
          <p:spPr bwMode="auto">
            <a:xfrm>
              <a:off x="9525" y="20256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4" name="Oval 99">
              <a:extLst>
                <a:ext uri="{FF2B5EF4-FFF2-40B4-BE49-F238E27FC236}">
                  <a16:creationId xmlns:a16="http://schemas.microsoft.com/office/drawing/2014/main" id="{F51FEF14-0274-4564-A2FC-BDB91D5D1269}"/>
                </a:ext>
              </a:extLst>
            </p:cNvPr>
            <p:cNvSpPr>
              <a:spLocks noChangeArrowheads="1"/>
            </p:cNvSpPr>
            <p:nvPr/>
          </p:nvSpPr>
          <p:spPr bwMode="auto">
            <a:xfrm>
              <a:off x="1957388"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5" name="Oval 100">
              <a:extLst>
                <a:ext uri="{FF2B5EF4-FFF2-40B4-BE49-F238E27FC236}">
                  <a16:creationId xmlns:a16="http://schemas.microsoft.com/office/drawing/2014/main" id="{1BDC9E81-05D0-4060-918E-F596F20773C4}"/>
                </a:ext>
              </a:extLst>
            </p:cNvPr>
            <p:cNvSpPr>
              <a:spLocks noChangeArrowheads="1"/>
            </p:cNvSpPr>
            <p:nvPr/>
          </p:nvSpPr>
          <p:spPr bwMode="auto">
            <a:xfrm>
              <a:off x="2266950"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6" name="Oval 101">
              <a:extLst>
                <a:ext uri="{FF2B5EF4-FFF2-40B4-BE49-F238E27FC236}">
                  <a16:creationId xmlns:a16="http://schemas.microsoft.com/office/drawing/2014/main" id="{8C9F48FE-B699-4B94-BC8C-194DD9CF3292}"/>
                </a:ext>
              </a:extLst>
            </p:cNvPr>
            <p:cNvSpPr>
              <a:spLocks noChangeArrowheads="1"/>
            </p:cNvSpPr>
            <p:nvPr/>
          </p:nvSpPr>
          <p:spPr bwMode="auto">
            <a:xfrm>
              <a:off x="2551113"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7" name="Oval 102">
              <a:extLst>
                <a:ext uri="{FF2B5EF4-FFF2-40B4-BE49-F238E27FC236}">
                  <a16:creationId xmlns:a16="http://schemas.microsoft.com/office/drawing/2014/main" id="{C3985135-9D2E-4688-8FEC-6CDF10A27210}"/>
                </a:ext>
              </a:extLst>
            </p:cNvPr>
            <p:cNvSpPr>
              <a:spLocks noChangeArrowheads="1"/>
            </p:cNvSpPr>
            <p:nvPr/>
          </p:nvSpPr>
          <p:spPr bwMode="auto">
            <a:xfrm>
              <a:off x="2828925"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8" name="Oval 103">
              <a:extLst>
                <a:ext uri="{FF2B5EF4-FFF2-40B4-BE49-F238E27FC236}">
                  <a16:creationId xmlns:a16="http://schemas.microsoft.com/office/drawing/2014/main" id="{1E455D32-698E-40B9-93BD-179578918E55}"/>
                </a:ext>
              </a:extLst>
            </p:cNvPr>
            <p:cNvSpPr>
              <a:spLocks noChangeArrowheads="1"/>
            </p:cNvSpPr>
            <p:nvPr/>
          </p:nvSpPr>
          <p:spPr bwMode="auto">
            <a:xfrm>
              <a:off x="1679575"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9" name="Oval 104">
              <a:extLst>
                <a:ext uri="{FF2B5EF4-FFF2-40B4-BE49-F238E27FC236}">
                  <a16:creationId xmlns:a16="http://schemas.microsoft.com/office/drawing/2014/main" id="{2FAF83CA-CD2B-43B1-91A9-192F750DA798}"/>
                </a:ext>
              </a:extLst>
            </p:cNvPr>
            <p:cNvSpPr>
              <a:spLocks noChangeArrowheads="1"/>
            </p:cNvSpPr>
            <p:nvPr/>
          </p:nvSpPr>
          <p:spPr bwMode="auto">
            <a:xfrm>
              <a:off x="1401763" y="20256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0" name="Oval 105">
              <a:extLst>
                <a:ext uri="{FF2B5EF4-FFF2-40B4-BE49-F238E27FC236}">
                  <a16:creationId xmlns:a16="http://schemas.microsoft.com/office/drawing/2014/main" id="{655D56C4-AB50-4F78-9423-7F93719484B6}"/>
                </a:ext>
              </a:extLst>
            </p:cNvPr>
            <p:cNvSpPr>
              <a:spLocks noChangeArrowheads="1"/>
            </p:cNvSpPr>
            <p:nvPr/>
          </p:nvSpPr>
          <p:spPr bwMode="auto">
            <a:xfrm>
              <a:off x="7943850"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1" name="Oval 106">
              <a:extLst>
                <a:ext uri="{FF2B5EF4-FFF2-40B4-BE49-F238E27FC236}">
                  <a16:creationId xmlns:a16="http://schemas.microsoft.com/office/drawing/2014/main" id="{85316998-98D1-4021-AD1C-7D83E134F36E}"/>
                </a:ext>
              </a:extLst>
            </p:cNvPr>
            <p:cNvSpPr>
              <a:spLocks noChangeArrowheads="1"/>
            </p:cNvSpPr>
            <p:nvPr/>
          </p:nvSpPr>
          <p:spPr bwMode="auto">
            <a:xfrm>
              <a:off x="7664450"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2" name="Oval 107">
              <a:extLst>
                <a:ext uri="{FF2B5EF4-FFF2-40B4-BE49-F238E27FC236}">
                  <a16:creationId xmlns:a16="http://schemas.microsoft.com/office/drawing/2014/main" id="{9881A5E4-A43A-4AED-98F6-3922FC6D639E}"/>
                </a:ext>
              </a:extLst>
            </p:cNvPr>
            <p:cNvSpPr>
              <a:spLocks noChangeArrowheads="1"/>
            </p:cNvSpPr>
            <p:nvPr/>
          </p:nvSpPr>
          <p:spPr bwMode="auto">
            <a:xfrm>
              <a:off x="7386638"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3" name="Oval 108">
              <a:extLst>
                <a:ext uri="{FF2B5EF4-FFF2-40B4-BE49-F238E27FC236}">
                  <a16:creationId xmlns:a16="http://schemas.microsoft.com/office/drawing/2014/main" id="{F0E02579-6EFC-4691-A637-A2EEF8D28212}"/>
                </a:ext>
              </a:extLst>
            </p:cNvPr>
            <p:cNvSpPr>
              <a:spLocks noChangeArrowheads="1"/>
            </p:cNvSpPr>
            <p:nvPr/>
          </p:nvSpPr>
          <p:spPr bwMode="auto">
            <a:xfrm>
              <a:off x="7108825"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4" name="Oval 109">
              <a:extLst>
                <a:ext uri="{FF2B5EF4-FFF2-40B4-BE49-F238E27FC236}">
                  <a16:creationId xmlns:a16="http://schemas.microsoft.com/office/drawing/2014/main" id="{BCB47397-364D-4C72-8E38-3EAFA00FD8B0}"/>
                </a:ext>
              </a:extLst>
            </p:cNvPr>
            <p:cNvSpPr>
              <a:spLocks noChangeArrowheads="1"/>
            </p:cNvSpPr>
            <p:nvPr/>
          </p:nvSpPr>
          <p:spPr bwMode="auto">
            <a:xfrm>
              <a:off x="7386638" y="17462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5" name="Oval 110">
              <a:extLst>
                <a:ext uri="{FF2B5EF4-FFF2-40B4-BE49-F238E27FC236}">
                  <a16:creationId xmlns:a16="http://schemas.microsoft.com/office/drawing/2014/main" id="{FCCE0123-5A65-41C2-A357-2363B907CDB5}"/>
                </a:ext>
              </a:extLst>
            </p:cNvPr>
            <p:cNvSpPr>
              <a:spLocks noChangeArrowheads="1"/>
            </p:cNvSpPr>
            <p:nvPr/>
          </p:nvSpPr>
          <p:spPr bwMode="auto">
            <a:xfrm>
              <a:off x="7108825" y="17462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6" name="Oval 111">
              <a:extLst>
                <a:ext uri="{FF2B5EF4-FFF2-40B4-BE49-F238E27FC236}">
                  <a16:creationId xmlns:a16="http://schemas.microsoft.com/office/drawing/2014/main" id="{DBFC18F4-3CFB-4A15-B675-0C26F7A15CFF}"/>
                </a:ext>
              </a:extLst>
            </p:cNvPr>
            <p:cNvSpPr>
              <a:spLocks noChangeArrowheads="1"/>
            </p:cNvSpPr>
            <p:nvPr/>
          </p:nvSpPr>
          <p:spPr bwMode="auto">
            <a:xfrm>
              <a:off x="6829425"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7" name="Oval 112">
              <a:extLst>
                <a:ext uri="{FF2B5EF4-FFF2-40B4-BE49-F238E27FC236}">
                  <a16:creationId xmlns:a16="http://schemas.microsoft.com/office/drawing/2014/main" id="{D93F2806-CC2D-4F6F-9440-17A9CFBA660D}"/>
                </a:ext>
              </a:extLst>
            </p:cNvPr>
            <p:cNvSpPr>
              <a:spLocks noChangeArrowheads="1"/>
            </p:cNvSpPr>
            <p:nvPr/>
          </p:nvSpPr>
          <p:spPr bwMode="auto">
            <a:xfrm>
              <a:off x="8778875"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8" name="Oval 113">
              <a:extLst>
                <a:ext uri="{FF2B5EF4-FFF2-40B4-BE49-F238E27FC236}">
                  <a16:creationId xmlns:a16="http://schemas.microsoft.com/office/drawing/2014/main" id="{DB9B6967-B9C3-48FD-A7B8-AFB1E6B8F00C}"/>
                </a:ext>
              </a:extLst>
            </p:cNvPr>
            <p:cNvSpPr>
              <a:spLocks noChangeArrowheads="1"/>
            </p:cNvSpPr>
            <p:nvPr/>
          </p:nvSpPr>
          <p:spPr bwMode="auto">
            <a:xfrm>
              <a:off x="9093200"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9" name="Oval 114">
              <a:extLst>
                <a:ext uri="{FF2B5EF4-FFF2-40B4-BE49-F238E27FC236}">
                  <a16:creationId xmlns:a16="http://schemas.microsoft.com/office/drawing/2014/main" id="{AFF2BA35-762A-4CA6-805D-49BD47F55941}"/>
                </a:ext>
              </a:extLst>
            </p:cNvPr>
            <p:cNvSpPr>
              <a:spLocks noChangeArrowheads="1"/>
            </p:cNvSpPr>
            <p:nvPr/>
          </p:nvSpPr>
          <p:spPr bwMode="auto">
            <a:xfrm>
              <a:off x="9372600"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50" name="Oval 115">
              <a:extLst>
                <a:ext uri="{FF2B5EF4-FFF2-40B4-BE49-F238E27FC236}">
                  <a16:creationId xmlns:a16="http://schemas.microsoft.com/office/drawing/2014/main" id="{7C410445-C7D3-460F-9E8A-8B5FCACB6A83}"/>
                </a:ext>
              </a:extLst>
            </p:cNvPr>
            <p:cNvSpPr>
              <a:spLocks noChangeArrowheads="1"/>
            </p:cNvSpPr>
            <p:nvPr/>
          </p:nvSpPr>
          <p:spPr bwMode="auto">
            <a:xfrm>
              <a:off x="9650413"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51" name="Oval 116">
              <a:extLst>
                <a:ext uri="{FF2B5EF4-FFF2-40B4-BE49-F238E27FC236}">
                  <a16:creationId xmlns:a16="http://schemas.microsoft.com/office/drawing/2014/main" id="{C0502839-338A-47DA-88CB-8D6A6BC68400}"/>
                </a:ext>
              </a:extLst>
            </p:cNvPr>
            <p:cNvSpPr>
              <a:spLocks noChangeArrowheads="1"/>
            </p:cNvSpPr>
            <p:nvPr/>
          </p:nvSpPr>
          <p:spPr bwMode="auto">
            <a:xfrm>
              <a:off x="8501063"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52" name="Oval 117">
              <a:extLst>
                <a:ext uri="{FF2B5EF4-FFF2-40B4-BE49-F238E27FC236}">
                  <a16:creationId xmlns:a16="http://schemas.microsoft.com/office/drawing/2014/main" id="{18A58DBA-80C5-45BF-A893-7F15062A0B35}"/>
                </a:ext>
              </a:extLst>
            </p:cNvPr>
            <p:cNvSpPr>
              <a:spLocks noChangeArrowheads="1"/>
            </p:cNvSpPr>
            <p:nvPr/>
          </p:nvSpPr>
          <p:spPr bwMode="auto">
            <a:xfrm>
              <a:off x="8221663"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53" name="Oval 118">
              <a:extLst>
                <a:ext uri="{FF2B5EF4-FFF2-40B4-BE49-F238E27FC236}">
                  <a16:creationId xmlns:a16="http://schemas.microsoft.com/office/drawing/2014/main" id="{77B86B4D-4976-42AC-B8FE-50B3C3D3E16F}"/>
                </a:ext>
              </a:extLst>
            </p:cNvPr>
            <p:cNvSpPr>
              <a:spLocks noChangeArrowheads="1"/>
            </p:cNvSpPr>
            <p:nvPr/>
          </p:nvSpPr>
          <p:spPr bwMode="auto">
            <a:xfrm>
              <a:off x="11079163"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54" name="Oval 119">
              <a:extLst>
                <a:ext uri="{FF2B5EF4-FFF2-40B4-BE49-F238E27FC236}">
                  <a16:creationId xmlns:a16="http://schemas.microsoft.com/office/drawing/2014/main" id="{A50AB772-E01E-49E1-915E-4E5ABF243826}"/>
                </a:ext>
              </a:extLst>
            </p:cNvPr>
            <p:cNvSpPr>
              <a:spLocks noChangeArrowheads="1"/>
            </p:cNvSpPr>
            <p:nvPr/>
          </p:nvSpPr>
          <p:spPr bwMode="auto">
            <a:xfrm>
              <a:off x="10799763"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55" name="Oval 120">
              <a:extLst>
                <a:ext uri="{FF2B5EF4-FFF2-40B4-BE49-F238E27FC236}">
                  <a16:creationId xmlns:a16="http://schemas.microsoft.com/office/drawing/2014/main" id="{1D00C813-4C78-464D-8CF8-6987AD22E28A}"/>
                </a:ext>
              </a:extLst>
            </p:cNvPr>
            <p:cNvSpPr>
              <a:spLocks noChangeArrowheads="1"/>
            </p:cNvSpPr>
            <p:nvPr/>
          </p:nvSpPr>
          <p:spPr bwMode="auto">
            <a:xfrm>
              <a:off x="10521950"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56" name="Oval 121">
              <a:extLst>
                <a:ext uri="{FF2B5EF4-FFF2-40B4-BE49-F238E27FC236}">
                  <a16:creationId xmlns:a16="http://schemas.microsoft.com/office/drawing/2014/main" id="{71A54D49-0448-4C2B-888A-B945686E0800}"/>
                </a:ext>
              </a:extLst>
            </p:cNvPr>
            <p:cNvSpPr>
              <a:spLocks noChangeArrowheads="1"/>
            </p:cNvSpPr>
            <p:nvPr/>
          </p:nvSpPr>
          <p:spPr bwMode="auto">
            <a:xfrm>
              <a:off x="10244138"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57" name="Oval 122">
              <a:extLst>
                <a:ext uri="{FF2B5EF4-FFF2-40B4-BE49-F238E27FC236}">
                  <a16:creationId xmlns:a16="http://schemas.microsoft.com/office/drawing/2014/main" id="{F64B927B-1509-4008-BB23-9D5401215406}"/>
                </a:ext>
              </a:extLst>
            </p:cNvPr>
            <p:cNvSpPr>
              <a:spLocks noChangeArrowheads="1"/>
            </p:cNvSpPr>
            <p:nvPr/>
          </p:nvSpPr>
          <p:spPr bwMode="auto">
            <a:xfrm>
              <a:off x="9964738"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58" name="Oval 123">
              <a:extLst>
                <a:ext uri="{FF2B5EF4-FFF2-40B4-BE49-F238E27FC236}">
                  <a16:creationId xmlns:a16="http://schemas.microsoft.com/office/drawing/2014/main" id="{3D895C7E-FD47-4F84-87CC-F907A9DF2EFA}"/>
                </a:ext>
              </a:extLst>
            </p:cNvPr>
            <p:cNvSpPr>
              <a:spLocks noChangeArrowheads="1"/>
            </p:cNvSpPr>
            <p:nvPr/>
          </p:nvSpPr>
          <p:spPr bwMode="auto">
            <a:xfrm>
              <a:off x="11914188"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59" name="Oval 124">
              <a:extLst>
                <a:ext uri="{FF2B5EF4-FFF2-40B4-BE49-F238E27FC236}">
                  <a16:creationId xmlns:a16="http://schemas.microsoft.com/office/drawing/2014/main" id="{8906E0D0-6838-41F3-B5AE-6DC16E54486F}"/>
                </a:ext>
              </a:extLst>
            </p:cNvPr>
            <p:cNvSpPr>
              <a:spLocks noChangeArrowheads="1"/>
            </p:cNvSpPr>
            <p:nvPr/>
          </p:nvSpPr>
          <p:spPr bwMode="auto">
            <a:xfrm>
              <a:off x="12228513"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0" name="Oval 125">
              <a:extLst>
                <a:ext uri="{FF2B5EF4-FFF2-40B4-BE49-F238E27FC236}">
                  <a16:creationId xmlns:a16="http://schemas.microsoft.com/office/drawing/2014/main" id="{91B7BF4E-C83C-421F-A4D8-98502BFA8E13}"/>
                </a:ext>
              </a:extLst>
            </p:cNvPr>
            <p:cNvSpPr>
              <a:spLocks noChangeArrowheads="1"/>
            </p:cNvSpPr>
            <p:nvPr/>
          </p:nvSpPr>
          <p:spPr bwMode="auto">
            <a:xfrm>
              <a:off x="12506325"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1" name="Oval 126">
              <a:extLst>
                <a:ext uri="{FF2B5EF4-FFF2-40B4-BE49-F238E27FC236}">
                  <a16:creationId xmlns:a16="http://schemas.microsoft.com/office/drawing/2014/main" id="{8B40F380-AA1E-4103-9A8D-95A63DFBDB09}"/>
                </a:ext>
              </a:extLst>
            </p:cNvPr>
            <p:cNvSpPr>
              <a:spLocks noChangeArrowheads="1"/>
            </p:cNvSpPr>
            <p:nvPr/>
          </p:nvSpPr>
          <p:spPr bwMode="auto">
            <a:xfrm>
              <a:off x="12785725"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2" name="Oval 127">
              <a:extLst>
                <a:ext uri="{FF2B5EF4-FFF2-40B4-BE49-F238E27FC236}">
                  <a16:creationId xmlns:a16="http://schemas.microsoft.com/office/drawing/2014/main" id="{24D1C634-734D-49B0-B53E-DF59D2B97015}"/>
                </a:ext>
              </a:extLst>
            </p:cNvPr>
            <p:cNvSpPr>
              <a:spLocks noChangeArrowheads="1"/>
            </p:cNvSpPr>
            <p:nvPr/>
          </p:nvSpPr>
          <p:spPr bwMode="auto">
            <a:xfrm>
              <a:off x="13100050"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3" name="Oval 128">
              <a:extLst>
                <a:ext uri="{FF2B5EF4-FFF2-40B4-BE49-F238E27FC236}">
                  <a16:creationId xmlns:a16="http://schemas.microsoft.com/office/drawing/2014/main" id="{BE261DBC-1CA4-43FB-9DFA-78DB65B18F84}"/>
                </a:ext>
              </a:extLst>
            </p:cNvPr>
            <p:cNvSpPr>
              <a:spLocks noChangeArrowheads="1"/>
            </p:cNvSpPr>
            <p:nvPr/>
          </p:nvSpPr>
          <p:spPr bwMode="auto">
            <a:xfrm>
              <a:off x="13377863"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4" name="Oval 129">
              <a:extLst>
                <a:ext uri="{FF2B5EF4-FFF2-40B4-BE49-F238E27FC236}">
                  <a16:creationId xmlns:a16="http://schemas.microsoft.com/office/drawing/2014/main" id="{9DC84DB5-1287-4F86-AB0C-F7F5B48FBB67}"/>
                </a:ext>
              </a:extLst>
            </p:cNvPr>
            <p:cNvSpPr>
              <a:spLocks noChangeArrowheads="1"/>
            </p:cNvSpPr>
            <p:nvPr/>
          </p:nvSpPr>
          <p:spPr bwMode="auto">
            <a:xfrm>
              <a:off x="11634788"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5" name="Oval 130">
              <a:extLst>
                <a:ext uri="{FF2B5EF4-FFF2-40B4-BE49-F238E27FC236}">
                  <a16:creationId xmlns:a16="http://schemas.microsoft.com/office/drawing/2014/main" id="{7D7CAD82-94F8-4F34-B2D4-F8CD3B3CAB06}"/>
                </a:ext>
              </a:extLst>
            </p:cNvPr>
            <p:cNvSpPr>
              <a:spLocks noChangeArrowheads="1"/>
            </p:cNvSpPr>
            <p:nvPr/>
          </p:nvSpPr>
          <p:spPr bwMode="auto">
            <a:xfrm>
              <a:off x="11356975"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6" name="Oval 131">
              <a:extLst>
                <a:ext uri="{FF2B5EF4-FFF2-40B4-BE49-F238E27FC236}">
                  <a16:creationId xmlns:a16="http://schemas.microsoft.com/office/drawing/2014/main" id="{82E4656F-4677-4C1A-ABD8-460D95E2C23B}"/>
                </a:ext>
              </a:extLst>
            </p:cNvPr>
            <p:cNvSpPr>
              <a:spLocks noChangeArrowheads="1"/>
            </p:cNvSpPr>
            <p:nvPr/>
          </p:nvSpPr>
          <p:spPr bwMode="auto">
            <a:xfrm>
              <a:off x="6829425" y="31400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7" name="Oval 132">
              <a:extLst>
                <a:ext uri="{FF2B5EF4-FFF2-40B4-BE49-F238E27FC236}">
                  <a16:creationId xmlns:a16="http://schemas.microsoft.com/office/drawing/2014/main" id="{37629CF3-4C2E-4D3C-B15E-CE85B3B472F8}"/>
                </a:ext>
              </a:extLst>
            </p:cNvPr>
            <p:cNvSpPr>
              <a:spLocks noChangeArrowheads="1"/>
            </p:cNvSpPr>
            <p:nvPr/>
          </p:nvSpPr>
          <p:spPr bwMode="auto">
            <a:xfrm>
              <a:off x="6551613"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8" name="Oval 133">
              <a:extLst>
                <a:ext uri="{FF2B5EF4-FFF2-40B4-BE49-F238E27FC236}">
                  <a16:creationId xmlns:a16="http://schemas.microsoft.com/office/drawing/2014/main" id="{2F4BBB69-0A5E-4953-B3DC-1ACAA4B26141}"/>
                </a:ext>
              </a:extLst>
            </p:cNvPr>
            <p:cNvSpPr>
              <a:spLocks noChangeArrowheads="1"/>
            </p:cNvSpPr>
            <p:nvPr/>
          </p:nvSpPr>
          <p:spPr bwMode="auto">
            <a:xfrm>
              <a:off x="6273800"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Oval 134">
              <a:extLst>
                <a:ext uri="{FF2B5EF4-FFF2-40B4-BE49-F238E27FC236}">
                  <a16:creationId xmlns:a16="http://schemas.microsoft.com/office/drawing/2014/main" id="{5C576E1D-5FB0-44AA-9832-ACCC2B94E5A5}"/>
                </a:ext>
              </a:extLst>
            </p:cNvPr>
            <p:cNvSpPr>
              <a:spLocks noChangeArrowheads="1"/>
            </p:cNvSpPr>
            <p:nvPr/>
          </p:nvSpPr>
          <p:spPr bwMode="auto">
            <a:xfrm>
              <a:off x="5994400" y="31400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Oval 135">
              <a:extLst>
                <a:ext uri="{FF2B5EF4-FFF2-40B4-BE49-F238E27FC236}">
                  <a16:creationId xmlns:a16="http://schemas.microsoft.com/office/drawing/2014/main" id="{BEFA955F-0CEB-4750-B615-BD43FCDC8898}"/>
                </a:ext>
              </a:extLst>
            </p:cNvPr>
            <p:cNvSpPr>
              <a:spLocks noChangeArrowheads="1"/>
            </p:cNvSpPr>
            <p:nvPr/>
          </p:nvSpPr>
          <p:spPr bwMode="auto">
            <a:xfrm>
              <a:off x="5994400"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Oval 136">
              <a:extLst>
                <a:ext uri="{FF2B5EF4-FFF2-40B4-BE49-F238E27FC236}">
                  <a16:creationId xmlns:a16="http://schemas.microsoft.com/office/drawing/2014/main" id="{C9B4FF1D-329E-45A7-9051-C0B59E3DB984}"/>
                </a:ext>
              </a:extLst>
            </p:cNvPr>
            <p:cNvSpPr>
              <a:spLocks noChangeArrowheads="1"/>
            </p:cNvSpPr>
            <p:nvPr/>
          </p:nvSpPr>
          <p:spPr bwMode="auto">
            <a:xfrm>
              <a:off x="5716588"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2" name="Oval 137">
              <a:extLst>
                <a:ext uri="{FF2B5EF4-FFF2-40B4-BE49-F238E27FC236}">
                  <a16:creationId xmlns:a16="http://schemas.microsoft.com/office/drawing/2014/main" id="{7D18D70F-8ABA-4066-894A-C3D8FAAB19C3}"/>
                </a:ext>
              </a:extLst>
            </p:cNvPr>
            <p:cNvSpPr>
              <a:spLocks noChangeArrowheads="1"/>
            </p:cNvSpPr>
            <p:nvPr/>
          </p:nvSpPr>
          <p:spPr bwMode="auto">
            <a:xfrm>
              <a:off x="7664450" y="31400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3" name="Oval 138">
              <a:extLst>
                <a:ext uri="{FF2B5EF4-FFF2-40B4-BE49-F238E27FC236}">
                  <a16:creationId xmlns:a16="http://schemas.microsoft.com/office/drawing/2014/main" id="{80364944-BDE6-4545-8F27-7C295B5AD466}"/>
                </a:ext>
              </a:extLst>
            </p:cNvPr>
            <p:cNvSpPr>
              <a:spLocks noChangeArrowheads="1"/>
            </p:cNvSpPr>
            <p:nvPr/>
          </p:nvSpPr>
          <p:spPr bwMode="auto">
            <a:xfrm>
              <a:off x="7980363"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4" name="Oval 139">
              <a:extLst>
                <a:ext uri="{FF2B5EF4-FFF2-40B4-BE49-F238E27FC236}">
                  <a16:creationId xmlns:a16="http://schemas.microsoft.com/office/drawing/2014/main" id="{9831BB7C-CB47-4C93-A19F-4F702FC42979}"/>
                </a:ext>
              </a:extLst>
            </p:cNvPr>
            <p:cNvSpPr>
              <a:spLocks noChangeArrowheads="1"/>
            </p:cNvSpPr>
            <p:nvPr/>
          </p:nvSpPr>
          <p:spPr bwMode="auto">
            <a:xfrm>
              <a:off x="8258175"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5" name="Oval 140">
              <a:extLst>
                <a:ext uri="{FF2B5EF4-FFF2-40B4-BE49-F238E27FC236}">
                  <a16:creationId xmlns:a16="http://schemas.microsoft.com/office/drawing/2014/main" id="{99D7268D-729D-4077-92E0-D381EF37FD27}"/>
                </a:ext>
              </a:extLst>
            </p:cNvPr>
            <p:cNvSpPr>
              <a:spLocks noChangeArrowheads="1"/>
            </p:cNvSpPr>
            <p:nvPr/>
          </p:nvSpPr>
          <p:spPr bwMode="auto">
            <a:xfrm>
              <a:off x="8535988" y="31400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6" name="Oval 141">
              <a:extLst>
                <a:ext uri="{FF2B5EF4-FFF2-40B4-BE49-F238E27FC236}">
                  <a16:creationId xmlns:a16="http://schemas.microsoft.com/office/drawing/2014/main" id="{18DFCCF8-AFBF-4A87-9E8E-056ADC2C4A8B}"/>
                </a:ext>
              </a:extLst>
            </p:cNvPr>
            <p:cNvSpPr>
              <a:spLocks noChangeArrowheads="1"/>
            </p:cNvSpPr>
            <p:nvPr/>
          </p:nvSpPr>
          <p:spPr bwMode="auto">
            <a:xfrm>
              <a:off x="7386638" y="31400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7" name="Oval 142">
              <a:extLst>
                <a:ext uri="{FF2B5EF4-FFF2-40B4-BE49-F238E27FC236}">
                  <a16:creationId xmlns:a16="http://schemas.microsoft.com/office/drawing/2014/main" id="{BAC75BC7-6F73-4112-94EE-B9E77FE10025}"/>
                </a:ext>
              </a:extLst>
            </p:cNvPr>
            <p:cNvSpPr>
              <a:spLocks noChangeArrowheads="1"/>
            </p:cNvSpPr>
            <p:nvPr/>
          </p:nvSpPr>
          <p:spPr bwMode="auto">
            <a:xfrm>
              <a:off x="7108825"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8" name="Oval 143">
              <a:extLst>
                <a:ext uri="{FF2B5EF4-FFF2-40B4-BE49-F238E27FC236}">
                  <a16:creationId xmlns:a16="http://schemas.microsoft.com/office/drawing/2014/main" id="{94870F28-82D3-4757-94DA-CECC381C6591}"/>
                </a:ext>
              </a:extLst>
            </p:cNvPr>
            <p:cNvSpPr>
              <a:spLocks noChangeArrowheads="1"/>
            </p:cNvSpPr>
            <p:nvPr/>
          </p:nvSpPr>
          <p:spPr bwMode="auto">
            <a:xfrm>
              <a:off x="9964738" y="31400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9" name="Oval 144">
              <a:extLst>
                <a:ext uri="{FF2B5EF4-FFF2-40B4-BE49-F238E27FC236}">
                  <a16:creationId xmlns:a16="http://schemas.microsoft.com/office/drawing/2014/main" id="{708C303C-29ED-40A5-8701-05B3AD0D0DC6}"/>
                </a:ext>
              </a:extLst>
            </p:cNvPr>
            <p:cNvSpPr>
              <a:spLocks noChangeArrowheads="1"/>
            </p:cNvSpPr>
            <p:nvPr/>
          </p:nvSpPr>
          <p:spPr bwMode="auto">
            <a:xfrm>
              <a:off x="9686925"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0" name="Oval 145">
              <a:extLst>
                <a:ext uri="{FF2B5EF4-FFF2-40B4-BE49-F238E27FC236}">
                  <a16:creationId xmlns:a16="http://schemas.microsoft.com/office/drawing/2014/main" id="{B27018EA-0642-49BF-8380-17E40205F354}"/>
                </a:ext>
              </a:extLst>
            </p:cNvPr>
            <p:cNvSpPr>
              <a:spLocks noChangeArrowheads="1"/>
            </p:cNvSpPr>
            <p:nvPr/>
          </p:nvSpPr>
          <p:spPr bwMode="auto">
            <a:xfrm>
              <a:off x="9407525" y="314007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1" name="Oval 146">
              <a:extLst>
                <a:ext uri="{FF2B5EF4-FFF2-40B4-BE49-F238E27FC236}">
                  <a16:creationId xmlns:a16="http://schemas.microsoft.com/office/drawing/2014/main" id="{5192820A-14BC-4701-AC92-DD8B2CFB6994}"/>
                </a:ext>
              </a:extLst>
            </p:cNvPr>
            <p:cNvSpPr>
              <a:spLocks noChangeArrowheads="1"/>
            </p:cNvSpPr>
            <p:nvPr/>
          </p:nvSpPr>
          <p:spPr bwMode="auto">
            <a:xfrm>
              <a:off x="9129713" y="314007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2" name="Oval 147">
              <a:extLst>
                <a:ext uri="{FF2B5EF4-FFF2-40B4-BE49-F238E27FC236}">
                  <a16:creationId xmlns:a16="http://schemas.microsoft.com/office/drawing/2014/main" id="{B4FC905C-0B5D-4B13-841F-56DEEC7D9FEA}"/>
                </a:ext>
              </a:extLst>
            </p:cNvPr>
            <p:cNvSpPr>
              <a:spLocks noChangeArrowheads="1"/>
            </p:cNvSpPr>
            <p:nvPr/>
          </p:nvSpPr>
          <p:spPr bwMode="auto">
            <a:xfrm>
              <a:off x="8851900" y="314007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3" name="Oval 148">
              <a:extLst>
                <a:ext uri="{FF2B5EF4-FFF2-40B4-BE49-F238E27FC236}">
                  <a16:creationId xmlns:a16="http://schemas.microsoft.com/office/drawing/2014/main" id="{51FBC87C-C563-407D-94F7-FAF3E9CA3EF2}"/>
                </a:ext>
              </a:extLst>
            </p:cNvPr>
            <p:cNvSpPr>
              <a:spLocks noChangeArrowheads="1"/>
            </p:cNvSpPr>
            <p:nvPr/>
          </p:nvSpPr>
          <p:spPr bwMode="auto">
            <a:xfrm>
              <a:off x="10799763" y="31400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4" name="Oval 149">
              <a:extLst>
                <a:ext uri="{FF2B5EF4-FFF2-40B4-BE49-F238E27FC236}">
                  <a16:creationId xmlns:a16="http://schemas.microsoft.com/office/drawing/2014/main" id="{84CC389A-1537-4DFC-A37F-A6B7E28B2E3B}"/>
                </a:ext>
              </a:extLst>
            </p:cNvPr>
            <p:cNvSpPr>
              <a:spLocks noChangeArrowheads="1"/>
            </p:cNvSpPr>
            <p:nvPr/>
          </p:nvSpPr>
          <p:spPr bwMode="auto">
            <a:xfrm>
              <a:off x="11115675" y="314007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5" name="Oval 150">
              <a:extLst>
                <a:ext uri="{FF2B5EF4-FFF2-40B4-BE49-F238E27FC236}">
                  <a16:creationId xmlns:a16="http://schemas.microsoft.com/office/drawing/2014/main" id="{1875DFDF-1D00-48EC-8717-BB9D0511D7F3}"/>
                </a:ext>
              </a:extLst>
            </p:cNvPr>
            <p:cNvSpPr>
              <a:spLocks noChangeArrowheads="1"/>
            </p:cNvSpPr>
            <p:nvPr/>
          </p:nvSpPr>
          <p:spPr bwMode="auto">
            <a:xfrm>
              <a:off x="11393488" y="314007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6" name="Oval 151">
              <a:extLst>
                <a:ext uri="{FF2B5EF4-FFF2-40B4-BE49-F238E27FC236}">
                  <a16:creationId xmlns:a16="http://schemas.microsoft.com/office/drawing/2014/main" id="{6DA712F0-DE7B-4F03-9C1F-D882097B3FE0}"/>
                </a:ext>
              </a:extLst>
            </p:cNvPr>
            <p:cNvSpPr>
              <a:spLocks noChangeArrowheads="1"/>
            </p:cNvSpPr>
            <p:nvPr/>
          </p:nvSpPr>
          <p:spPr bwMode="auto">
            <a:xfrm>
              <a:off x="12265025" y="2789239"/>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7" name="Oval 152">
              <a:extLst>
                <a:ext uri="{FF2B5EF4-FFF2-40B4-BE49-F238E27FC236}">
                  <a16:creationId xmlns:a16="http://schemas.microsoft.com/office/drawing/2014/main" id="{DECC51D0-DFA8-4CF8-90F4-A7B3ACA49D26}"/>
                </a:ext>
              </a:extLst>
            </p:cNvPr>
            <p:cNvSpPr>
              <a:spLocks noChangeArrowheads="1"/>
            </p:cNvSpPr>
            <p:nvPr/>
          </p:nvSpPr>
          <p:spPr bwMode="auto">
            <a:xfrm>
              <a:off x="12228513" y="315753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Oval 153">
              <a:extLst>
                <a:ext uri="{FF2B5EF4-FFF2-40B4-BE49-F238E27FC236}">
                  <a16:creationId xmlns:a16="http://schemas.microsoft.com/office/drawing/2014/main" id="{17A4A401-A1FE-4356-8AF2-E986A6A474E5}"/>
                </a:ext>
              </a:extLst>
            </p:cNvPr>
            <p:cNvSpPr>
              <a:spLocks noChangeArrowheads="1"/>
            </p:cNvSpPr>
            <p:nvPr/>
          </p:nvSpPr>
          <p:spPr bwMode="auto">
            <a:xfrm>
              <a:off x="11634788" y="3751264"/>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Oval 154">
              <a:extLst>
                <a:ext uri="{FF2B5EF4-FFF2-40B4-BE49-F238E27FC236}">
                  <a16:creationId xmlns:a16="http://schemas.microsoft.com/office/drawing/2014/main" id="{37AF6089-D3C6-49D1-9E53-40083B0CF535}"/>
                </a:ext>
              </a:extLst>
            </p:cNvPr>
            <p:cNvSpPr>
              <a:spLocks noChangeArrowheads="1"/>
            </p:cNvSpPr>
            <p:nvPr/>
          </p:nvSpPr>
          <p:spPr bwMode="auto">
            <a:xfrm>
              <a:off x="11393488" y="403066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Oval 155">
              <a:extLst>
                <a:ext uri="{FF2B5EF4-FFF2-40B4-BE49-F238E27FC236}">
                  <a16:creationId xmlns:a16="http://schemas.microsoft.com/office/drawing/2014/main" id="{E01C5204-7CED-4AC0-8B8E-F19FAFCE0B2A}"/>
                </a:ext>
              </a:extLst>
            </p:cNvPr>
            <p:cNvSpPr>
              <a:spLocks noChangeArrowheads="1"/>
            </p:cNvSpPr>
            <p:nvPr/>
          </p:nvSpPr>
          <p:spPr bwMode="auto">
            <a:xfrm>
              <a:off x="10521950"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1" name="Oval 156">
              <a:extLst>
                <a:ext uri="{FF2B5EF4-FFF2-40B4-BE49-F238E27FC236}">
                  <a16:creationId xmlns:a16="http://schemas.microsoft.com/office/drawing/2014/main" id="{8A77A26A-7539-4D5E-96C6-75F3F13555C4}"/>
                </a:ext>
              </a:extLst>
            </p:cNvPr>
            <p:cNvSpPr>
              <a:spLocks noChangeArrowheads="1"/>
            </p:cNvSpPr>
            <p:nvPr/>
          </p:nvSpPr>
          <p:spPr bwMode="auto">
            <a:xfrm>
              <a:off x="10244138"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2" name="Oval 157">
              <a:extLst>
                <a:ext uri="{FF2B5EF4-FFF2-40B4-BE49-F238E27FC236}">
                  <a16:creationId xmlns:a16="http://schemas.microsoft.com/office/drawing/2014/main" id="{49776239-52CE-4156-B34B-D95679A5F784}"/>
                </a:ext>
              </a:extLst>
            </p:cNvPr>
            <p:cNvSpPr>
              <a:spLocks noChangeArrowheads="1"/>
            </p:cNvSpPr>
            <p:nvPr/>
          </p:nvSpPr>
          <p:spPr bwMode="auto">
            <a:xfrm>
              <a:off x="6829425" y="34544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3" name="Oval 158">
              <a:extLst>
                <a:ext uri="{FF2B5EF4-FFF2-40B4-BE49-F238E27FC236}">
                  <a16:creationId xmlns:a16="http://schemas.microsoft.com/office/drawing/2014/main" id="{3AD606A6-4BCA-4788-B51D-02C17E56A205}"/>
                </a:ext>
              </a:extLst>
            </p:cNvPr>
            <p:cNvSpPr>
              <a:spLocks noChangeArrowheads="1"/>
            </p:cNvSpPr>
            <p:nvPr/>
          </p:nvSpPr>
          <p:spPr bwMode="auto">
            <a:xfrm>
              <a:off x="6551613"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4" name="Oval 159">
              <a:extLst>
                <a:ext uri="{FF2B5EF4-FFF2-40B4-BE49-F238E27FC236}">
                  <a16:creationId xmlns:a16="http://schemas.microsoft.com/office/drawing/2014/main" id="{2BC05ED3-AA7A-4BD6-BD2C-29205C75775A}"/>
                </a:ext>
              </a:extLst>
            </p:cNvPr>
            <p:cNvSpPr>
              <a:spLocks noChangeArrowheads="1"/>
            </p:cNvSpPr>
            <p:nvPr/>
          </p:nvSpPr>
          <p:spPr bwMode="auto">
            <a:xfrm>
              <a:off x="6273800"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5" name="Oval 160">
              <a:extLst>
                <a:ext uri="{FF2B5EF4-FFF2-40B4-BE49-F238E27FC236}">
                  <a16:creationId xmlns:a16="http://schemas.microsoft.com/office/drawing/2014/main" id="{9861071C-68BA-484B-BCD1-E33B828537FD}"/>
                </a:ext>
              </a:extLst>
            </p:cNvPr>
            <p:cNvSpPr>
              <a:spLocks noChangeArrowheads="1"/>
            </p:cNvSpPr>
            <p:nvPr/>
          </p:nvSpPr>
          <p:spPr bwMode="auto">
            <a:xfrm>
              <a:off x="5994400" y="34544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6" name="Oval 161">
              <a:extLst>
                <a:ext uri="{FF2B5EF4-FFF2-40B4-BE49-F238E27FC236}">
                  <a16:creationId xmlns:a16="http://schemas.microsoft.com/office/drawing/2014/main" id="{6EA7BFFF-A8DF-4CC2-926E-B8FB33F19F50}"/>
                </a:ext>
              </a:extLst>
            </p:cNvPr>
            <p:cNvSpPr>
              <a:spLocks noChangeArrowheads="1"/>
            </p:cNvSpPr>
            <p:nvPr/>
          </p:nvSpPr>
          <p:spPr bwMode="auto">
            <a:xfrm>
              <a:off x="7664450" y="34544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7" name="Oval 162">
              <a:extLst>
                <a:ext uri="{FF2B5EF4-FFF2-40B4-BE49-F238E27FC236}">
                  <a16:creationId xmlns:a16="http://schemas.microsoft.com/office/drawing/2014/main" id="{6970BA17-23E0-4D26-BD5E-737B77F43960}"/>
                </a:ext>
              </a:extLst>
            </p:cNvPr>
            <p:cNvSpPr>
              <a:spLocks noChangeArrowheads="1"/>
            </p:cNvSpPr>
            <p:nvPr/>
          </p:nvSpPr>
          <p:spPr bwMode="auto">
            <a:xfrm>
              <a:off x="7980363"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8" name="Oval 163">
              <a:extLst>
                <a:ext uri="{FF2B5EF4-FFF2-40B4-BE49-F238E27FC236}">
                  <a16:creationId xmlns:a16="http://schemas.microsoft.com/office/drawing/2014/main" id="{77992AFB-2ACF-40BE-92FE-D61BC8B3F3DF}"/>
                </a:ext>
              </a:extLst>
            </p:cNvPr>
            <p:cNvSpPr>
              <a:spLocks noChangeArrowheads="1"/>
            </p:cNvSpPr>
            <p:nvPr/>
          </p:nvSpPr>
          <p:spPr bwMode="auto">
            <a:xfrm>
              <a:off x="8258175"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9" name="Oval 164">
              <a:extLst>
                <a:ext uri="{FF2B5EF4-FFF2-40B4-BE49-F238E27FC236}">
                  <a16:creationId xmlns:a16="http://schemas.microsoft.com/office/drawing/2014/main" id="{0B638ECB-6D8F-45BA-BF52-DD2C3E9A5DDA}"/>
                </a:ext>
              </a:extLst>
            </p:cNvPr>
            <p:cNvSpPr>
              <a:spLocks noChangeArrowheads="1"/>
            </p:cNvSpPr>
            <p:nvPr/>
          </p:nvSpPr>
          <p:spPr bwMode="auto">
            <a:xfrm>
              <a:off x="8535988" y="34544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0" name="Oval 165">
              <a:extLst>
                <a:ext uri="{FF2B5EF4-FFF2-40B4-BE49-F238E27FC236}">
                  <a16:creationId xmlns:a16="http://schemas.microsoft.com/office/drawing/2014/main" id="{EA14139A-79AD-4E2A-8CB8-51C805E0DDED}"/>
                </a:ext>
              </a:extLst>
            </p:cNvPr>
            <p:cNvSpPr>
              <a:spLocks noChangeArrowheads="1"/>
            </p:cNvSpPr>
            <p:nvPr/>
          </p:nvSpPr>
          <p:spPr bwMode="auto">
            <a:xfrm>
              <a:off x="7386638" y="34544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1" name="Oval 166">
              <a:extLst>
                <a:ext uri="{FF2B5EF4-FFF2-40B4-BE49-F238E27FC236}">
                  <a16:creationId xmlns:a16="http://schemas.microsoft.com/office/drawing/2014/main" id="{33976101-EA92-4B43-BE62-5BBC3BDA14A3}"/>
                </a:ext>
              </a:extLst>
            </p:cNvPr>
            <p:cNvSpPr>
              <a:spLocks noChangeArrowheads="1"/>
            </p:cNvSpPr>
            <p:nvPr/>
          </p:nvSpPr>
          <p:spPr bwMode="auto">
            <a:xfrm>
              <a:off x="7108825"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2" name="Oval 167">
              <a:extLst>
                <a:ext uri="{FF2B5EF4-FFF2-40B4-BE49-F238E27FC236}">
                  <a16:creationId xmlns:a16="http://schemas.microsoft.com/office/drawing/2014/main" id="{0537C794-5240-4BCF-8426-33C821928141}"/>
                </a:ext>
              </a:extLst>
            </p:cNvPr>
            <p:cNvSpPr>
              <a:spLocks noChangeArrowheads="1"/>
            </p:cNvSpPr>
            <p:nvPr/>
          </p:nvSpPr>
          <p:spPr bwMode="auto">
            <a:xfrm>
              <a:off x="9964738" y="34544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3" name="Oval 168">
              <a:extLst>
                <a:ext uri="{FF2B5EF4-FFF2-40B4-BE49-F238E27FC236}">
                  <a16:creationId xmlns:a16="http://schemas.microsoft.com/office/drawing/2014/main" id="{ED0AC1C3-28D7-4BF0-B159-B23C3F3D5042}"/>
                </a:ext>
              </a:extLst>
            </p:cNvPr>
            <p:cNvSpPr>
              <a:spLocks noChangeArrowheads="1"/>
            </p:cNvSpPr>
            <p:nvPr/>
          </p:nvSpPr>
          <p:spPr bwMode="auto">
            <a:xfrm>
              <a:off x="9686925"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4" name="Oval 169">
              <a:extLst>
                <a:ext uri="{FF2B5EF4-FFF2-40B4-BE49-F238E27FC236}">
                  <a16:creationId xmlns:a16="http://schemas.microsoft.com/office/drawing/2014/main" id="{3D043C06-0087-4B55-9F63-0A21BE6646B7}"/>
                </a:ext>
              </a:extLst>
            </p:cNvPr>
            <p:cNvSpPr>
              <a:spLocks noChangeArrowheads="1"/>
            </p:cNvSpPr>
            <p:nvPr/>
          </p:nvSpPr>
          <p:spPr bwMode="auto">
            <a:xfrm>
              <a:off x="9407525" y="345440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5" name="Oval 170">
              <a:extLst>
                <a:ext uri="{FF2B5EF4-FFF2-40B4-BE49-F238E27FC236}">
                  <a16:creationId xmlns:a16="http://schemas.microsoft.com/office/drawing/2014/main" id="{509DC4E1-18C9-4203-82DC-2AFF9143FF31}"/>
                </a:ext>
              </a:extLst>
            </p:cNvPr>
            <p:cNvSpPr>
              <a:spLocks noChangeArrowheads="1"/>
            </p:cNvSpPr>
            <p:nvPr/>
          </p:nvSpPr>
          <p:spPr bwMode="auto">
            <a:xfrm>
              <a:off x="9129713" y="345440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6" name="Oval 171">
              <a:extLst>
                <a:ext uri="{FF2B5EF4-FFF2-40B4-BE49-F238E27FC236}">
                  <a16:creationId xmlns:a16="http://schemas.microsoft.com/office/drawing/2014/main" id="{06EADA4A-D928-4B6B-97B4-4C1A68430E96}"/>
                </a:ext>
              </a:extLst>
            </p:cNvPr>
            <p:cNvSpPr>
              <a:spLocks noChangeArrowheads="1"/>
            </p:cNvSpPr>
            <p:nvPr/>
          </p:nvSpPr>
          <p:spPr bwMode="auto">
            <a:xfrm>
              <a:off x="8851900" y="345440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7" name="Oval 172">
              <a:extLst>
                <a:ext uri="{FF2B5EF4-FFF2-40B4-BE49-F238E27FC236}">
                  <a16:creationId xmlns:a16="http://schemas.microsoft.com/office/drawing/2014/main" id="{EF507AEF-8B38-4CFF-B359-40580B863D8E}"/>
                </a:ext>
              </a:extLst>
            </p:cNvPr>
            <p:cNvSpPr>
              <a:spLocks noChangeArrowheads="1"/>
            </p:cNvSpPr>
            <p:nvPr/>
          </p:nvSpPr>
          <p:spPr bwMode="auto">
            <a:xfrm>
              <a:off x="10799763" y="34544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8" name="Oval 173">
              <a:extLst>
                <a:ext uri="{FF2B5EF4-FFF2-40B4-BE49-F238E27FC236}">
                  <a16:creationId xmlns:a16="http://schemas.microsoft.com/office/drawing/2014/main" id="{F66892F4-926A-4A0E-8702-EE907004E885}"/>
                </a:ext>
              </a:extLst>
            </p:cNvPr>
            <p:cNvSpPr>
              <a:spLocks noChangeArrowheads="1"/>
            </p:cNvSpPr>
            <p:nvPr/>
          </p:nvSpPr>
          <p:spPr bwMode="auto">
            <a:xfrm>
              <a:off x="11115675" y="345440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9" name="Oval 174">
              <a:extLst>
                <a:ext uri="{FF2B5EF4-FFF2-40B4-BE49-F238E27FC236}">
                  <a16:creationId xmlns:a16="http://schemas.microsoft.com/office/drawing/2014/main" id="{5522209D-1014-4559-81DF-1C8B6C8AEC18}"/>
                </a:ext>
              </a:extLst>
            </p:cNvPr>
            <p:cNvSpPr>
              <a:spLocks noChangeArrowheads="1"/>
            </p:cNvSpPr>
            <p:nvPr/>
          </p:nvSpPr>
          <p:spPr bwMode="auto">
            <a:xfrm>
              <a:off x="11393488" y="345440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10" name="Oval 175">
              <a:extLst>
                <a:ext uri="{FF2B5EF4-FFF2-40B4-BE49-F238E27FC236}">
                  <a16:creationId xmlns:a16="http://schemas.microsoft.com/office/drawing/2014/main" id="{826C9053-EA03-474B-AB9E-356F07EFBB01}"/>
                </a:ext>
              </a:extLst>
            </p:cNvPr>
            <p:cNvSpPr>
              <a:spLocks noChangeArrowheads="1"/>
            </p:cNvSpPr>
            <p:nvPr/>
          </p:nvSpPr>
          <p:spPr bwMode="auto">
            <a:xfrm>
              <a:off x="10521950"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11" name="Oval 176">
              <a:extLst>
                <a:ext uri="{FF2B5EF4-FFF2-40B4-BE49-F238E27FC236}">
                  <a16:creationId xmlns:a16="http://schemas.microsoft.com/office/drawing/2014/main" id="{11AD8E63-4803-47A2-A269-47AABDEAC691}"/>
                </a:ext>
              </a:extLst>
            </p:cNvPr>
            <p:cNvSpPr>
              <a:spLocks noChangeArrowheads="1"/>
            </p:cNvSpPr>
            <p:nvPr/>
          </p:nvSpPr>
          <p:spPr bwMode="auto">
            <a:xfrm>
              <a:off x="10244138"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12" name="Oval 177">
              <a:extLst>
                <a:ext uri="{FF2B5EF4-FFF2-40B4-BE49-F238E27FC236}">
                  <a16:creationId xmlns:a16="http://schemas.microsoft.com/office/drawing/2014/main" id="{5AD4A998-49FF-4F31-970E-59AFF6B3C195}"/>
                </a:ext>
              </a:extLst>
            </p:cNvPr>
            <p:cNvSpPr>
              <a:spLocks noChangeArrowheads="1"/>
            </p:cNvSpPr>
            <p:nvPr/>
          </p:nvSpPr>
          <p:spPr bwMode="auto">
            <a:xfrm>
              <a:off x="5994400" y="4291014"/>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13" name="Oval 178">
              <a:extLst>
                <a:ext uri="{FF2B5EF4-FFF2-40B4-BE49-F238E27FC236}">
                  <a16:creationId xmlns:a16="http://schemas.microsoft.com/office/drawing/2014/main" id="{735AD1D7-5D12-485B-AD7F-2438687BBD9F}"/>
                </a:ext>
              </a:extLst>
            </p:cNvPr>
            <p:cNvSpPr>
              <a:spLocks noChangeArrowheads="1"/>
            </p:cNvSpPr>
            <p:nvPr/>
          </p:nvSpPr>
          <p:spPr bwMode="auto">
            <a:xfrm>
              <a:off x="5716588" y="429101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14" name="Oval 179">
              <a:extLst>
                <a:ext uri="{FF2B5EF4-FFF2-40B4-BE49-F238E27FC236}">
                  <a16:creationId xmlns:a16="http://schemas.microsoft.com/office/drawing/2014/main" id="{7A4018C4-72E4-4633-975B-E8E4D6B7F65B}"/>
                </a:ext>
              </a:extLst>
            </p:cNvPr>
            <p:cNvSpPr>
              <a:spLocks noChangeArrowheads="1"/>
            </p:cNvSpPr>
            <p:nvPr/>
          </p:nvSpPr>
          <p:spPr bwMode="auto">
            <a:xfrm>
              <a:off x="6829425" y="4291014"/>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15" name="Oval 180">
              <a:extLst>
                <a:ext uri="{FF2B5EF4-FFF2-40B4-BE49-F238E27FC236}">
                  <a16:creationId xmlns:a16="http://schemas.microsoft.com/office/drawing/2014/main" id="{30B58B35-8DDF-4D2B-887E-833FE3407607}"/>
                </a:ext>
              </a:extLst>
            </p:cNvPr>
            <p:cNvSpPr>
              <a:spLocks noChangeArrowheads="1"/>
            </p:cNvSpPr>
            <p:nvPr/>
          </p:nvSpPr>
          <p:spPr bwMode="auto">
            <a:xfrm>
              <a:off x="7145338" y="429101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16" name="Oval 181">
              <a:extLst>
                <a:ext uri="{FF2B5EF4-FFF2-40B4-BE49-F238E27FC236}">
                  <a16:creationId xmlns:a16="http://schemas.microsoft.com/office/drawing/2014/main" id="{C86113B1-F5F2-493F-A06B-9752AD2D5638}"/>
                </a:ext>
              </a:extLst>
            </p:cNvPr>
            <p:cNvSpPr>
              <a:spLocks noChangeArrowheads="1"/>
            </p:cNvSpPr>
            <p:nvPr/>
          </p:nvSpPr>
          <p:spPr bwMode="auto">
            <a:xfrm>
              <a:off x="7423150" y="429101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17" name="Oval 182">
              <a:extLst>
                <a:ext uri="{FF2B5EF4-FFF2-40B4-BE49-F238E27FC236}">
                  <a16:creationId xmlns:a16="http://schemas.microsoft.com/office/drawing/2014/main" id="{99461269-C449-4467-900C-6274384FDA18}"/>
                </a:ext>
              </a:extLst>
            </p:cNvPr>
            <p:cNvSpPr>
              <a:spLocks noChangeArrowheads="1"/>
            </p:cNvSpPr>
            <p:nvPr/>
          </p:nvSpPr>
          <p:spPr bwMode="auto">
            <a:xfrm>
              <a:off x="7700963" y="4291014"/>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18" name="Oval 183">
              <a:extLst>
                <a:ext uri="{FF2B5EF4-FFF2-40B4-BE49-F238E27FC236}">
                  <a16:creationId xmlns:a16="http://schemas.microsoft.com/office/drawing/2014/main" id="{19D45A6B-D800-4121-B9EE-347A3E66AE15}"/>
                </a:ext>
              </a:extLst>
            </p:cNvPr>
            <p:cNvSpPr>
              <a:spLocks noChangeArrowheads="1"/>
            </p:cNvSpPr>
            <p:nvPr/>
          </p:nvSpPr>
          <p:spPr bwMode="auto">
            <a:xfrm>
              <a:off x="6551613" y="429101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19" name="Oval 184">
              <a:extLst>
                <a:ext uri="{FF2B5EF4-FFF2-40B4-BE49-F238E27FC236}">
                  <a16:creationId xmlns:a16="http://schemas.microsoft.com/office/drawing/2014/main" id="{516B44BD-C18C-4BC1-9190-11425C8166A2}"/>
                </a:ext>
              </a:extLst>
            </p:cNvPr>
            <p:cNvSpPr>
              <a:spLocks noChangeArrowheads="1"/>
            </p:cNvSpPr>
            <p:nvPr/>
          </p:nvSpPr>
          <p:spPr bwMode="auto">
            <a:xfrm>
              <a:off x="6273800" y="429101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0" name="Oval 185">
              <a:extLst>
                <a:ext uri="{FF2B5EF4-FFF2-40B4-BE49-F238E27FC236}">
                  <a16:creationId xmlns:a16="http://schemas.microsoft.com/office/drawing/2014/main" id="{29F45CD4-534D-4880-8D08-C611E513E7D1}"/>
                </a:ext>
              </a:extLst>
            </p:cNvPr>
            <p:cNvSpPr>
              <a:spLocks noChangeArrowheads="1"/>
            </p:cNvSpPr>
            <p:nvPr/>
          </p:nvSpPr>
          <p:spPr bwMode="auto">
            <a:xfrm>
              <a:off x="9129713" y="429101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1" name="Oval 186">
              <a:extLst>
                <a:ext uri="{FF2B5EF4-FFF2-40B4-BE49-F238E27FC236}">
                  <a16:creationId xmlns:a16="http://schemas.microsoft.com/office/drawing/2014/main" id="{4CC2BEE7-8E3F-40B2-95F7-C9FB43A078D0}"/>
                </a:ext>
              </a:extLst>
            </p:cNvPr>
            <p:cNvSpPr>
              <a:spLocks noChangeArrowheads="1"/>
            </p:cNvSpPr>
            <p:nvPr/>
          </p:nvSpPr>
          <p:spPr bwMode="auto">
            <a:xfrm>
              <a:off x="8851900" y="429101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2" name="Oval 187">
              <a:extLst>
                <a:ext uri="{FF2B5EF4-FFF2-40B4-BE49-F238E27FC236}">
                  <a16:creationId xmlns:a16="http://schemas.microsoft.com/office/drawing/2014/main" id="{A402EA51-6D26-41DF-8589-402F347A66FD}"/>
                </a:ext>
              </a:extLst>
            </p:cNvPr>
            <p:cNvSpPr>
              <a:spLocks noChangeArrowheads="1"/>
            </p:cNvSpPr>
            <p:nvPr/>
          </p:nvSpPr>
          <p:spPr bwMode="auto">
            <a:xfrm>
              <a:off x="8572500" y="429101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3" name="Oval 188">
              <a:extLst>
                <a:ext uri="{FF2B5EF4-FFF2-40B4-BE49-F238E27FC236}">
                  <a16:creationId xmlns:a16="http://schemas.microsoft.com/office/drawing/2014/main" id="{61E1FFFF-FF8A-41FA-85EB-A134F3F34B79}"/>
                </a:ext>
              </a:extLst>
            </p:cNvPr>
            <p:cNvSpPr>
              <a:spLocks noChangeArrowheads="1"/>
            </p:cNvSpPr>
            <p:nvPr/>
          </p:nvSpPr>
          <p:spPr bwMode="auto">
            <a:xfrm>
              <a:off x="8294688" y="429101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4" name="Oval 189">
              <a:extLst>
                <a:ext uri="{FF2B5EF4-FFF2-40B4-BE49-F238E27FC236}">
                  <a16:creationId xmlns:a16="http://schemas.microsoft.com/office/drawing/2014/main" id="{59070A4D-7E4F-467E-9337-E42C94248DCF}"/>
                </a:ext>
              </a:extLst>
            </p:cNvPr>
            <p:cNvSpPr>
              <a:spLocks noChangeArrowheads="1"/>
            </p:cNvSpPr>
            <p:nvPr/>
          </p:nvSpPr>
          <p:spPr bwMode="auto">
            <a:xfrm>
              <a:off x="8016875" y="429101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5" name="Oval 190">
              <a:extLst>
                <a:ext uri="{FF2B5EF4-FFF2-40B4-BE49-F238E27FC236}">
                  <a16:creationId xmlns:a16="http://schemas.microsoft.com/office/drawing/2014/main" id="{2D422134-3CB6-4B7E-BE70-E103C852C17A}"/>
                </a:ext>
              </a:extLst>
            </p:cNvPr>
            <p:cNvSpPr>
              <a:spLocks noChangeArrowheads="1"/>
            </p:cNvSpPr>
            <p:nvPr/>
          </p:nvSpPr>
          <p:spPr bwMode="auto">
            <a:xfrm>
              <a:off x="9964738" y="4291014"/>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6" name="Oval 191">
              <a:extLst>
                <a:ext uri="{FF2B5EF4-FFF2-40B4-BE49-F238E27FC236}">
                  <a16:creationId xmlns:a16="http://schemas.microsoft.com/office/drawing/2014/main" id="{CDE03F8A-4177-41F8-B632-A441CE0AB574}"/>
                </a:ext>
              </a:extLst>
            </p:cNvPr>
            <p:cNvSpPr>
              <a:spLocks noChangeArrowheads="1"/>
            </p:cNvSpPr>
            <p:nvPr/>
          </p:nvSpPr>
          <p:spPr bwMode="auto">
            <a:xfrm>
              <a:off x="10279063" y="429101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7" name="Oval 192">
              <a:extLst>
                <a:ext uri="{FF2B5EF4-FFF2-40B4-BE49-F238E27FC236}">
                  <a16:creationId xmlns:a16="http://schemas.microsoft.com/office/drawing/2014/main" id="{C2F4A47A-5388-496D-8F51-EE80FA6BD668}"/>
                </a:ext>
              </a:extLst>
            </p:cNvPr>
            <p:cNvSpPr>
              <a:spLocks noChangeArrowheads="1"/>
            </p:cNvSpPr>
            <p:nvPr/>
          </p:nvSpPr>
          <p:spPr bwMode="auto">
            <a:xfrm>
              <a:off x="10558463" y="429101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8" name="Oval 193">
              <a:extLst>
                <a:ext uri="{FF2B5EF4-FFF2-40B4-BE49-F238E27FC236}">
                  <a16:creationId xmlns:a16="http://schemas.microsoft.com/office/drawing/2014/main" id="{7EEFBE39-118A-4623-BBF7-4C91B75E78B0}"/>
                </a:ext>
              </a:extLst>
            </p:cNvPr>
            <p:cNvSpPr>
              <a:spLocks noChangeArrowheads="1"/>
            </p:cNvSpPr>
            <p:nvPr/>
          </p:nvSpPr>
          <p:spPr bwMode="auto">
            <a:xfrm>
              <a:off x="9686925" y="429101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9" name="Oval 194">
              <a:extLst>
                <a:ext uri="{FF2B5EF4-FFF2-40B4-BE49-F238E27FC236}">
                  <a16:creationId xmlns:a16="http://schemas.microsoft.com/office/drawing/2014/main" id="{ABB7BD21-4D3C-4C30-B5E3-C901625738FF}"/>
                </a:ext>
              </a:extLst>
            </p:cNvPr>
            <p:cNvSpPr>
              <a:spLocks noChangeArrowheads="1"/>
            </p:cNvSpPr>
            <p:nvPr/>
          </p:nvSpPr>
          <p:spPr bwMode="auto">
            <a:xfrm>
              <a:off x="9407525" y="429101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0" name="Oval 195">
              <a:extLst>
                <a:ext uri="{FF2B5EF4-FFF2-40B4-BE49-F238E27FC236}">
                  <a16:creationId xmlns:a16="http://schemas.microsoft.com/office/drawing/2014/main" id="{DFEEB6BD-5478-4F46-B274-A1D305F47787}"/>
                </a:ext>
              </a:extLst>
            </p:cNvPr>
            <p:cNvSpPr>
              <a:spLocks noChangeArrowheads="1"/>
            </p:cNvSpPr>
            <p:nvPr/>
          </p:nvSpPr>
          <p:spPr bwMode="auto">
            <a:xfrm>
              <a:off x="5994400" y="4570414"/>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1" name="Oval 196">
              <a:extLst>
                <a:ext uri="{FF2B5EF4-FFF2-40B4-BE49-F238E27FC236}">
                  <a16:creationId xmlns:a16="http://schemas.microsoft.com/office/drawing/2014/main" id="{05857A9F-48D3-4569-86CA-244D03F43771}"/>
                </a:ext>
              </a:extLst>
            </p:cNvPr>
            <p:cNvSpPr>
              <a:spLocks noChangeArrowheads="1"/>
            </p:cNvSpPr>
            <p:nvPr/>
          </p:nvSpPr>
          <p:spPr bwMode="auto">
            <a:xfrm>
              <a:off x="5716588" y="4570414"/>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2" name="Oval 197">
              <a:extLst>
                <a:ext uri="{FF2B5EF4-FFF2-40B4-BE49-F238E27FC236}">
                  <a16:creationId xmlns:a16="http://schemas.microsoft.com/office/drawing/2014/main" id="{7918A778-80F0-47E1-9642-C2E5E8E2A0A9}"/>
                </a:ext>
              </a:extLst>
            </p:cNvPr>
            <p:cNvSpPr>
              <a:spLocks noChangeArrowheads="1"/>
            </p:cNvSpPr>
            <p:nvPr/>
          </p:nvSpPr>
          <p:spPr bwMode="auto">
            <a:xfrm>
              <a:off x="6829425" y="4570414"/>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3" name="Oval 198">
              <a:extLst>
                <a:ext uri="{FF2B5EF4-FFF2-40B4-BE49-F238E27FC236}">
                  <a16:creationId xmlns:a16="http://schemas.microsoft.com/office/drawing/2014/main" id="{EF2D8502-CECD-4DBA-9267-B76243F4A796}"/>
                </a:ext>
              </a:extLst>
            </p:cNvPr>
            <p:cNvSpPr>
              <a:spLocks noChangeArrowheads="1"/>
            </p:cNvSpPr>
            <p:nvPr/>
          </p:nvSpPr>
          <p:spPr bwMode="auto">
            <a:xfrm>
              <a:off x="7145338" y="4570414"/>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4" name="Oval 199">
              <a:extLst>
                <a:ext uri="{FF2B5EF4-FFF2-40B4-BE49-F238E27FC236}">
                  <a16:creationId xmlns:a16="http://schemas.microsoft.com/office/drawing/2014/main" id="{92CA0CBA-C658-469A-BAEE-959A6EE57229}"/>
                </a:ext>
              </a:extLst>
            </p:cNvPr>
            <p:cNvSpPr>
              <a:spLocks noChangeArrowheads="1"/>
            </p:cNvSpPr>
            <p:nvPr/>
          </p:nvSpPr>
          <p:spPr bwMode="auto">
            <a:xfrm>
              <a:off x="7423150" y="4570414"/>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5" name="Oval 200">
              <a:extLst>
                <a:ext uri="{FF2B5EF4-FFF2-40B4-BE49-F238E27FC236}">
                  <a16:creationId xmlns:a16="http://schemas.microsoft.com/office/drawing/2014/main" id="{9550AF73-89B7-474C-BB43-CDFE17143B1D}"/>
                </a:ext>
              </a:extLst>
            </p:cNvPr>
            <p:cNvSpPr>
              <a:spLocks noChangeArrowheads="1"/>
            </p:cNvSpPr>
            <p:nvPr/>
          </p:nvSpPr>
          <p:spPr bwMode="auto">
            <a:xfrm>
              <a:off x="7700963" y="4570414"/>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6" name="Oval 201">
              <a:extLst>
                <a:ext uri="{FF2B5EF4-FFF2-40B4-BE49-F238E27FC236}">
                  <a16:creationId xmlns:a16="http://schemas.microsoft.com/office/drawing/2014/main" id="{285D5479-2AB7-4F4B-A7C5-FE8020444F79}"/>
                </a:ext>
              </a:extLst>
            </p:cNvPr>
            <p:cNvSpPr>
              <a:spLocks noChangeArrowheads="1"/>
            </p:cNvSpPr>
            <p:nvPr/>
          </p:nvSpPr>
          <p:spPr bwMode="auto">
            <a:xfrm>
              <a:off x="6551613" y="4570414"/>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7" name="Oval 202">
              <a:extLst>
                <a:ext uri="{FF2B5EF4-FFF2-40B4-BE49-F238E27FC236}">
                  <a16:creationId xmlns:a16="http://schemas.microsoft.com/office/drawing/2014/main" id="{C19BB92A-D0E2-4C37-89B6-CEC2172E287B}"/>
                </a:ext>
              </a:extLst>
            </p:cNvPr>
            <p:cNvSpPr>
              <a:spLocks noChangeArrowheads="1"/>
            </p:cNvSpPr>
            <p:nvPr/>
          </p:nvSpPr>
          <p:spPr bwMode="auto">
            <a:xfrm>
              <a:off x="6273800" y="4570414"/>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8" name="Oval 203">
              <a:extLst>
                <a:ext uri="{FF2B5EF4-FFF2-40B4-BE49-F238E27FC236}">
                  <a16:creationId xmlns:a16="http://schemas.microsoft.com/office/drawing/2014/main" id="{3AA03FD8-60B5-45F4-8933-F7EA7851FD33}"/>
                </a:ext>
              </a:extLst>
            </p:cNvPr>
            <p:cNvSpPr>
              <a:spLocks noChangeArrowheads="1"/>
            </p:cNvSpPr>
            <p:nvPr/>
          </p:nvSpPr>
          <p:spPr bwMode="auto">
            <a:xfrm>
              <a:off x="9129713" y="4570414"/>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9" name="Oval 204">
              <a:extLst>
                <a:ext uri="{FF2B5EF4-FFF2-40B4-BE49-F238E27FC236}">
                  <a16:creationId xmlns:a16="http://schemas.microsoft.com/office/drawing/2014/main" id="{55C77764-7B41-45FF-8D02-2AC248019FA9}"/>
                </a:ext>
              </a:extLst>
            </p:cNvPr>
            <p:cNvSpPr>
              <a:spLocks noChangeArrowheads="1"/>
            </p:cNvSpPr>
            <p:nvPr/>
          </p:nvSpPr>
          <p:spPr bwMode="auto">
            <a:xfrm>
              <a:off x="8294688" y="4570414"/>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0" name="Oval 206">
              <a:extLst>
                <a:ext uri="{FF2B5EF4-FFF2-40B4-BE49-F238E27FC236}">
                  <a16:creationId xmlns:a16="http://schemas.microsoft.com/office/drawing/2014/main" id="{647B3D8A-4975-47D0-B65A-360146EE91C3}"/>
                </a:ext>
              </a:extLst>
            </p:cNvPr>
            <p:cNvSpPr>
              <a:spLocks noChangeArrowheads="1"/>
            </p:cNvSpPr>
            <p:nvPr/>
          </p:nvSpPr>
          <p:spPr bwMode="auto">
            <a:xfrm>
              <a:off x="8016876" y="4570413"/>
              <a:ext cx="20478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1" name="Oval 207">
              <a:extLst>
                <a:ext uri="{FF2B5EF4-FFF2-40B4-BE49-F238E27FC236}">
                  <a16:creationId xmlns:a16="http://schemas.microsoft.com/office/drawing/2014/main" id="{009EE882-059E-4C4B-B3F6-A5440D96A718}"/>
                </a:ext>
              </a:extLst>
            </p:cNvPr>
            <p:cNvSpPr>
              <a:spLocks noChangeArrowheads="1"/>
            </p:cNvSpPr>
            <p:nvPr/>
          </p:nvSpPr>
          <p:spPr bwMode="auto">
            <a:xfrm>
              <a:off x="5994401" y="4884738"/>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2" name="Oval 208">
              <a:extLst>
                <a:ext uri="{FF2B5EF4-FFF2-40B4-BE49-F238E27FC236}">
                  <a16:creationId xmlns:a16="http://schemas.microsoft.com/office/drawing/2014/main" id="{3B1D6C19-AD59-4DFD-AB91-AD9B9166B738}"/>
                </a:ext>
              </a:extLst>
            </p:cNvPr>
            <p:cNvSpPr>
              <a:spLocks noChangeArrowheads="1"/>
            </p:cNvSpPr>
            <p:nvPr/>
          </p:nvSpPr>
          <p:spPr bwMode="auto">
            <a:xfrm>
              <a:off x="5716588" y="4884738"/>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3" name="Oval 209">
              <a:extLst>
                <a:ext uri="{FF2B5EF4-FFF2-40B4-BE49-F238E27FC236}">
                  <a16:creationId xmlns:a16="http://schemas.microsoft.com/office/drawing/2014/main" id="{22F1109C-3AAA-4F79-86DB-561DEADE251B}"/>
                </a:ext>
              </a:extLst>
            </p:cNvPr>
            <p:cNvSpPr>
              <a:spLocks noChangeArrowheads="1"/>
            </p:cNvSpPr>
            <p:nvPr/>
          </p:nvSpPr>
          <p:spPr bwMode="auto">
            <a:xfrm>
              <a:off x="6829426" y="4884738"/>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4" name="Oval 210">
              <a:extLst>
                <a:ext uri="{FF2B5EF4-FFF2-40B4-BE49-F238E27FC236}">
                  <a16:creationId xmlns:a16="http://schemas.microsoft.com/office/drawing/2014/main" id="{897A3B36-C9B3-4DD0-A02C-FD75B3549C99}"/>
                </a:ext>
              </a:extLst>
            </p:cNvPr>
            <p:cNvSpPr>
              <a:spLocks noChangeArrowheads="1"/>
            </p:cNvSpPr>
            <p:nvPr/>
          </p:nvSpPr>
          <p:spPr bwMode="auto">
            <a:xfrm>
              <a:off x="7145338" y="4884738"/>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5" name="Oval 211">
              <a:extLst>
                <a:ext uri="{FF2B5EF4-FFF2-40B4-BE49-F238E27FC236}">
                  <a16:creationId xmlns:a16="http://schemas.microsoft.com/office/drawing/2014/main" id="{8D3FB6AF-3B35-4E99-BEEE-E6DCB30226E1}"/>
                </a:ext>
              </a:extLst>
            </p:cNvPr>
            <p:cNvSpPr>
              <a:spLocks noChangeArrowheads="1"/>
            </p:cNvSpPr>
            <p:nvPr/>
          </p:nvSpPr>
          <p:spPr bwMode="auto">
            <a:xfrm>
              <a:off x="7423151" y="4884738"/>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6" name="Oval 212">
              <a:extLst>
                <a:ext uri="{FF2B5EF4-FFF2-40B4-BE49-F238E27FC236}">
                  <a16:creationId xmlns:a16="http://schemas.microsoft.com/office/drawing/2014/main" id="{C0F7E56E-F54D-4AD5-8779-C8B3C86DAD0E}"/>
                </a:ext>
              </a:extLst>
            </p:cNvPr>
            <p:cNvSpPr>
              <a:spLocks noChangeArrowheads="1"/>
            </p:cNvSpPr>
            <p:nvPr/>
          </p:nvSpPr>
          <p:spPr bwMode="auto">
            <a:xfrm>
              <a:off x="7700963" y="4884738"/>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7" name="Oval 213">
              <a:extLst>
                <a:ext uri="{FF2B5EF4-FFF2-40B4-BE49-F238E27FC236}">
                  <a16:creationId xmlns:a16="http://schemas.microsoft.com/office/drawing/2014/main" id="{1244567E-FF51-4579-BB6F-7FA8A5EA72A9}"/>
                </a:ext>
              </a:extLst>
            </p:cNvPr>
            <p:cNvSpPr>
              <a:spLocks noChangeArrowheads="1"/>
            </p:cNvSpPr>
            <p:nvPr/>
          </p:nvSpPr>
          <p:spPr bwMode="auto">
            <a:xfrm>
              <a:off x="6551613" y="4884738"/>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8" name="Oval 214">
              <a:extLst>
                <a:ext uri="{FF2B5EF4-FFF2-40B4-BE49-F238E27FC236}">
                  <a16:creationId xmlns:a16="http://schemas.microsoft.com/office/drawing/2014/main" id="{559A83CB-437A-4259-A46A-0BF7AEF41020}"/>
                </a:ext>
              </a:extLst>
            </p:cNvPr>
            <p:cNvSpPr>
              <a:spLocks noChangeArrowheads="1"/>
            </p:cNvSpPr>
            <p:nvPr/>
          </p:nvSpPr>
          <p:spPr bwMode="auto">
            <a:xfrm>
              <a:off x="6273801" y="4884738"/>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9" name="Oval 215">
              <a:extLst>
                <a:ext uri="{FF2B5EF4-FFF2-40B4-BE49-F238E27FC236}">
                  <a16:creationId xmlns:a16="http://schemas.microsoft.com/office/drawing/2014/main" id="{944755CB-7C37-440D-A7DB-7ED747A70BF6}"/>
                </a:ext>
              </a:extLst>
            </p:cNvPr>
            <p:cNvSpPr>
              <a:spLocks noChangeArrowheads="1"/>
            </p:cNvSpPr>
            <p:nvPr/>
          </p:nvSpPr>
          <p:spPr bwMode="auto">
            <a:xfrm>
              <a:off x="8294688" y="4884738"/>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0" name="Oval 216">
              <a:extLst>
                <a:ext uri="{FF2B5EF4-FFF2-40B4-BE49-F238E27FC236}">
                  <a16:creationId xmlns:a16="http://schemas.microsoft.com/office/drawing/2014/main" id="{0EA6CE7C-1B64-4545-A1B9-526DB7B14CD0}"/>
                </a:ext>
              </a:extLst>
            </p:cNvPr>
            <p:cNvSpPr>
              <a:spLocks noChangeArrowheads="1"/>
            </p:cNvSpPr>
            <p:nvPr/>
          </p:nvSpPr>
          <p:spPr bwMode="auto">
            <a:xfrm>
              <a:off x="9129713" y="4830763"/>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1" name="Oval 217">
              <a:extLst>
                <a:ext uri="{FF2B5EF4-FFF2-40B4-BE49-F238E27FC236}">
                  <a16:creationId xmlns:a16="http://schemas.microsoft.com/office/drawing/2014/main" id="{76D55780-4E06-4845-846E-910DDA6BA53D}"/>
                </a:ext>
              </a:extLst>
            </p:cNvPr>
            <p:cNvSpPr>
              <a:spLocks noChangeArrowheads="1"/>
            </p:cNvSpPr>
            <p:nvPr/>
          </p:nvSpPr>
          <p:spPr bwMode="auto">
            <a:xfrm>
              <a:off x="9129713" y="5145088"/>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2" name="Oval 218">
              <a:extLst>
                <a:ext uri="{FF2B5EF4-FFF2-40B4-BE49-F238E27FC236}">
                  <a16:creationId xmlns:a16="http://schemas.microsoft.com/office/drawing/2014/main" id="{749CAC45-D215-49EF-9DAC-D781EDC8753E}"/>
                </a:ext>
              </a:extLst>
            </p:cNvPr>
            <p:cNvSpPr>
              <a:spLocks noChangeArrowheads="1"/>
            </p:cNvSpPr>
            <p:nvPr/>
          </p:nvSpPr>
          <p:spPr bwMode="auto">
            <a:xfrm>
              <a:off x="8016876" y="4884738"/>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3" name="Oval 219">
              <a:extLst>
                <a:ext uri="{FF2B5EF4-FFF2-40B4-BE49-F238E27FC236}">
                  <a16:creationId xmlns:a16="http://schemas.microsoft.com/office/drawing/2014/main" id="{10AC76F6-8F06-4E31-AEA1-203D142C667B}"/>
                </a:ext>
              </a:extLst>
            </p:cNvPr>
            <p:cNvSpPr>
              <a:spLocks noChangeArrowheads="1"/>
            </p:cNvSpPr>
            <p:nvPr/>
          </p:nvSpPr>
          <p:spPr bwMode="auto">
            <a:xfrm>
              <a:off x="5994401" y="5164138"/>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4" name="Oval 220">
              <a:extLst>
                <a:ext uri="{FF2B5EF4-FFF2-40B4-BE49-F238E27FC236}">
                  <a16:creationId xmlns:a16="http://schemas.microsoft.com/office/drawing/2014/main" id="{77AC1ED1-57CB-4D3E-9CD2-1069973E72E6}"/>
                </a:ext>
              </a:extLst>
            </p:cNvPr>
            <p:cNvSpPr>
              <a:spLocks noChangeArrowheads="1"/>
            </p:cNvSpPr>
            <p:nvPr/>
          </p:nvSpPr>
          <p:spPr bwMode="auto">
            <a:xfrm>
              <a:off x="5716588" y="5164138"/>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5" name="Oval 221">
              <a:extLst>
                <a:ext uri="{FF2B5EF4-FFF2-40B4-BE49-F238E27FC236}">
                  <a16:creationId xmlns:a16="http://schemas.microsoft.com/office/drawing/2014/main" id="{002BF16C-7523-410D-9EBC-0E17C2957E81}"/>
                </a:ext>
              </a:extLst>
            </p:cNvPr>
            <p:cNvSpPr>
              <a:spLocks noChangeArrowheads="1"/>
            </p:cNvSpPr>
            <p:nvPr/>
          </p:nvSpPr>
          <p:spPr bwMode="auto">
            <a:xfrm>
              <a:off x="6829426" y="5164138"/>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6" name="Oval 222">
              <a:extLst>
                <a:ext uri="{FF2B5EF4-FFF2-40B4-BE49-F238E27FC236}">
                  <a16:creationId xmlns:a16="http://schemas.microsoft.com/office/drawing/2014/main" id="{9F3E5995-1C6D-408C-91D5-0BAE51027FFA}"/>
                </a:ext>
              </a:extLst>
            </p:cNvPr>
            <p:cNvSpPr>
              <a:spLocks noChangeArrowheads="1"/>
            </p:cNvSpPr>
            <p:nvPr/>
          </p:nvSpPr>
          <p:spPr bwMode="auto">
            <a:xfrm>
              <a:off x="7145338" y="5164138"/>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7" name="Oval 223">
              <a:extLst>
                <a:ext uri="{FF2B5EF4-FFF2-40B4-BE49-F238E27FC236}">
                  <a16:creationId xmlns:a16="http://schemas.microsoft.com/office/drawing/2014/main" id="{DD9B1AF6-B1AF-4021-A756-102EE0BAD5BB}"/>
                </a:ext>
              </a:extLst>
            </p:cNvPr>
            <p:cNvSpPr>
              <a:spLocks noChangeArrowheads="1"/>
            </p:cNvSpPr>
            <p:nvPr/>
          </p:nvSpPr>
          <p:spPr bwMode="auto">
            <a:xfrm>
              <a:off x="7423151" y="5164138"/>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8" name="Oval 224">
              <a:extLst>
                <a:ext uri="{FF2B5EF4-FFF2-40B4-BE49-F238E27FC236}">
                  <a16:creationId xmlns:a16="http://schemas.microsoft.com/office/drawing/2014/main" id="{A941A7D0-E442-4D3A-8BCE-F4809CF2777B}"/>
                </a:ext>
              </a:extLst>
            </p:cNvPr>
            <p:cNvSpPr>
              <a:spLocks noChangeArrowheads="1"/>
            </p:cNvSpPr>
            <p:nvPr/>
          </p:nvSpPr>
          <p:spPr bwMode="auto">
            <a:xfrm>
              <a:off x="7700963" y="5164138"/>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9" name="Oval 225">
              <a:extLst>
                <a:ext uri="{FF2B5EF4-FFF2-40B4-BE49-F238E27FC236}">
                  <a16:creationId xmlns:a16="http://schemas.microsoft.com/office/drawing/2014/main" id="{D24B54B3-62B3-4870-A9D3-2FEA8306F115}"/>
                </a:ext>
              </a:extLst>
            </p:cNvPr>
            <p:cNvSpPr>
              <a:spLocks noChangeArrowheads="1"/>
            </p:cNvSpPr>
            <p:nvPr/>
          </p:nvSpPr>
          <p:spPr bwMode="auto">
            <a:xfrm>
              <a:off x="6551613" y="5164138"/>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0" name="Oval 226">
              <a:extLst>
                <a:ext uri="{FF2B5EF4-FFF2-40B4-BE49-F238E27FC236}">
                  <a16:creationId xmlns:a16="http://schemas.microsoft.com/office/drawing/2014/main" id="{742117D6-BFBB-4200-A25B-D3992BD58C89}"/>
                </a:ext>
              </a:extLst>
            </p:cNvPr>
            <p:cNvSpPr>
              <a:spLocks noChangeArrowheads="1"/>
            </p:cNvSpPr>
            <p:nvPr/>
          </p:nvSpPr>
          <p:spPr bwMode="auto">
            <a:xfrm>
              <a:off x="6273801" y="5164138"/>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1" name="Oval 227">
              <a:extLst>
                <a:ext uri="{FF2B5EF4-FFF2-40B4-BE49-F238E27FC236}">
                  <a16:creationId xmlns:a16="http://schemas.microsoft.com/office/drawing/2014/main" id="{523B6E3B-947E-4EFC-A3D4-5DA33923EEE0}"/>
                </a:ext>
              </a:extLst>
            </p:cNvPr>
            <p:cNvSpPr>
              <a:spLocks noChangeArrowheads="1"/>
            </p:cNvSpPr>
            <p:nvPr/>
          </p:nvSpPr>
          <p:spPr bwMode="auto">
            <a:xfrm>
              <a:off x="8016876" y="5164138"/>
              <a:ext cx="20478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2" name="Oval 228">
              <a:extLst>
                <a:ext uri="{FF2B5EF4-FFF2-40B4-BE49-F238E27FC236}">
                  <a16:creationId xmlns:a16="http://schemas.microsoft.com/office/drawing/2014/main" id="{ADDEB866-7F4C-4B76-A443-1779BAE705DB}"/>
                </a:ext>
              </a:extLst>
            </p:cNvPr>
            <p:cNvSpPr>
              <a:spLocks noChangeArrowheads="1"/>
            </p:cNvSpPr>
            <p:nvPr/>
          </p:nvSpPr>
          <p:spPr bwMode="auto">
            <a:xfrm>
              <a:off x="6829426" y="54419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3" name="Oval 229">
              <a:extLst>
                <a:ext uri="{FF2B5EF4-FFF2-40B4-BE49-F238E27FC236}">
                  <a16:creationId xmlns:a16="http://schemas.microsoft.com/office/drawing/2014/main" id="{46DE68B6-9EC7-408A-BACB-3C29084F0B59}"/>
                </a:ext>
              </a:extLst>
            </p:cNvPr>
            <p:cNvSpPr>
              <a:spLocks noChangeArrowheads="1"/>
            </p:cNvSpPr>
            <p:nvPr/>
          </p:nvSpPr>
          <p:spPr bwMode="auto">
            <a:xfrm>
              <a:off x="7145338" y="54419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4" name="Oval 230">
              <a:extLst>
                <a:ext uri="{FF2B5EF4-FFF2-40B4-BE49-F238E27FC236}">
                  <a16:creationId xmlns:a16="http://schemas.microsoft.com/office/drawing/2014/main" id="{B54421E9-4F49-45F9-8236-A36E833A1DE9}"/>
                </a:ext>
              </a:extLst>
            </p:cNvPr>
            <p:cNvSpPr>
              <a:spLocks noChangeArrowheads="1"/>
            </p:cNvSpPr>
            <p:nvPr/>
          </p:nvSpPr>
          <p:spPr bwMode="auto">
            <a:xfrm>
              <a:off x="7423151" y="54419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5" name="Oval 231">
              <a:extLst>
                <a:ext uri="{FF2B5EF4-FFF2-40B4-BE49-F238E27FC236}">
                  <a16:creationId xmlns:a16="http://schemas.microsoft.com/office/drawing/2014/main" id="{CD02F544-6517-457A-87D6-C660294315D5}"/>
                </a:ext>
              </a:extLst>
            </p:cNvPr>
            <p:cNvSpPr>
              <a:spLocks noChangeArrowheads="1"/>
            </p:cNvSpPr>
            <p:nvPr/>
          </p:nvSpPr>
          <p:spPr bwMode="auto">
            <a:xfrm>
              <a:off x="7700963" y="54419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6" name="Oval 232">
              <a:extLst>
                <a:ext uri="{FF2B5EF4-FFF2-40B4-BE49-F238E27FC236}">
                  <a16:creationId xmlns:a16="http://schemas.microsoft.com/office/drawing/2014/main" id="{32C4118B-5B19-4609-B930-C5A4CBFB0158}"/>
                </a:ext>
              </a:extLst>
            </p:cNvPr>
            <p:cNvSpPr>
              <a:spLocks noChangeArrowheads="1"/>
            </p:cNvSpPr>
            <p:nvPr/>
          </p:nvSpPr>
          <p:spPr bwMode="auto">
            <a:xfrm>
              <a:off x="8016876" y="54419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7" name="Oval 233">
              <a:extLst>
                <a:ext uri="{FF2B5EF4-FFF2-40B4-BE49-F238E27FC236}">
                  <a16:creationId xmlns:a16="http://schemas.microsoft.com/office/drawing/2014/main" id="{B19999E6-177A-4D2F-A5B3-4CCCB1F36668}"/>
                </a:ext>
              </a:extLst>
            </p:cNvPr>
            <p:cNvSpPr>
              <a:spLocks noChangeArrowheads="1"/>
            </p:cNvSpPr>
            <p:nvPr/>
          </p:nvSpPr>
          <p:spPr bwMode="auto">
            <a:xfrm>
              <a:off x="6829426" y="57213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8" name="Oval 234">
              <a:extLst>
                <a:ext uri="{FF2B5EF4-FFF2-40B4-BE49-F238E27FC236}">
                  <a16:creationId xmlns:a16="http://schemas.microsoft.com/office/drawing/2014/main" id="{E71A6F66-46F2-454F-94AD-EFC3F5A91915}"/>
                </a:ext>
              </a:extLst>
            </p:cNvPr>
            <p:cNvSpPr>
              <a:spLocks noChangeArrowheads="1"/>
            </p:cNvSpPr>
            <p:nvPr/>
          </p:nvSpPr>
          <p:spPr bwMode="auto">
            <a:xfrm>
              <a:off x="7145338" y="57213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9" name="Oval 235">
              <a:extLst>
                <a:ext uri="{FF2B5EF4-FFF2-40B4-BE49-F238E27FC236}">
                  <a16:creationId xmlns:a16="http://schemas.microsoft.com/office/drawing/2014/main" id="{14991281-D1A0-49E4-88F7-7C5999C02777}"/>
                </a:ext>
              </a:extLst>
            </p:cNvPr>
            <p:cNvSpPr>
              <a:spLocks noChangeArrowheads="1"/>
            </p:cNvSpPr>
            <p:nvPr/>
          </p:nvSpPr>
          <p:spPr bwMode="auto">
            <a:xfrm>
              <a:off x="7423151" y="57213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0" name="Oval 236">
              <a:extLst>
                <a:ext uri="{FF2B5EF4-FFF2-40B4-BE49-F238E27FC236}">
                  <a16:creationId xmlns:a16="http://schemas.microsoft.com/office/drawing/2014/main" id="{C93465EA-F51F-4DFD-AE30-B7C01FFE918E}"/>
                </a:ext>
              </a:extLst>
            </p:cNvPr>
            <p:cNvSpPr>
              <a:spLocks noChangeArrowheads="1"/>
            </p:cNvSpPr>
            <p:nvPr/>
          </p:nvSpPr>
          <p:spPr bwMode="auto">
            <a:xfrm>
              <a:off x="6829426" y="59991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1" name="Oval 237">
              <a:extLst>
                <a:ext uri="{FF2B5EF4-FFF2-40B4-BE49-F238E27FC236}">
                  <a16:creationId xmlns:a16="http://schemas.microsoft.com/office/drawing/2014/main" id="{7D3E074F-0D6E-4E63-9052-B824C283FAFF}"/>
                </a:ext>
              </a:extLst>
            </p:cNvPr>
            <p:cNvSpPr>
              <a:spLocks noChangeArrowheads="1"/>
            </p:cNvSpPr>
            <p:nvPr/>
          </p:nvSpPr>
          <p:spPr bwMode="auto">
            <a:xfrm>
              <a:off x="7145338" y="59991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2" name="Oval 238">
              <a:extLst>
                <a:ext uri="{FF2B5EF4-FFF2-40B4-BE49-F238E27FC236}">
                  <a16:creationId xmlns:a16="http://schemas.microsoft.com/office/drawing/2014/main" id="{C71799FA-567E-4800-B484-4DAE150ACA1C}"/>
                </a:ext>
              </a:extLst>
            </p:cNvPr>
            <p:cNvSpPr>
              <a:spLocks noChangeArrowheads="1"/>
            </p:cNvSpPr>
            <p:nvPr/>
          </p:nvSpPr>
          <p:spPr bwMode="auto">
            <a:xfrm>
              <a:off x="7423151" y="59991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3" name="Oval 239">
              <a:extLst>
                <a:ext uri="{FF2B5EF4-FFF2-40B4-BE49-F238E27FC236}">
                  <a16:creationId xmlns:a16="http://schemas.microsoft.com/office/drawing/2014/main" id="{8A7EB6F0-6573-4349-85C2-EE873ECE7452}"/>
                </a:ext>
              </a:extLst>
            </p:cNvPr>
            <p:cNvSpPr>
              <a:spLocks noChangeArrowheads="1"/>
            </p:cNvSpPr>
            <p:nvPr/>
          </p:nvSpPr>
          <p:spPr bwMode="auto">
            <a:xfrm>
              <a:off x="6829426" y="62785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4" name="Oval 240">
              <a:extLst>
                <a:ext uri="{FF2B5EF4-FFF2-40B4-BE49-F238E27FC236}">
                  <a16:creationId xmlns:a16="http://schemas.microsoft.com/office/drawing/2014/main" id="{4C5EDF6C-AF5D-4C3B-9AB9-17216B1D8FB3}"/>
                </a:ext>
              </a:extLst>
            </p:cNvPr>
            <p:cNvSpPr>
              <a:spLocks noChangeArrowheads="1"/>
            </p:cNvSpPr>
            <p:nvPr/>
          </p:nvSpPr>
          <p:spPr bwMode="auto">
            <a:xfrm>
              <a:off x="7145338" y="62785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5" name="Oval 241">
              <a:extLst>
                <a:ext uri="{FF2B5EF4-FFF2-40B4-BE49-F238E27FC236}">
                  <a16:creationId xmlns:a16="http://schemas.microsoft.com/office/drawing/2014/main" id="{9AFB774E-B9D5-4C7C-8B53-3123808F2929}"/>
                </a:ext>
              </a:extLst>
            </p:cNvPr>
            <p:cNvSpPr>
              <a:spLocks noChangeArrowheads="1"/>
            </p:cNvSpPr>
            <p:nvPr/>
          </p:nvSpPr>
          <p:spPr bwMode="auto">
            <a:xfrm>
              <a:off x="6829426" y="65881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6" name="Oval 242">
              <a:extLst>
                <a:ext uri="{FF2B5EF4-FFF2-40B4-BE49-F238E27FC236}">
                  <a16:creationId xmlns:a16="http://schemas.microsoft.com/office/drawing/2014/main" id="{AB693592-E50C-4BA4-AFD8-76E51F62300E}"/>
                </a:ext>
              </a:extLst>
            </p:cNvPr>
            <p:cNvSpPr>
              <a:spLocks noChangeArrowheads="1"/>
            </p:cNvSpPr>
            <p:nvPr/>
          </p:nvSpPr>
          <p:spPr bwMode="auto">
            <a:xfrm>
              <a:off x="7145338" y="65881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7" name="Oval 243">
              <a:extLst>
                <a:ext uri="{FF2B5EF4-FFF2-40B4-BE49-F238E27FC236}">
                  <a16:creationId xmlns:a16="http://schemas.microsoft.com/office/drawing/2014/main" id="{9EE5AB51-2525-43F9-BF67-D35605A3D992}"/>
                </a:ext>
              </a:extLst>
            </p:cNvPr>
            <p:cNvSpPr>
              <a:spLocks noChangeArrowheads="1"/>
            </p:cNvSpPr>
            <p:nvPr/>
          </p:nvSpPr>
          <p:spPr bwMode="auto">
            <a:xfrm>
              <a:off x="7423151" y="62785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8" name="Oval 244">
              <a:extLst>
                <a:ext uri="{FF2B5EF4-FFF2-40B4-BE49-F238E27FC236}">
                  <a16:creationId xmlns:a16="http://schemas.microsoft.com/office/drawing/2014/main" id="{B869D2F7-6FB4-491C-A500-1D178543994B}"/>
                </a:ext>
              </a:extLst>
            </p:cNvPr>
            <p:cNvSpPr>
              <a:spLocks noChangeArrowheads="1"/>
            </p:cNvSpPr>
            <p:nvPr/>
          </p:nvSpPr>
          <p:spPr bwMode="auto">
            <a:xfrm>
              <a:off x="7980363" y="59991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9" name="Oval 245">
              <a:extLst>
                <a:ext uri="{FF2B5EF4-FFF2-40B4-BE49-F238E27FC236}">
                  <a16:creationId xmlns:a16="http://schemas.microsoft.com/office/drawing/2014/main" id="{46DD56F1-EE53-403A-8FBB-BC7BDC972067}"/>
                </a:ext>
              </a:extLst>
            </p:cNvPr>
            <p:cNvSpPr>
              <a:spLocks noChangeArrowheads="1"/>
            </p:cNvSpPr>
            <p:nvPr/>
          </p:nvSpPr>
          <p:spPr bwMode="auto">
            <a:xfrm>
              <a:off x="7980363" y="62785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0" name="Oval 246">
              <a:extLst>
                <a:ext uri="{FF2B5EF4-FFF2-40B4-BE49-F238E27FC236}">
                  <a16:creationId xmlns:a16="http://schemas.microsoft.com/office/drawing/2014/main" id="{9DE95DAF-212E-418C-913E-765273E2A69B}"/>
                </a:ext>
              </a:extLst>
            </p:cNvPr>
            <p:cNvSpPr>
              <a:spLocks noChangeArrowheads="1"/>
            </p:cNvSpPr>
            <p:nvPr/>
          </p:nvSpPr>
          <p:spPr bwMode="auto">
            <a:xfrm>
              <a:off x="7700963" y="57213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1" name="Oval 247">
              <a:extLst>
                <a:ext uri="{FF2B5EF4-FFF2-40B4-BE49-F238E27FC236}">
                  <a16:creationId xmlns:a16="http://schemas.microsoft.com/office/drawing/2014/main" id="{0F93EC07-51FF-4D88-BA6D-48D064F7D0E6}"/>
                </a:ext>
              </a:extLst>
            </p:cNvPr>
            <p:cNvSpPr>
              <a:spLocks noChangeArrowheads="1"/>
            </p:cNvSpPr>
            <p:nvPr/>
          </p:nvSpPr>
          <p:spPr bwMode="auto">
            <a:xfrm>
              <a:off x="9964738" y="4570413"/>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2" name="Oval 248">
              <a:extLst>
                <a:ext uri="{FF2B5EF4-FFF2-40B4-BE49-F238E27FC236}">
                  <a16:creationId xmlns:a16="http://schemas.microsoft.com/office/drawing/2014/main" id="{79BFBE06-AD92-46ED-A980-D0CADC114452}"/>
                </a:ext>
              </a:extLst>
            </p:cNvPr>
            <p:cNvSpPr>
              <a:spLocks noChangeArrowheads="1"/>
            </p:cNvSpPr>
            <p:nvPr/>
          </p:nvSpPr>
          <p:spPr bwMode="auto">
            <a:xfrm>
              <a:off x="10279063" y="4570413"/>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3" name="Oval 249">
              <a:extLst>
                <a:ext uri="{FF2B5EF4-FFF2-40B4-BE49-F238E27FC236}">
                  <a16:creationId xmlns:a16="http://schemas.microsoft.com/office/drawing/2014/main" id="{EF3CC557-14F7-4711-933A-F69681985D7F}"/>
                </a:ext>
              </a:extLst>
            </p:cNvPr>
            <p:cNvSpPr>
              <a:spLocks noChangeArrowheads="1"/>
            </p:cNvSpPr>
            <p:nvPr/>
          </p:nvSpPr>
          <p:spPr bwMode="auto">
            <a:xfrm>
              <a:off x="9964738" y="4848226"/>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4" name="Oval 250">
              <a:extLst>
                <a:ext uri="{FF2B5EF4-FFF2-40B4-BE49-F238E27FC236}">
                  <a16:creationId xmlns:a16="http://schemas.microsoft.com/office/drawing/2014/main" id="{A234DE32-3F16-45BC-AD61-B8AA33F65D7D}"/>
                </a:ext>
              </a:extLst>
            </p:cNvPr>
            <p:cNvSpPr>
              <a:spLocks noChangeArrowheads="1"/>
            </p:cNvSpPr>
            <p:nvPr/>
          </p:nvSpPr>
          <p:spPr bwMode="auto">
            <a:xfrm>
              <a:off x="10279063" y="4848226"/>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5" name="Oval 251">
              <a:extLst>
                <a:ext uri="{FF2B5EF4-FFF2-40B4-BE49-F238E27FC236}">
                  <a16:creationId xmlns:a16="http://schemas.microsoft.com/office/drawing/2014/main" id="{9BAAE95F-B55A-47FF-948B-EF931EDA83C0}"/>
                </a:ext>
              </a:extLst>
            </p:cNvPr>
            <p:cNvSpPr>
              <a:spLocks noChangeArrowheads="1"/>
            </p:cNvSpPr>
            <p:nvPr/>
          </p:nvSpPr>
          <p:spPr bwMode="auto">
            <a:xfrm>
              <a:off x="10279063" y="5164138"/>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6" name="Oval 252">
              <a:extLst>
                <a:ext uri="{FF2B5EF4-FFF2-40B4-BE49-F238E27FC236}">
                  <a16:creationId xmlns:a16="http://schemas.microsoft.com/office/drawing/2014/main" id="{9AEEA8E8-8BE0-417C-ADF2-1AAE90D4041B}"/>
                </a:ext>
              </a:extLst>
            </p:cNvPr>
            <p:cNvSpPr>
              <a:spLocks noChangeArrowheads="1"/>
            </p:cNvSpPr>
            <p:nvPr/>
          </p:nvSpPr>
          <p:spPr bwMode="auto">
            <a:xfrm>
              <a:off x="10836276" y="5164138"/>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7" name="Oval 253">
              <a:extLst>
                <a:ext uri="{FF2B5EF4-FFF2-40B4-BE49-F238E27FC236}">
                  <a16:creationId xmlns:a16="http://schemas.microsoft.com/office/drawing/2014/main" id="{EA365C92-615F-4FD3-B6BC-D8FCEFE967E5}"/>
                </a:ext>
              </a:extLst>
            </p:cNvPr>
            <p:cNvSpPr>
              <a:spLocks noChangeArrowheads="1"/>
            </p:cNvSpPr>
            <p:nvPr/>
          </p:nvSpPr>
          <p:spPr bwMode="auto">
            <a:xfrm>
              <a:off x="10558463" y="4570413"/>
              <a:ext cx="20478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8" name="Oval 254">
              <a:extLst>
                <a:ext uri="{FF2B5EF4-FFF2-40B4-BE49-F238E27FC236}">
                  <a16:creationId xmlns:a16="http://schemas.microsoft.com/office/drawing/2014/main" id="{A24238AF-4451-4913-BBE8-A9890D2D3DB4}"/>
                </a:ext>
              </a:extLst>
            </p:cNvPr>
            <p:cNvSpPr>
              <a:spLocks noChangeArrowheads="1"/>
            </p:cNvSpPr>
            <p:nvPr/>
          </p:nvSpPr>
          <p:spPr bwMode="auto">
            <a:xfrm>
              <a:off x="9686926" y="4570413"/>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9" name="Oval 255">
              <a:extLst>
                <a:ext uri="{FF2B5EF4-FFF2-40B4-BE49-F238E27FC236}">
                  <a16:creationId xmlns:a16="http://schemas.microsoft.com/office/drawing/2014/main" id="{2BA69190-FC09-4768-81CF-8AAAB683CD4A}"/>
                </a:ext>
              </a:extLst>
            </p:cNvPr>
            <p:cNvSpPr>
              <a:spLocks noChangeArrowheads="1"/>
            </p:cNvSpPr>
            <p:nvPr/>
          </p:nvSpPr>
          <p:spPr bwMode="auto">
            <a:xfrm>
              <a:off x="9407526" y="4570413"/>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90" name="Oval 256">
              <a:extLst>
                <a:ext uri="{FF2B5EF4-FFF2-40B4-BE49-F238E27FC236}">
                  <a16:creationId xmlns:a16="http://schemas.microsoft.com/office/drawing/2014/main" id="{00B542CE-E933-40BA-9170-B2197B7929A9}"/>
                </a:ext>
              </a:extLst>
            </p:cNvPr>
            <p:cNvSpPr>
              <a:spLocks noChangeArrowheads="1"/>
            </p:cNvSpPr>
            <p:nvPr/>
          </p:nvSpPr>
          <p:spPr bwMode="auto">
            <a:xfrm>
              <a:off x="6829426" y="37338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91" name="Oval 257">
              <a:extLst>
                <a:ext uri="{FF2B5EF4-FFF2-40B4-BE49-F238E27FC236}">
                  <a16:creationId xmlns:a16="http://schemas.microsoft.com/office/drawing/2014/main" id="{6F22AFF5-2803-4E8B-A54D-6C472430C272}"/>
                </a:ext>
              </a:extLst>
            </p:cNvPr>
            <p:cNvSpPr>
              <a:spLocks noChangeArrowheads="1"/>
            </p:cNvSpPr>
            <p:nvPr/>
          </p:nvSpPr>
          <p:spPr bwMode="auto">
            <a:xfrm>
              <a:off x="6551613"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92" name="Oval 258">
              <a:extLst>
                <a:ext uri="{FF2B5EF4-FFF2-40B4-BE49-F238E27FC236}">
                  <a16:creationId xmlns:a16="http://schemas.microsoft.com/office/drawing/2014/main" id="{0A392979-3FBB-4DCE-BF3B-470C8BCBCAB0}"/>
                </a:ext>
              </a:extLst>
            </p:cNvPr>
            <p:cNvSpPr>
              <a:spLocks noChangeArrowheads="1"/>
            </p:cNvSpPr>
            <p:nvPr/>
          </p:nvSpPr>
          <p:spPr bwMode="auto">
            <a:xfrm>
              <a:off x="6273801"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93" name="Oval 259">
              <a:extLst>
                <a:ext uri="{FF2B5EF4-FFF2-40B4-BE49-F238E27FC236}">
                  <a16:creationId xmlns:a16="http://schemas.microsoft.com/office/drawing/2014/main" id="{FBB05E74-8975-4DA6-9807-DC885E83C824}"/>
                </a:ext>
              </a:extLst>
            </p:cNvPr>
            <p:cNvSpPr>
              <a:spLocks noChangeArrowheads="1"/>
            </p:cNvSpPr>
            <p:nvPr/>
          </p:nvSpPr>
          <p:spPr bwMode="auto">
            <a:xfrm>
              <a:off x="5994401" y="37338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94" name="Oval 260">
              <a:extLst>
                <a:ext uri="{FF2B5EF4-FFF2-40B4-BE49-F238E27FC236}">
                  <a16:creationId xmlns:a16="http://schemas.microsoft.com/office/drawing/2014/main" id="{9651FA1B-94D2-4FE8-9E1E-BE3FB08C4931}"/>
                </a:ext>
              </a:extLst>
            </p:cNvPr>
            <p:cNvSpPr>
              <a:spLocks noChangeArrowheads="1"/>
            </p:cNvSpPr>
            <p:nvPr/>
          </p:nvSpPr>
          <p:spPr bwMode="auto">
            <a:xfrm>
              <a:off x="6273801" y="4013201"/>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95" name="Oval 261">
              <a:extLst>
                <a:ext uri="{FF2B5EF4-FFF2-40B4-BE49-F238E27FC236}">
                  <a16:creationId xmlns:a16="http://schemas.microsoft.com/office/drawing/2014/main" id="{863576FC-959B-40CD-8623-7813A3551BB2}"/>
                </a:ext>
              </a:extLst>
            </p:cNvPr>
            <p:cNvSpPr>
              <a:spLocks noChangeArrowheads="1"/>
            </p:cNvSpPr>
            <p:nvPr/>
          </p:nvSpPr>
          <p:spPr bwMode="auto">
            <a:xfrm>
              <a:off x="5994401" y="4013201"/>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96" name="Oval 262">
              <a:extLst>
                <a:ext uri="{FF2B5EF4-FFF2-40B4-BE49-F238E27FC236}">
                  <a16:creationId xmlns:a16="http://schemas.microsoft.com/office/drawing/2014/main" id="{A098E8EF-3D42-4979-9F8B-5007F3C71F0A}"/>
                </a:ext>
              </a:extLst>
            </p:cNvPr>
            <p:cNvSpPr>
              <a:spLocks noChangeArrowheads="1"/>
            </p:cNvSpPr>
            <p:nvPr/>
          </p:nvSpPr>
          <p:spPr bwMode="auto">
            <a:xfrm>
              <a:off x="7664451" y="37338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97" name="Oval 263">
              <a:extLst>
                <a:ext uri="{FF2B5EF4-FFF2-40B4-BE49-F238E27FC236}">
                  <a16:creationId xmlns:a16="http://schemas.microsoft.com/office/drawing/2014/main" id="{A4F87225-AE50-481A-BF20-50EA4DBD867E}"/>
                </a:ext>
              </a:extLst>
            </p:cNvPr>
            <p:cNvSpPr>
              <a:spLocks noChangeArrowheads="1"/>
            </p:cNvSpPr>
            <p:nvPr/>
          </p:nvSpPr>
          <p:spPr bwMode="auto">
            <a:xfrm>
              <a:off x="7980363"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98" name="Oval 264">
              <a:extLst>
                <a:ext uri="{FF2B5EF4-FFF2-40B4-BE49-F238E27FC236}">
                  <a16:creationId xmlns:a16="http://schemas.microsoft.com/office/drawing/2014/main" id="{01C58E8A-464B-48E8-B888-E5C35FC9F030}"/>
                </a:ext>
              </a:extLst>
            </p:cNvPr>
            <p:cNvSpPr>
              <a:spLocks noChangeArrowheads="1"/>
            </p:cNvSpPr>
            <p:nvPr/>
          </p:nvSpPr>
          <p:spPr bwMode="auto">
            <a:xfrm>
              <a:off x="8258176"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99" name="Oval 265">
              <a:extLst>
                <a:ext uri="{FF2B5EF4-FFF2-40B4-BE49-F238E27FC236}">
                  <a16:creationId xmlns:a16="http://schemas.microsoft.com/office/drawing/2014/main" id="{6F7D0239-CFEB-4FED-850E-645FF4B5C10D}"/>
                </a:ext>
              </a:extLst>
            </p:cNvPr>
            <p:cNvSpPr>
              <a:spLocks noChangeArrowheads="1"/>
            </p:cNvSpPr>
            <p:nvPr/>
          </p:nvSpPr>
          <p:spPr bwMode="auto">
            <a:xfrm>
              <a:off x="8535988" y="37338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00" name="Oval 266">
              <a:extLst>
                <a:ext uri="{FF2B5EF4-FFF2-40B4-BE49-F238E27FC236}">
                  <a16:creationId xmlns:a16="http://schemas.microsoft.com/office/drawing/2014/main" id="{329D2E59-FB6C-4C34-A134-BB8B36939236}"/>
                </a:ext>
              </a:extLst>
            </p:cNvPr>
            <p:cNvSpPr>
              <a:spLocks noChangeArrowheads="1"/>
            </p:cNvSpPr>
            <p:nvPr/>
          </p:nvSpPr>
          <p:spPr bwMode="auto">
            <a:xfrm>
              <a:off x="7108826"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01" name="Oval 267">
              <a:extLst>
                <a:ext uri="{FF2B5EF4-FFF2-40B4-BE49-F238E27FC236}">
                  <a16:creationId xmlns:a16="http://schemas.microsoft.com/office/drawing/2014/main" id="{266E269F-F13D-4567-9A82-72AF6C3CF46F}"/>
                </a:ext>
              </a:extLst>
            </p:cNvPr>
            <p:cNvSpPr>
              <a:spLocks noChangeArrowheads="1"/>
            </p:cNvSpPr>
            <p:nvPr/>
          </p:nvSpPr>
          <p:spPr bwMode="auto">
            <a:xfrm>
              <a:off x="9964738" y="37338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02" name="Oval 268">
              <a:extLst>
                <a:ext uri="{FF2B5EF4-FFF2-40B4-BE49-F238E27FC236}">
                  <a16:creationId xmlns:a16="http://schemas.microsoft.com/office/drawing/2014/main" id="{32A31A84-5DCD-419D-8B23-25BB6B97416A}"/>
                </a:ext>
              </a:extLst>
            </p:cNvPr>
            <p:cNvSpPr>
              <a:spLocks noChangeArrowheads="1"/>
            </p:cNvSpPr>
            <p:nvPr/>
          </p:nvSpPr>
          <p:spPr bwMode="auto">
            <a:xfrm>
              <a:off x="9686926"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03" name="Oval 269">
              <a:extLst>
                <a:ext uri="{FF2B5EF4-FFF2-40B4-BE49-F238E27FC236}">
                  <a16:creationId xmlns:a16="http://schemas.microsoft.com/office/drawing/2014/main" id="{A3C87F81-F33D-4727-95F8-5EBFAE6EDAF9}"/>
                </a:ext>
              </a:extLst>
            </p:cNvPr>
            <p:cNvSpPr>
              <a:spLocks noChangeArrowheads="1"/>
            </p:cNvSpPr>
            <p:nvPr/>
          </p:nvSpPr>
          <p:spPr bwMode="auto">
            <a:xfrm>
              <a:off x="9407526" y="373380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04" name="Oval 270">
              <a:extLst>
                <a:ext uri="{FF2B5EF4-FFF2-40B4-BE49-F238E27FC236}">
                  <a16:creationId xmlns:a16="http://schemas.microsoft.com/office/drawing/2014/main" id="{60535AF4-8AF9-4CE6-A3BF-F9C256CA61BC}"/>
                </a:ext>
              </a:extLst>
            </p:cNvPr>
            <p:cNvSpPr>
              <a:spLocks noChangeArrowheads="1"/>
            </p:cNvSpPr>
            <p:nvPr/>
          </p:nvSpPr>
          <p:spPr bwMode="auto">
            <a:xfrm>
              <a:off x="9129713" y="373380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05" name="Oval 271">
              <a:extLst>
                <a:ext uri="{FF2B5EF4-FFF2-40B4-BE49-F238E27FC236}">
                  <a16:creationId xmlns:a16="http://schemas.microsoft.com/office/drawing/2014/main" id="{2CDDF133-0D7A-41BC-B349-55C812079CB6}"/>
                </a:ext>
              </a:extLst>
            </p:cNvPr>
            <p:cNvSpPr>
              <a:spLocks noChangeArrowheads="1"/>
            </p:cNvSpPr>
            <p:nvPr/>
          </p:nvSpPr>
          <p:spPr bwMode="auto">
            <a:xfrm>
              <a:off x="8851901" y="373380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06" name="Oval 272">
              <a:extLst>
                <a:ext uri="{FF2B5EF4-FFF2-40B4-BE49-F238E27FC236}">
                  <a16:creationId xmlns:a16="http://schemas.microsoft.com/office/drawing/2014/main" id="{75986082-9494-4A0E-8ED4-87A6437E3052}"/>
                </a:ext>
              </a:extLst>
            </p:cNvPr>
            <p:cNvSpPr>
              <a:spLocks noChangeArrowheads="1"/>
            </p:cNvSpPr>
            <p:nvPr/>
          </p:nvSpPr>
          <p:spPr bwMode="auto">
            <a:xfrm>
              <a:off x="10799763" y="37338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07" name="Oval 273">
              <a:extLst>
                <a:ext uri="{FF2B5EF4-FFF2-40B4-BE49-F238E27FC236}">
                  <a16:creationId xmlns:a16="http://schemas.microsoft.com/office/drawing/2014/main" id="{8EAB2892-D219-42AC-8E4F-7B17323F93EA}"/>
                </a:ext>
              </a:extLst>
            </p:cNvPr>
            <p:cNvSpPr>
              <a:spLocks noChangeArrowheads="1"/>
            </p:cNvSpPr>
            <p:nvPr/>
          </p:nvSpPr>
          <p:spPr bwMode="auto">
            <a:xfrm>
              <a:off x="11115676" y="373380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08" name="Oval 274">
              <a:extLst>
                <a:ext uri="{FF2B5EF4-FFF2-40B4-BE49-F238E27FC236}">
                  <a16:creationId xmlns:a16="http://schemas.microsoft.com/office/drawing/2014/main" id="{A00D48A5-BE60-4FEF-ABFF-9C3D0C0473A0}"/>
                </a:ext>
              </a:extLst>
            </p:cNvPr>
            <p:cNvSpPr>
              <a:spLocks noChangeArrowheads="1"/>
            </p:cNvSpPr>
            <p:nvPr/>
          </p:nvSpPr>
          <p:spPr bwMode="auto">
            <a:xfrm>
              <a:off x="10521951"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09" name="Oval 275">
              <a:extLst>
                <a:ext uri="{FF2B5EF4-FFF2-40B4-BE49-F238E27FC236}">
                  <a16:creationId xmlns:a16="http://schemas.microsoft.com/office/drawing/2014/main" id="{E3534F03-99A7-4705-9EB3-2899AEDF4B79}"/>
                </a:ext>
              </a:extLst>
            </p:cNvPr>
            <p:cNvSpPr>
              <a:spLocks noChangeArrowheads="1"/>
            </p:cNvSpPr>
            <p:nvPr/>
          </p:nvSpPr>
          <p:spPr bwMode="auto">
            <a:xfrm>
              <a:off x="10244138"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10" name="Oval 276">
              <a:extLst>
                <a:ext uri="{FF2B5EF4-FFF2-40B4-BE49-F238E27FC236}">
                  <a16:creationId xmlns:a16="http://schemas.microsoft.com/office/drawing/2014/main" id="{5DDAB7B3-BD14-4F1B-8920-80809EE45BB5}"/>
                </a:ext>
              </a:extLst>
            </p:cNvPr>
            <p:cNvSpPr>
              <a:spLocks noChangeArrowheads="1"/>
            </p:cNvSpPr>
            <p:nvPr/>
          </p:nvSpPr>
          <p:spPr bwMode="auto">
            <a:xfrm>
              <a:off x="7664451" y="4013201"/>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11" name="Oval 277">
              <a:extLst>
                <a:ext uri="{FF2B5EF4-FFF2-40B4-BE49-F238E27FC236}">
                  <a16:creationId xmlns:a16="http://schemas.microsoft.com/office/drawing/2014/main" id="{04241EC9-5599-4B15-9B61-99462121575E}"/>
                </a:ext>
              </a:extLst>
            </p:cNvPr>
            <p:cNvSpPr>
              <a:spLocks noChangeArrowheads="1"/>
            </p:cNvSpPr>
            <p:nvPr/>
          </p:nvSpPr>
          <p:spPr bwMode="auto">
            <a:xfrm>
              <a:off x="7980363" y="4013201"/>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12" name="Oval 278">
              <a:extLst>
                <a:ext uri="{FF2B5EF4-FFF2-40B4-BE49-F238E27FC236}">
                  <a16:creationId xmlns:a16="http://schemas.microsoft.com/office/drawing/2014/main" id="{E90389AC-6615-463E-B79A-F039B9A20B9F}"/>
                </a:ext>
              </a:extLst>
            </p:cNvPr>
            <p:cNvSpPr>
              <a:spLocks noChangeArrowheads="1"/>
            </p:cNvSpPr>
            <p:nvPr/>
          </p:nvSpPr>
          <p:spPr bwMode="auto">
            <a:xfrm>
              <a:off x="7072313" y="4013201"/>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13" name="Oval 279">
              <a:extLst>
                <a:ext uri="{FF2B5EF4-FFF2-40B4-BE49-F238E27FC236}">
                  <a16:creationId xmlns:a16="http://schemas.microsoft.com/office/drawing/2014/main" id="{628DADE3-E9AB-4E4C-8915-8BB4AC58A230}"/>
                </a:ext>
              </a:extLst>
            </p:cNvPr>
            <p:cNvSpPr>
              <a:spLocks noChangeArrowheads="1"/>
            </p:cNvSpPr>
            <p:nvPr/>
          </p:nvSpPr>
          <p:spPr bwMode="auto">
            <a:xfrm>
              <a:off x="7386638" y="4013201"/>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14" name="Oval 280">
              <a:extLst>
                <a:ext uri="{FF2B5EF4-FFF2-40B4-BE49-F238E27FC236}">
                  <a16:creationId xmlns:a16="http://schemas.microsoft.com/office/drawing/2014/main" id="{AB10031F-8CF5-4A67-BB38-282211D5D07C}"/>
                </a:ext>
              </a:extLst>
            </p:cNvPr>
            <p:cNvSpPr>
              <a:spLocks noChangeArrowheads="1"/>
            </p:cNvSpPr>
            <p:nvPr/>
          </p:nvSpPr>
          <p:spPr bwMode="auto">
            <a:xfrm>
              <a:off x="8258176" y="4013201"/>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15" name="Oval 281">
              <a:extLst>
                <a:ext uri="{FF2B5EF4-FFF2-40B4-BE49-F238E27FC236}">
                  <a16:creationId xmlns:a16="http://schemas.microsoft.com/office/drawing/2014/main" id="{EEAF88E1-B01D-46D9-AA7B-5138FA80B80D}"/>
                </a:ext>
              </a:extLst>
            </p:cNvPr>
            <p:cNvSpPr>
              <a:spLocks noChangeArrowheads="1"/>
            </p:cNvSpPr>
            <p:nvPr/>
          </p:nvSpPr>
          <p:spPr bwMode="auto">
            <a:xfrm>
              <a:off x="8535988" y="4013201"/>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16" name="Oval 282">
              <a:extLst>
                <a:ext uri="{FF2B5EF4-FFF2-40B4-BE49-F238E27FC236}">
                  <a16:creationId xmlns:a16="http://schemas.microsoft.com/office/drawing/2014/main" id="{5CF515F2-4CFA-4C46-B8A8-C9F3FF8EDB9F}"/>
                </a:ext>
              </a:extLst>
            </p:cNvPr>
            <p:cNvSpPr>
              <a:spLocks noChangeArrowheads="1"/>
            </p:cNvSpPr>
            <p:nvPr/>
          </p:nvSpPr>
          <p:spPr bwMode="auto">
            <a:xfrm>
              <a:off x="9964738" y="4013201"/>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17" name="Oval 283">
              <a:extLst>
                <a:ext uri="{FF2B5EF4-FFF2-40B4-BE49-F238E27FC236}">
                  <a16:creationId xmlns:a16="http://schemas.microsoft.com/office/drawing/2014/main" id="{C40AAF64-A2EA-4C01-A1A8-51A1B5EDA772}"/>
                </a:ext>
              </a:extLst>
            </p:cNvPr>
            <p:cNvSpPr>
              <a:spLocks noChangeArrowheads="1"/>
            </p:cNvSpPr>
            <p:nvPr/>
          </p:nvSpPr>
          <p:spPr bwMode="auto">
            <a:xfrm>
              <a:off x="9686926" y="4013201"/>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18" name="Oval 284">
              <a:extLst>
                <a:ext uri="{FF2B5EF4-FFF2-40B4-BE49-F238E27FC236}">
                  <a16:creationId xmlns:a16="http://schemas.microsoft.com/office/drawing/2014/main" id="{5B2ED4EF-3755-4E12-AF97-E41BEA5561D3}"/>
                </a:ext>
              </a:extLst>
            </p:cNvPr>
            <p:cNvSpPr>
              <a:spLocks noChangeArrowheads="1"/>
            </p:cNvSpPr>
            <p:nvPr/>
          </p:nvSpPr>
          <p:spPr bwMode="auto">
            <a:xfrm>
              <a:off x="9407526" y="4013201"/>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19" name="Oval 285">
              <a:extLst>
                <a:ext uri="{FF2B5EF4-FFF2-40B4-BE49-F238E27FC236}">
                  <a16:creationId xmlns:a16="http://schemas.microsoft.com/office/drawing/2014/main" id="{6BAF9790-7627-458B-959F-2C4DD991E02A}"/>
                </a:ext>
              </a:extLst>
            </p:cNvPr>
            <p:cNvSpPr>
              <a:spLocks noChangeArrowheads="1"/>
            </p:cNvSpPr>
            <p:nvPr/>
          </p:nvSpPr>
          <p:spPr bwMode="auto">
            <a:xfrm>
              <a:off x="9129713" y="4013201"/>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20" name="Oval 286">
              <a:extLst>
                <a:ext uri="{FF2B5EF4-FFF2-40B4-BE49-F238E27FC236}">
                  <a16:creationId xmlns:a16="http://schemas.microsoft.com/office/drawing/2014/main" id="{92C5D049-C393-41D5-A2D1-0471D9BBA820}"/>
                </a:ext>
              </a:extLst>
            </p:cNvPr>
            <p:cNvSpPr>
              <a:spLocks noChangeArrowheads="1"/>
            </p:cNvSpPr>
            <p:nvPr/>
          </p:nvSpPr>
          <p:spPr bwMode="auto">
            <a:xfrm>
              <a:off x="8851901" y="4013201"/>
              <a:ext cx="20478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21" name="Oval 287">
              <a:extLst>
                <a:ext uri="{FF2B5EF4-FFF2-40B4-BE49-F238E27FC236}">
                  <a16:creationId xmlns:a16="http://schemas.microsoft.com/office/drawing/2014/main" id="{56652625-FE5E-4B22-B653-DA1B14E6DB06}"/>
                </a:ext>
              </a:extLst>
            </p:cNvPr>
            <p:cNvSpPr>
              <a:spLocks noChangeArrowheads="1"/>
            </p:cNvSpPr>
            <p:nvPr/>
          </p:nvSpPr>
          <p:spPr bwMode="auto">
            <a:xfrm>
              <a:off x="10799763" y="4013201"/>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22" name="Oval 288">
              <a:extLst>
                <a:ext uri="{FF2B5EF4-FFF2-40B4-BE49-F238E27FC236}">
                  <a16:creationId xmlns:a16="http://schemas.microsoft.com/office/drawing/2014/main" id="{C6F5FEF2-FE6A-45FD-A380-0B7FF33F807D}"/>
                </a:ext>
              </a:extLst>
            </p:cNvPr>
            <p:cNvSpPr>
              <a:spLocks noChangeArrowheads="1"/>
            </p:cNvSpPr>
            <p:nvPr/>
          </p:nvSpPr>
          <p:spPr bwMode="auto">
            <a:xfrm>
              <a:off x="10521951" y="4013201"/>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23" name="Oval 289">
              <a:extLst>
                <a:ext uri="{FF2B5EF4-FFF2-40B4-BE49-F238E27FC236}">
                  <a16:creationId xmlns:a16="http://schemas.microsoft.com/office/drawing/2014/main" id="{199106E0-2874-4491-A7B5-A75B9CB9A3C8}"/>
                </a:ext>
              </a:extLst>
            </p:cNvPr>
            <p:cNvSpPr>
              <a:spLocks noChangeArrowheads="1"/>
            </p:cNvSpPr>
            <p:nvPr/>
          </p:nvSpPr>
          <p:spPr bwMode="auto">
            <a:xfrm>
              <a:off x="10244138" y="4013201"/>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24" name="Oval 290">
              <a:extLst>
                <a:ext uri="{FF2B5EF4-FFF2-40B4-BE49-F238E27FC236}">
                  <a16:creationId xmlns:a16="http://schemas.microsoft.com/office/drawing/2014/main" id="{EC783B6A-8885-4629-ADC6-82640A30BAC5}"/>
                </a:ext>
              </a:extLst>
            </p:cNvPr>
            <p:cNvSpPr>
              <a:spLocks noChangeArrowheads="1"/>
            </p:cNvSpPr>
            <p:nvPr/>
          </p:nvSpPr>
          <p:spPr bwMode="auto">
            <a:xfrm>
              <a:off x="10836276" y="57213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25" name="Oval 291">
              <a:extLst>
                <a:ext uri="{FF2B5EF4-FFF2-40B4-BE49-F238E27FC236}">
                  <a16:creationId xmlns:a16="http://schemas.microsoft.com/office/drawing/2014/main" id="{E9BB25AF-9CCA-4279-9DF0-89E35649CF23}"/>
                </a:ext>
              </a:extLst>
            </p:cNvPr>
            <p:cNvSpPr>
              <a:spLocks noChangeArrowheads="1"/>
            </p:cNvSpPr>
            <p:nvPr/>
          </p:nvSpPr>
          <p:spPr bwMode="auto">
            <a:xfrm>
              <a:off x="10558463" y="57213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26" name="Oval 292">
              <a:extLst>
                <a:ext uri="{FF2B5EF4-FFF2-40B4-BE49-F238E27FC236}">
                  <a16:creationId xmlns:a16="http://schemas.microsoft.com/office/drawing/2014/main" id="{9ECD3160-D409-44FE-B55F-7ACC42F23666}"/>
                </a:ext>
              </a:extLst>
            </p:cNvPr>
            <p:cNvSpPr>
              <a:spLocks noChangeArrowheads="1"/>
            </p:cNvSpPr>
            <p:nvPr/>
          </p:nvSpPr>
          <p:spPr bwMode="auto">
            <a:xfrm>
              <a:off x="10558463" y="54419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27" name="Oval 293">
              <a:extLst>
                <a:ext uri="{FF2B5EF4-FFF2-40B4-BE49-F238E27FC236}">
                  <a16:creationId xmlns:a16="http://schemas.microsoft.com/office/drawing/2014/main" id="{39771E36-D1F3-4BCC-8F76-2FE6BADD06C2}"/>
                </a:ext>
              </a:extLst>
            </p:cNvPr>
            <p:cNvSpPr>
              <a:spLocks noChangeArrowheads="1"/>
            </p:cNvSpPr>
            <p:nvPr/>
          </p:nvSpPr>
          <p:spPr bwMode="auto">
            <a:xfrm>
              <a:off x="9964738" y="54419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28" name="Oval 294">
              <a:extLst>
                <a:ext uri="{FF2B5EF4-FFF2-40B4-BE49-F238E27FC236}">
                  <a16:creationId xmlns:a16="http://schemas.microsoft.com/office/drawing/2014/main" id="{F3443C7D-AA54-4709-BFBA-CC7D3DB086B1}"/>
                </a:ext>
              </a:extLst>
            </p:cNvPr>
            <p:cNvSpPr>
              <a:spLocks noChangeArrowheads="1"/>
            </p:cNvSpPr>
            <p:nvPr/>
          </p:nvSpPr>
          <p:spPr bwMode="auto">
            <a:xfrm>
              <a:off x="10279063" y="57213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29" name="Oval 295">
              <a:extLst>
                <a:ext uri="{FF2B5EF4-FFF2-40B4-BE49-F238E27FC236}">
                  <a16:creationId xmlns:a16="http://schemas.microsoft.com/office/drawing/2014/main" id="{6431FF5B-C0BA-4F43-93D4-603A9D17660A}"/>
                </a:ext>
              </a:extLst>
            </p:cNvPr>
            <p:cNvSpPr>
              <a:spLocks noChangeArrowheads="1"/>
            </p:cNvSpPr>
            <p:nvPr/>
          </p:nvSpPr>
          <p:spPr bwMode="auto">
            <a:xfrm>
              <a:off x="11671301" y="57213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30" name="Oval 296">
              <a:extLst>
                <a:ext uri="{FF2B5EF4-FFF2-40B4-BE49-F238E27FC236}">
                  <a16:creationId xmlns:a16="http://schemas.microsoft.com/office/drawing/2014/main" id="{33643682-3A6F-4DCC-B167-F5FD53707891}"/>
                </a:ext>
              </a:extLst>
            </p:cNvPr>
            <p:cNvSpPr>
              <a:spLocks noChangeArrowheads="1"/>
            </p:cNvSpPr>
            <p:nvPr/>
          </p:nvSpPr>
          <p:spPr bwMode="auto">
            <a:xfrm>
              <a:off x="11393488" y="57213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31" name="Oval 297">
              <a:extLst>
                <a:ext uri="{FF2B5EF4-FFF2-40B4-BE49-F238E27FC236}">
                  <a16:creationId xmlns:a16="http://schemas.microsoft.com/office/drawing/2014/main" id="{C4876474-3DE0-409A-9270-A33D01D99881}"/>
                </a:ext>
              </a:extLst>
            </p:cNvPr>
            <p:cNvSpPr>
              <a:spLocks noChangeArrowheads="1"/>
            </p:cNvSpPr>
            <p:nvPr/>
          </p:nvSpPr>
          <p:spPr bwMode="auto">
            <a:xfrm>
              <a:off x="11115676" y="57213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32" name="Oval 298">
              <a:extLst>
                <a:ext uri="{FF2B5EF4-FFF2-40B4-BE49-F238E27FC236}">
                  <a16:creationId xmlns:a16="http://schemas.microsoft.com/office/drawing/2014/main" id="{97D06424-B9F0-4188-936F-29D23973E9A6}"/>
                </a:ext>
              </a:extLst>
            </p:cNvPr>
            <p:cNvSpPr>
              <a:spLocks noChangeArrowheads="1"/>
            </p:cNvSpPr>
            <p:nvPr/>
          </p:nvSpPr>
          <p:spPr bwMode="auto">
            <a:xfrm>
              <a:off x="10836276" y="630872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33" name="Oval 299">
              <a:extLst>
                <a:ext uri="{FF2B5EF4-FFF2-40B4-BE49-F238E27FC236}">
                  <a16:creationId xmlns:a16="http://schemas.microsoft.com/office/drawing/2014/main" id="{9F6A5D27-A0F0-4C2D-A2FE-83E850B4EF9B}"/>
                </a:ext>
              </a:extLst>
            </p:cNvPr>
            <p:cNvSpPr>
              <a:spLocks noChangeArrowheads="1"/>
            </p:cNvSpPr>
            <p:nvPr/>
          </p:nvSpPr>
          <p:spPr bwMode="auto">
            <a:xfrm>
              <a:off x="10558463" y="630872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34" name="Oval 300">
              <a:extLst>
                <a:ext uri="{FF2B5EF4-FFF2-40B4-BE49-F238E27FC236}">
                  <a16:creationId xmlns:a16="http://schemas.microsoft.com/office/drawing/2014/main" id="{A8220E4A-D760-428B-B384-80EC7510E230}"/>
                </a:ext>
              </a:extLst>
            </p:cNvPr>
            <p:cNvSpPr>
              <a:spLocks noChangeArrowheads="1"/>
            </p:cNvSpPr>
            <p:nvPr/>
          </p:nvSpPr>
          <p:spPr bwMode="auto">
            <a:xfrm>
              <a:off x="11671301" y="630872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35" name="Oval 301">
              <a:extLst>
                <a:ext uri="{FF2B5EF4-FFF2-40B4-BE49-F238E27FC236}">
                  <a16:creationId xmlns:a16="http://schemas.microsoft.com/office/drawing/2014/main" id="{D3883DE7-D2AE-4BFA-96FC-B0CCDD1D9D7A}"/>
                </a:ext>
              </a:extLst>
            </p:cNvPr>
            <p:cNvSpPr>
              <a:spLocks noChangeArrowheads="1"/>
            </p:cNvSpPr>
            <p:nvPr/>
          </p:nvSpPr>
          <p:spPr bwMode="auto">
            <a:xfrm>
              <a:off x="11393488" y="630872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36" name="Oval 302">
              <a:extLst>
                <a:ext uri="{FF2B5EF4-FFF2-40B4-BE49-F238E27FC236}">
                  <a16:creationId xmlns:a16="http://schemas.microsoft.com/office/drawing/2014/main" id="{91D4266E-EA09-4031-A0B5-E98167255AB5}"/>
                </a:ext>
              </a:extLst>
            </p:cNvPr>
            <p:cNvSpPr>
              <a:spLocks noChangeArrowheads="1"/>
            </p:cNvSpPr>
            <p:nvPr/>
          </p:nvSpPr>
          <p:spPr bwMode="auto">
            <a:xfrm>
              <a:off x="11115676" y="630872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37" name="Oval 303">
              <a:extLst>
                <a:ext uri="{FF2B5EF4-FFF2-40B4-BE49-F238E27FC236}">
                  <a16:creationId xmlns:a16="http://schemas.microsoft.com/office/drawing/2014/main" id="{06ADCB52-E4CC-47EB-9409-9AA1DFD748BC}"/>
                </a:ext>
              </a:extLst>
            </p:cNvPr>
            <p:cNvSpPr>
              <a:spLocks noChangeArrowheads="1"/>
            </p:cNvSpPr>
            <p:nvPr/>
          </p:nvSpPr>
          <p:spPr bwMode="auto">
            <a:xfrm>
              <a:off x="10836276" y="6588126"/>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38" name="Oval 304">
              <a:extLst>
                <a:ext uri="{FF2B5EF4-FFF2-40B4-BE49-F238E27FC236}">
                  <a16:creationId xmlns:a16="http://schemas.microsoft.com/office/drawing/2014/main" id="{459D1ADC-078C-400A-943B-340C5BF1921D}"/>
                </a:ext>
              </a:extLst>
            </p:cNvPr>
            <p:cNvSpPr>
              <a:spLocks noChangeArrowheads="1"/>
            </p:cNvSpPr>
            <p:nvPr/>
          </p:nvSpPr>
          <p:spPr bwMode="auto">
            <a:xfrm>
              <a:off x="10558463" y="6588126"/>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39" name="Oval 305">
              <a:extLst>
                <a:ext uri="{FF2B5EF4-FFF2-40B4-BE49-F238E27FC236}">
                  <a16:creationId xmlns:a16="http://schemas.microsoft.com/office/drawing/2014/main" id="{EB1C6121-4338-4313-8D8E-29EEB11F26DE}"/>
                </a:ext>
              </a:extLst>
            </p:cNvPr>
            <p:cNvSpPr>
              <a:spLocks noChangeArrowheads="1"/>
            </p:cNvSpPr>
            <p:nvPr/>
          </p:nvSpPr>
          <p:spPr bwMode="auto">
            <a:xfrm>
              <a:off x="11671301" y="6588126"/>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40" name="Oval 306">
              <a:extLst>
                <a:ext uri="{FF2B5EF4-FFF2-40B4-BE49-F238E27FC236}">
                  <a16:creationId xmlns:a16="http://schemas.microsoft.com/office/drawing/2014/main" id="{8F1E462B-BE5C-479D-8C4D-4F44DDF55650}"/>
                </a:ext>
              </a:extLst>
            </p:cNvPr>
            <p:cNvSpPr>
              <a:spLocks noChangeArrowheads="1"/>
            </p:cNvSpPr>
            <p:nvPr/>
          </p:nvSpPr>
          <p:spPr bwMode="auto">
            <a:xfrm>
              <a:off x="11980863" y="65881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41" name="Oval 307">
              <a:extLst>
                <a:ext uri="{FF2B5EF4-FFF2-40B4-BE49-F238E27FC236}">
                  <a16:creationId xmlns:a16="http://schemas.microsoft.com/office/drawing/2014/main" id="{5A1A61DF-81AF-49C6-B25A-4CEF29954B50}"/>
                </a:ext>
              </a:extLst>
            </p:cNvPr>
            <p:cNvSpPr>
              <a:spLocks noChangeArrowheads="1"/>
            </p:cNvSpPr>
            <p:nvPr/>
          </p:nvSpPr>
          <p:spPr bwMode="auto">
            <a:xfrm>
              <a:off x="11393488" y="6588126"/>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42" name="Oval 308">
              <a:extLst>
                <a:ext uri="{FF2B5EF4-FFF2-40B4-BE49-F238E27FC236}">
                  <a16:creationId xmlns:a16="http://schemas.microsoft.com/office/drawing/2014/main" id="{2FC6225D-AD02-411A-99FE-201C4B80CF2B}"/>
                </a:ext>
              </a:extLst>
            </p:cNvPr>
            <p:cNvSpPr>
              <a:spLocks noChangeArrowheads="1"/>
            </p:cNvSpPr>
            <p:nvPr/>
          </p:nvSpPr>
          <p:spPr bwMode="auto">
            <a:xfrm>
              <a:off x="11115676" y="6588126"/>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43" name="Oval 309">
              <a:extLst>
                <a:ext uri="{FF2B5EF4-FFF2-40B4-BE49-F238E27FC236}">
                  <a16:creationId xmlns:a16="http://schemas.microsoft.com/office/drawing/2014/main" id="{4B48C1B4-D789-419D-A9EB-464DE01C56FC}"/>
                </a:ext>
              </a:extLst>
            </p:cNvPr>
            <p:cNvSpPr>
              <a:spLocks noChangeArrowheads="1"/>
            </p:cNvSpPr>
            <p:nvPr/>
          </p:nvSpPr>
          <p:spPr bwMode="auto">
            <a:xfrm>
              <a:off x="10836276" y="68659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44" name="Oval 310">
              <a:extLst>
                <a:ext uri="{FF2B5EF4-FFF2-40B4-BE49-F238E27FC236}">
                  <a16:creationId xmlns:a16="http://schemas.microsoft.com/office/drawing/2014/main" id="{501B1A8D-CFCA-4861-82FD-1627C5037B1B}"/>
                </a:ext>
              </a:extLst>
            </p:cNvPr>
            <p:cNvSpPr>
              <a:spLocks noChangeArrowheads="1"/>
            </p:cNvSpPr>
            <p:nvPr/>
          </p:nvSpPr>
          <p:spPr bwMode="auto">
            <a:xfrm>
              <a:off x="11671301" y="68659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45" name="Oval 311">
              <a:extLst>
                <a:ext uri="{FF2B5EF4-FFF2-40B4-BE49-F238E27FC236}">
                  <a16:creationId xmlns:a16="http://schemas.microsoft.com/office/drawing/2014/main" id="{595B72C4-4F48-468C-AEB5-CCFE0528FAF8}"/>
                </a:ext>
              </a:extLst>
            </p:cNvPr>
            <p:cNvSpPr>
              <a:spLocks noChangeArrowheads="1"/>
            </p:cNvSpPr>
            <p:nvPr/>
          </p:nvSpPr>
          <p:spPr bwMode="auto">
            <a:xfrm>
              <a:off x="11671301" y="7181851"/>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46" name="Oval 312">
              <a:extLst>
                <a:ext uri="{FF2B5EF4-FFF2-40B4-BE49-F238E27FC236}">
                  <a16:creationId xmlns:a16="http://schemas.microsoft.com/office/drawing/2014/main" id="{975ABADB-962D-47B9-96BD-365DF5EE684A}"/>
                </a:ext>
              </a:extLst>
            </p:cNvPr>
            <p:cNvSpPr>
              <a:spLocks noChangeArrowheads="1"/>
            </p:cNvSpPr>
            <p:nvPr/>
          </p:nvSpPr>
          <p:spPr bwMode="auto">
            <a:xfrm>
              <a:off x="12542838" y="7459663"/>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47" name="Oval 313">
              <a:extLst>
                <a:ext uri="{FF2B5EF4-FFF2-40B4-BE49-F238E27FC236}">
                  <a16:creationId xmlns:a16="http://schemas.microsoft.com/office/drawing/2014/main" id="{53CD2EA6-32B8-44C2-8083-6327C920C855}"/>
                </a:ext>
              </a:extLst>
            </p:cNvPr>
            <p:cNvSpPr>
              <a:spLocks noChangeArrowheads="1"/>
            </p:cNvSpPr>
            <p:nvPr/>
          </p:nvSpPr>
          <p:spPr bwMode="auto">
            <a:xfrm>
              <a:off x="12822238" y="7181851"/>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48" name="Oval 314">
              <a:extLst>
                <a:ext uri="{FF2B5EF4-FFF2-40B4-BE49-F238E27FC236}">
                  <a16:creationId xmlns:a16="http://schemas.microsoft.com/office/drawing/2014/main" id="{17D0F291-9E35-4F26-99CE-99C5E13A4C07}"/>
                </a:ext>
              </a:extLst>
            </p:cNvPr>
            <p:cNvSpPr>
              <a:spLocks noChangeArrowheads="1"/>
            </p:cNvSpPr>
            <p:nvPr/>
          </p:nvSpPr>
          <p:spPr bwMode="auto">
            <a:xfrm>
              <a:off x="11393488" y="6865938"/>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49" name="Oval 315">
              <a:extLst>
                <a:ext uri="{FF2B5EF4-FFF2-40B4-BE49-F238E27FC236}">
                  <a16:creationId xmlns:a16="http://schemas.microsoft.com/office/drawing/2014/main" id="{0521E3CB-E533-4AEB-BB1B-EAE2E115C84A}"/>
                </a:ext>
              </a:extLst>
            </p:cNvPr>
            <p:cNvSpPr>
              <a:spLocks noChangeArrowheads="1"/>
            </p:cNvSpPr>
            <p:nvPr/>
          </p:nvSpPr>
          <p:spPr bwMode="auto">
            <a:xfrm>
              <a:off x="11115676" y="6865938"/>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50" name="Oval 316">
              <a:extLst>
                <a:ext uri="{FF2B5EF4-FFF2-40B4-BE49-F238E27FC236}">
                  <a16:creationId xmlns:a16="http://schemas.microsoft.com/office/drawing/2014/main" id="{BD7BBA56-2920-4166-B2EB-5EC836A70714}"/>
                </a:ext>
              </a:extLst>
            </p:cNvPr>
            <p:cNvSpPr>
              <a:spLocks noChangeArrowheads="1"/>
            </p:cNvSpPr>
            <p:nvPr/>
          </p:nvSpPr>
          <p:spPr bwMode="auto">
            <a:xfrm>
              <a:off x="11393488" y="5999163"/>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51" name="Oval 317">
              <a:extLst>
                <a:ext uri="{FF2B5EF4-FFF2-40B4-BE49-F238E27FC236}">
                  <a16:creationId xmlns:a16="http://schemas.microsoft.com/office/drawing/2014/main" id="{E7A44B23-703B-4935-86B7-8046819412AF}"/>
                </a:ext>
              </a:extLst>
            </p:cNvPr>
            <p:cNvSpPr>
              <a:spLocks noChangeArrowheads="1"/>
            </p:cNvSpPr>
            <p:nvPr/>
          </p:nvSpPr>
          <p:spPr bwMode="auto">
            <a:xfrm>
              <a:off x="11115676" y="5999163"/>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52" name="Oval 318">
              <a:extLst>
                <a:ext uri="{FF2B5EF4-FFF2-40B4-BE49-F238E27FC236}">
                  <a16:creationId xmlns:a16="http://schemas.microsoft.com/office/drawing/2014/main" id="{811FDF3D-5117-4BDA-9B51-17E994E3A79C}"/>
                </a:ext>
              </a:extLst>
            </p:cNvPr>
            <p:cNvSpPr>
              <a:spLocks noChangeArrowheads="1"/>
            </p:cNvSpPr>
            <p:nvPr/>
          </p:nvSpPr>
          <p:spPr bwMode="auto">
            <a:xfrm>
              <a:off x="8778876"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53" name="Oval 319">
              <a:extLst>
                <a:ext uri="{FF2B5EF4-FFF2-40B4-BE49-F238E27FC236}">
                  <a16:creationId xmlns:a16="http://schemas.microsoft.com/office/drawing/2014/main" id="{33196653-7A9E-42B2-9444-1A557D198B2B}"/>
                </a:ext>
              </a:extLst>
            </p:cNvPr>
            <p:cNvSpPr>
              <a:spLocks noChangeArrowheads="1"/>
            </p:cNvSpPr>
            <p:nvPr/>
          </p:nvSpPr>
          <p:spPr bwMode="auto">
            <a:xfrm>
              <a:off x="9093201"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54" name="Oval 320">
              <a:extLst>
                <a:ext uri="{FF2B5EF4-FFF2-40B4-BE49-F238E27FC236}">
                  <a16:creationId xmlns:a16="http://schemas.microsoft.com/office/drawing/2014/main" id="{0348AB9D-1DF7-4D20-B77E-DCE80D188EFB}"/>
                </a:ext>
              </a:extLst>
            </p:cNvPr>
            <p:cNvSpPr>
              <a:spLocks noChangeArrowheads="1"/>
            </p:cNvSpPr>
            <p:nvPr/>
          </p:nvSpPr>
          <p:spPr bwMode="auto">
            <a:xfrm>
              <a:off x="9372601"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55" name="Oval 321">
              <a:extLst>
                <a:ext uri="{FF2B5EF4-FFF2-40B4-BE49-F238E27FC236}">
                  <a16:creationId xmlns:a16="http://schemas.microsoft.com/office/drawing/2014/main" id="{12D257BB-02E4-4BE3-986E-C69486EF0FD6}"/>
                </a:ext>
              </a:extLst>
            </p:cNvPr>
            <p:cNvSpPr>
              <a:spLocks noChangeArrowheads="1"/>
            </p:cNvSpPr>
            <p:nvPr/>
          </p:nvSpPr>
          <p:spPr bwMode="auto">
            <a:xfrm>
              <a:off x="9650413"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56" name="Oval 322">
              <a:extLst>
                <a:ext uri="{FF2B5EF4-FFF2-40B4-BE49-F238E27FC236}">
                  <a16:creationId xmlns:a16="http://schemas.microsoft.com/office/drawing/2014/main" id="{ADAD5293-F93D-49D8-BA5A-B4FCB178103E}"/>
                </a:ext>
              </a:extLst>
            </p:cNvPr>
            <p:cNvSpPr>
              <a:spLocks noChangeArrowheads="1"/>
            </p:cNvSpPr>
            <p:nvPr/>
          </p:nvSpPr>
          <p:spPr bwMode="auto">
            <a:xfrm>
              <a:off x="11079163"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57" name="Oval 323">
              <a:extLst>
                <a:ext uri="{FF2B5EF4-FFF2-40B4-BE49-F238E27FC236}">
                  <a16:creationId xmlns:a16="http://schemas.microsoft.com/office/drawing/2014/main" id="{1DD7B094-866E-40AD-A0C9-F9D6B3733F35}"/>
                </a:ext>
              </a:extLst>
            </p:cNvPr>
            <p:cNvSpPr>
              <a:spLocks noChangeArrowheads="1"/>
            </p:cNvSpPr>
            <p:nvPr/>
          </p:nvSpPr>
          <p:spPr bwMode="auto">
            <a:xfrm>
              <a:off x="10799763"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58" name="Oval 324">
              <a:extLst>
                <a:ext uri="{FF2B5EF4-FFF2-40B4-BE49-F238E27FC236}">
                  <a16:creationId xmlns:a16="http://schemas.microsoft.com/office/drawing/2014/main" id="{DD4492D3-8DC9-4299-986A-78F66C9BF0DE}"/>
                </a:ext>
              </a:extLst>
            </p:cNvPr>
            <p:cNvSpPr>
              <a:spLocks noChangeArrowheads="1"/>
            </p:cNvSpPr>
            <p:nvPr/>
          </p:nvSpPr>
          <p:spPr bwMode="auto">
            <a:xfrm>
              <a:off x="10521951"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59" name="Oval 325">
              <a:extLst>
                <a:ext uri="{FF2B5EF4-FFF2-40B4-BE49-F238E27FC236}">
                  <a16:creationId xmlns:a16="http://schemas.microsoft.com/office/drawing/2014/main" id="{B0DE58B9-8357-4771-9931-58C3179B0217}"/>
                </a:ext>
              </a:extLst>
            </p:cNvPr>
            <p:cNvSpPr>
              <a:spLocks noChangeArrowheads="1"/>
            </p:cNvSpPr>
            <p:nvPr/>
          </p:nvSpPr>
          <p:spPr bwMode="auto">
            <a:xfrm>
              <a:off x="10244138"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60" name="Oval 326">
              <a:extLst>
                <a:ext uri="{FF2B5EF4-FFF2-40B4-BE49-F238E27FC236}">
                  <a16:creationId xmlns:a16="http://schemas.microsoft.com/office/drawing/2014/main" id="{8C3C7D59-7DA8-4E72-9945-72311D02A6DD}"/>
                </a:ext>
              </a:extLst>
            </p:cNvPr>
            <p:cNvSpPr>
              <a:spLocks noChangeArrowheads="1"/>
            </p:cNvSpPr>
            <p:nvPr/>
          </p:nvSpPr>
          <p:spPr bwMode="auto">
            <a:xfrm>
              <a:off x="9964738"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61" name="Oval 327">
              <a:extLst>
                <a:ext uri="{FF2B5EF4-FFF2-40B4-BE49-F238E27FC236}">
                  <a16:creationId xmlns:a16="http://schemas.microsoft.com/office/drawing/2014/main" id="{523B735F-212F-42A8-9D9F-5A8110B70BAD}"/>
                </a:ext>
              </a:extLst>
            </p:cNvPr>
            <p:cNvSpPr>
              <a:spLocks noChangeArrowheads="1"/>
            </p:cNvSpPr>
            <p:nvPr/>
          </p:nvSpPr>
          <p:spPr bwMode="auto">
            <a:xfrm>
              <a:off x="11914188"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62" name="Oval 328">
              <a:extLst>
                <a:ext uri="{FF2B5EF4-FFF2-40B4-BE49-F238E27FC236}">
                  <a16:creationId xmlns:a16="http://schemas.microsoft.com/office/drawing/2014/main" id="{18D03CCC-0381-4F22-8FBC-29AFD157474E}"/>
                </a:ext>
              </a:extLst>
            </p:cNvPr>
            <p:cNvSpPr>
              <a:spLocks noChangeArrowheads="1"/>
            </p:cNvSpPr>
            <p:nvPr/>
          </p:nvSpPr>
          <p:spPr bwMode="auto">
            <a:xfrm>
              <a:off x="11634788"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63" name="Oval 329">
              <a:extLst>
                <a:ext uri="{FF2B5EF4-FFF2-40B4-BE49-F238E27FC236}">
                  <a16:creationId xmlns:a16="http://schemas.microsoft.com/office/drawing/2014/main" id="{3D48AA86-D124-47B0-8B7A-E39C4373D070}"/>
                </a:ext>
              </a:extLst>
            </p:cNvPr>
            <p:cNvSpPr>
              <a:spLocks noChangeArrowheads="1"/>
            </p:cNvSpPr>
            <p:nvPr/>
          </p:nvSpPr>
          <p:spPr bwMode="auto">
            <a:xfrm>
              <a:off x="11356976"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64" name="Oval 330">
              <a:extLst>
                <a:ext uri="{FF2B5EF4-FFF2-40B4-BE49-F238E27FC236}">
                  <a16:creationId xmlns:a16="http://schemas.microsoft.com/office/drawing/2014/main" id="{46AEBAA9-4B9B-4006-951F-D510BAC23848}"/>
                </a:ext>
              </a:extLst>
            </p:cNvPr>
            <p:cNvSpPr>
              <a:spLocks noChangeArrowheads="1"/>
            </p:cNvSpPr>
            <p:nvPr/>
          </p:nvSpPr>
          <p:spPr bwMode="auto">
            <a:xfrm>
              <a:off x="9093201"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65" name="Oval 331">
              <a:extLst>
                <a:ext uri="{FF2B5EF4-FFF2-40B4-BE49-F238E27FC236}">
                  <a16:creationId xmlns:a16="http://schemas.microsoft.com/office/drawing/2014/main" id="{F821B223-995B-4019-B027-93E3CDAF7797}"/>
                </a:ext>
              </a:extLst>
            </p:cNvPr>
            <p:cNvSpPr>
              <a:spLocks noChangeArrowheads="1"/>
            </p:cNvSpPr>
            <p:nvPr/>
          </p:nvSpPr>
          <p:spPr bwMode="auto">
            <a:xfrm>
              <a:off x="9372601"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66" name="Oval 332">
              <a:extLst>
                <a:ext uri="{FF2B5EF4-FFF2-40B4-BE49-F238E27FC236}">
                  <a16:creationId xmlns:a16="http://schemas.microsoft.com/office/drawing/2014/main" id="{0891653A-E6AC-440D-AC1B-03E81FB38CF6}"/>
                </a:ext>
              </a:extLst>
            </p:cNvPr>
            <p:cNvSpPr>
              <a:spLocks noChangeArrowheads="1"/>
            </p:cNvSpPr>
            <p:nvPr/>
          </p:nvSpPr>
          <p:spPr bwMode="auto">
            <a:xfrm>
              <a:off x="9650413"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67" name="Oval 333">
              <a:extLst>
                <a:ext uri="{FF2B5EF4-FFF2-40B4-BE49-F238E27FC236}">
                  <a16:creationId xmlns:a16="http://schemas.microsoft.com/office/drawing/2014/main" id="{4512D4A9-ABAC-4032-B675-550226CA640A}"/>
                </a:ext>
              </a:extLst>
            </p:cNvPr>
            <p:cNvSpPr>
              <a:spLocks noChangeArrowheads="1"/>
            </p:cNvSpPr>
            <p:nvPr/>
          </p:nvSpPr>
          <p:spPr bwMode="auto">
            <a:xfrm>
              <a:off x="11079163"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68" name="Oval 334">
              <a:extLst>
                <a:ext uri="{FF2B5EF4-FFF2-40B4-BE49-F238E27FC236}">
                  <a16:creationId xmlns:a16="http://schemas.microsoft.com/office/drawing/2014/main" id="{73DB6F93-5DD1-4C20-8ED3-9EE836972BA2}"/>
                </a:ext>
              </a:extLst>
            </p:cNvPr>
            <p:cNvSpPr>
              <a:spLocks noChangeArrowheads="1"/>
            </p:cNvSpPr>
            <p:nvPr/>
          </p:nvSpPr>
          <p:spPr bwMode="auto">
            <a:xfrm>
              <a:off x="10799763"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69" name="Oval 335">
              <a:extLst>
                <a:ext uri="{FF2B5EF4-FFF2-40B4-BE49-F238E27FC236}">
                  <a16:creationId xmlns:a16="http://schemas.microsoft.com/office/drawing/2014/main" id="{0E729D95-9A80-495A-B6D3-FEB5BAEA1C2E}"/>
                </a:ext>
              </a:extLst>
            </p:cNvPr>
            <p:cNvSpPr>
              <a:spLocks noChangeArrowheads="1"/>
            </p:cNvSpPr>
            <p:nvPr/>
          </p:nvSpPr>
          <p:spPr bwMode="auto">
            <a:xfrm>
              <a:off x="10521951"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70" name="Oval 336">
              <a:extLst>
                <a:ext uri="{FF2B5EF4-FFF2-40B4-BE49-F238E27FC236}">
                  <a16:creationId xmlns:a16="http://schemas.microsoft.com/office/drawing/2014/main" id="{D3586D8D-64EA-48F7-8A8F-5421B1E8FBC0}"/>
                </a:ext>
              </a:extLst>
            </p:cNvPr>
            <p:cNvSpPr>
              <a:spLocks noChangeArrowheads="1"/>
            </p:cNvSpPr>
            <p:nvPr/>
          </p:nvSpPr>
          <p:spPr bwMode="auto">
            <a:xfrm>
              <a:off x="10244138"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71" name="Oval 337">
              <a:extLst>
                <a:ext uri="{FF2B5EF4-FFF2-40B4-BE49-F238E27FC236}">
                  <a16:creationId xmlns:a16="http://schemas.microsoft.com/office/drawing/2014/main" id="{18A9475E-9A58-4F05-9E83-ED0100BEDA61}"/>
                </a:ext>
              </a:extLst>
            </p:cNvPr>
            <p:cNvSpPr>
              <a:spLocks noChangeArrowheads="1"/>
            </p:cNvSpPr>
            <p:nvPr/>
          </p:nvSpPr>
          <p:spPr bwMode="auto">
            <a:xfrm>
              <a:off x="9964738"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72" name="Oval 338">
              <a:extLst>
                <a:ext uri="{FF2B5EF4-FFF2-40B4-BE49-F238E27FC236}">
                  <a16:creationId xmlns:a16="http://schemas.microsoft.com/office/drawing/2014/main" id="{C5EB814D-61CC-431E-80F5-36F9F37A1DF2}"/>
                </a:ext>
              </a:extLst>
            </p:cNvPr>
            <p:cNvSpPr>
              <a:spLocks noChangeArrowheads="1"/>
            </p:cNvSpPr>
            <p:nvPr/>
          </p:nvSpPr>
          <p:spPr bwMode="auto">
            <a:xfrm>
              <a:off x="9650413" y="115252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73" name="Oval 339">
              <a:extLst>
                <a:ext uri="{FF2B5EF4-FFF2-40B4-BE49-F238E27FC236}">
                  <a16:creationId xmlns:a16="http://schemas.microsoft.com/office/drawing/2014/main" id="{4091D6A4-F426-4CA1-A92A-50F3EB2A4282}"/>
                </a:ext>
              </a:extLst>
            </p:cNvPr>
            <p:cNvSpPr>
              <a:spLocks noChangeArrowheads="1"/>
            </p:cNvSpPr>
            <p:nvPr/>
          </p:nvSpPr>
          <p:spPr bwMode="auto">
            <a:xfrm>
              <a:off x="10244138" y="115252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74" name="Oval 340">
              <a:extLst>
                <a:ext uri="{FF2B5EF4-FFF2-40B4-BE49-F238E27FC236}">
                  <a16:creationId xmlns:a16="http://schemas.microsoft.com/office/drawing/2014/main" id="{6D13CB1E-9B68-4ABA-93BF-CB06A7A4520C}"/>
                </a:ext>
              </a:extLst>
            </p:cNvPr>
            <p:cNvSpPr>
              <a:spLocks noChangeArrowheads="1"/>
            </p:cNvSpPr>
            <p:nvPr/>
          </p:nvSpPr>
          <p:spPr bwMode="auto">
            <a:xfrm>
              <a:off x="9964738" y="115252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75" name="Oval 341">
              <a:extLst>
                <a:ext uri="{FF2B5EF4-FFF2-40B4-BE49-F238E27FC236}">
                  <a16:creationId xmlns:a16="http://schemas.microsoft.com/office/drawing/2014/main" id="{3144D204-98B5-4403-B065-22EDE0A4AF32}"/>
                </a:ext>
              </a:extLst>
            </p:cNvPr>
            <p:cNvSpPr>
              <a:spLocks noChangeArrowheads="1"/>
            </p:cNvSpPr>
            <p:nvPr/>
          </p:nvSpPr>
          <p:spPr bwMode="auto">
            <a:xfrm>
              <a:off x="10244138" y="87471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76" name="Oval 342">
              <a:extLst>
                <a:ext uri="{FF2B5EF4-FFF2-40B4-BE49-F238E27FC236}">
                  <a16:creationId xmlns:a16="http://schemas.microsoft.com/office/drawing/2014/main" id="{CB26F066-B83D-4AD8-AF26-ED87316D100A}"/>
                </a:ext>
              </a:extLst>
            </p:cNvPr>
            <p:cNvSpPr>
              <a:spLocks noChangeArrowheads="1"/>
            </p:cNvSpPr>
            <p:nvPr/>
          </p:nvSpPr>
          <p:spPr bwMode="auto">
            <a:xfrm>
              <a:off x="9964738" y="87471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77" name="Oval 343">
              <a:extLst>
                <a:ext uri="{FF2B5EF4-FFF2-40B4-BE49-F238E27FC236}">
                  <a16:creationId xmlns:a16="http://schemas.microsoft.com/office/drawing/2014/main" id="{0D92994E-B537-429E-AF0D-E10115053901}"/>
                </a:ext>
              </a:extLst>
            </p:cNvPr>
            <p:cNvSpPr>
              <a:spLocks noChangeArrowheads="1"/>
            </p:cNvSpPr>
            <p:nvPr/>
          </p:nvSpPr>
          <p:spPr bwMode="auto">
            <a:xfrm>
              <a:off x="9964738" y="5953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78" name="Oval 344">
              <a:extLst>
                <a:ext uri="{FF2B5EF4-FFF2-40B4-BE49-F238E27FC236}">
                  <a16:creationId xmlns:a16="http://schemas.microsoft.com/office/drawing/2014/main" id="{E5C44F4C-416F-4AAA-921D-54A67C0C7C59}"/>
                </a:ext>
              </a:extLst>
            </p:cNvPr>
            <p:cNvSpPr>
              <a:spLocks noChangeArrowheads="1"/>
            </p:cNvSpPr>
            <p:nvPr/>
          </p:nvSpPr>
          <p:spPr bwMode="auto">
            <a:xfrm>
              <a:off x="11356976"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79" name="Oval 345">
              <a:extLst>
                <a:ext uri="{FF2B5EF4-FFF2-40B4-BE49-F238E27FC236}">
                  <a16:creationId xmlns:a16="http://schemas.microsoft.com/office/drawing/2014/main" id="{955F9CEC-226C-4847-9B64-A4844283B631}"/>
                </a:ext>
              </a:extLst>
            </p:cNvPr>
            <p:cNvSpPr>
              <a:spLocks noChangeArrowheads="1"/>
            </p:cNvSpPr>
            <p:nvPr/>
          </p:nvSpPr>
          <p:spPr bwMode="auto">
            <a:xfrm>
              <a:off x="11356976" y="115252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0" name="Oval 346">
              <a:extLst>
                <a:ext uri="{FF2B5EF4-FFF2-40B4-BE49-F238E27FC236}">
                  <a16:creationId xmlns:a16="http://schemas.microsoft.com/office/drawing/2014/main" id="{960D1A55-B1E6-42F6-97A7-68F0788916AF}"/>
                </a:ext>
              </a:extLst>
            </p:cNvPr>
            <p:cNvSpPr>
              <a:spLocks noChangeArrowheads="1"/>
            </p:cNvSpPr>
            <p:nvPr/>
          </p:nvSpPr>
          <p:spPr bwMode="auto">
            <a:xfrm>
              <a:off x="7664451"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1" name="Oval 347">
              <a:extLst>
                <a:ext uri="{FF2B5EF4-FFF2-40B4-BE49-F238E27FC236}">
                  <a16:creationId xmlns:a16="http://schemas.microsoft.com/office/drawing/2014/main" id="{15B6CBDB-6897-4FE4-96BA-D5F4687B4746}"/>
                </a:ext>
              </a:extLst>
            </p:cNvPr>
            <p:cNvSpPr>
              <a:spLocks noChangeArrowheads="1"/>
            </p:cNvSpPr>
            <p:nvPr/>
          </p:nvSpPr>
          <p:spPr bwMode="auto">
            <a:xfrm>
              <a:off x="7386638"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2" name="Oval 348">
              <a:extLst>
                <a:ext uri="{FF2B5EF4-FFF2-40B4-BE49-F238E27FC236}">
                  <a16:creationId xmlns:a16="http://schemas.microsoft.com/office/drawing/2014/main" id="{3F073CB3-9EF4-44F2-9170-2975CF8BB927}"/>
                </a:ext>
              </a:extLst>
            </p:cNvPr>
            <p:cNvSpPr>
              <a:spLocks noChangeArrowheads="1"/>
            </p:cNvSpPr>
            <p:nvPr/>
          </p:nvSpPr>
          <p:spPr bwMode="auto">
            <a:xfrm>
              <a:off x="7108826"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3" name="Oval 349">
              <a:extLst>
                <a:ext uri="{FF2B5EF4-FFF2-40B4-BE49-F238E27FC236}">
                  <a16:creationId xmlns:a16="http://schemas.microsoft.com/office/drawing/2014/main" id="{B16D8E3E-8206-4CB6-A361-8D16CE391CC2}"/>
                </a:ext>
              </a:extLst>
            </p:cNvPr>
            <p:cNvSpPr>
              <a:spLocks noChangeArrowheads="1"/>
            </p:cNvSpPr>
            <p:nvPr/>
          </p:nvSpPr>
          <p:spPr bwMode="auto">
            <a:xfrm>
              <a:off x="6829426"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4" name="Oval 350">
              <a:extLst>
                <a:ext uri="{FF2B5EF4-FFF2-40B4-BE49-F238E27FC236}">
                  <a16:creationId xmlns:a16="http://schemas.microsoft.com/office/drawing/2014/main" id="{F39B312B-E5EB-49D2-A2C3-A04ECDC1B312}"/>
                </a:ext>
              </a:extLst>
            </p:cNvPr>
            <p:cNvSpPr>
              <a:spLocks noChangeArrowheads="1"/>
            </p:cNvSpPr>
            <p:nvPr/>
          </p:nvSpPr>
          <p:spPr bwMode="auto">
            <a:xfrm>
              <a:off x="6551613"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5" name="Oval 351">
              <a:extLst>
                <a:ext uri="{FF2B5EF4-FFF2-40B4-BE49-F238E27FC236}">
                  <a16:creationId xmlns:a16="http://schemas.microsoft.com/office/drawing/2014/main" id="{CB6FD0C9-439B-4EC2-BCB8-8AEE3EE30CE0}"/>
                </a:ext>
              </a:extLst>
            </p:cNvPr>
            <p:cNvSpPr>
              <a:spLocks noChangeArrowheads="1"/>
            </p:cNvSpPr>
            <p:nvPr/>
          </p:nvSpPr>
          <p:spPr bwMode="auto">
            <a:xfrm>
              <a:off x="8501063"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6" name="Oval 352">
              <a:extLst>
                <a:ext uri="{FF2B5EF4-FFF2-40B4-BE49-F238E27FC236}">
                  <a16:creationId xmlns:a16="http://schemas.microsoft.com/office/drawing/2014/main" id="{452FA929-5F22-4A54-B773-5E1DC9893D9B}"/>
                </a:ext>
              </a:extLst>
            </p:cNvPr>
            <p:cNvSpPr>
              <a:spLocks noChangeArrowheads="1"/>
            </p:cNvSpPr>
            <p:nvPr/>
          </p:nvSpPr>
          <p:spPr bwMode="auto">
            <a:xfrm>
              <a:off x="8815388"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7" name="Oval 353">
              <a:extLst>
                <a:ext uri="{FF2B5EF4-FFF2-40B4-BE49-F238E27FC236}">
                  <a16:creationId xmlns:a16="http://schemas.microsoft.com/office/drawing/2014/main" id="{8FAA378D-65B0-44C6-9F23-A21A8D12236F}"/>
                </a:ext>
              </a:extLst>
            </p:cNvPr>
            <p:cNvSpPr>
              <a:spLocks noChangeArrowheads="1"/>
            </p:cNvSpPr>
            <p:nvPr/>
          </p:nvSpPr>
          <p:spPr bwMode="auto">
            <a:xfrm>
              <a:off x="9093201"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8" name="Oval 354">
              <a:extLst>
                <a:ext uri="{FF2B5EF4-FFF2-40B4-BE49-F238E27FC236}">
                  <a16:creationId xmlns:a16="http://schemas.microsoft.com/office/drawing/2014/main" id="{7608412D-EEC5-4960-A764-38D771B6CF2D}"/>
                </a:ext>
              </a:extLst>
            </p:cNvPr>
            <p:cNvSpPr>
              <a:spLocks noChangeArrowheads="1"/>
            </p:cNvSpPr>
            <p:nvPr/>
          </p:nvSpPr>
          <p:spPr bwMode="auto">
            <a:xfrm>
              <a:off x="9372601"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9" name="Oval 355">
              <a:extLst>
                <a:ext uri="{FF2B5EF4-FFF2-40B4-BE49-F238E27FC236}">
                  <a16:creationId xmlns:a16="http://schemas.microsoft.com/office/drawing/2014/main" id="{50AAE60D-3021-4DAB-8239-6F3F1D545878}"/>
                </a:ext>
              </a:extLst>
            </p:cNvPr>
            <p:cNvSpPr>
              <a:spLocks noChangeArrowheads="1"/>
            </p:cNvSpPr>
            <p:nvPr/>
          </p:nvSpPr>
          <p:spPr bwMode="auto">
            <a:xfrm>
              <a:off x="8221663"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90" name="Oval 356">
              <a:extLst>
                <a:ext uri="{FF2B5EF4-FFF2-40B4-BE49-F238E27FC236}">
                  <a16:creationId xmlns:a16="http://schemas.microsoft.com/office/drawing/2014/main" id="{FEEE993B-7D7D-4F3D-B6B6-636521C9F97E}"/>
                </a:ext>
              </a:extLst>
            </p:cNvPr>
            <p:cNvSpPr>
              <a:spLocks noChangeArrowheads="1"/>
            </p:cNvSpPr>
            <p:nvPr/>
          </p:nvSpPr>
          <p:spPr bwMode="auto">
            <a:xfrm>
              <a:off x="8221663"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91" name="Oval 357">
              <a:extLst>
                <a:ext uri="{FF2B5EF4-FFF2-40B4-BE49-F238E27FC236}">
                  <a16:creationId xmlns:a16="http://schemas.microsoft.com/office/drawing/2014/main" id="{F30E69A8-EAE8-4285-903E-506C019987E6}"/>
                </a:ext>
              </a:extLst>
            </p:cNvPr>
            <p:cNvSpPr>
              <a:spLocks noChangeArrowheads="1"/>
            </p:cNvSpPr>
            <p:nvPr/>
          </p:nvSpPr>
          <p:spPr bwMode="auto">
            <a:xfrm>
              <a:off x="8535988" y="11160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92" name="Oval 358">
              <a:extLst>
                <a:ext uri="{FF2B5EF4-FFF2-40B4-BE49-F238E27FC236}">
                  <a16:creationId xmlns:a16="http://schemas.microsoft.com/office/drawing/2014/main" id="{3FC54C11-8C7F-43CD-AC48-D1A7D938C658}"/>
                </a:ext>
              </a:extLst>
            </p:cNvPr>
            <p:cNvSpPr>
              <a:spLocks noChangeArrowheads="1"/>
            </p:cNvSpPr>
            <p:nvPr/>
          </p:nvSpPr>
          <p:spPr bwMode="auto">
            <a:xfrm>
              <a:off x="8221663"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93" name="Oval 359">
              <a:extLst>
                <a:ext uri="{FF2B5EF4-FFF2-40B4-BE49-F238E27FC236}">
                  <a16:creationId xmlns:a16="http://schemas.microsoft.com/office/drawing/2014/main" id="{EB5489C6-32A9-46D9-BEA1-0BCD15892136}"/>
                </a:ext>
              </a:extLst>
            </p:cNvPr>
            <p:cNvSpPr>
              <a:spLocks noChangeArrowheads="1"/>
            </p:cNvSpPr>
            <p:nvPr/>
          </p:nvSpPr>
          <p:spPr bwMode="auto">
            <a:xfrm>
              <a:off x="7943851"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94" name="Oval 360">
              <a:extLst>
                <a:ext uri="{FF2B5EF4-FFF2-40B4-BE49-F238E27FC236}">
                  <a16:creationId xmlns:a16="http://schemas.microsoft.com/office/drawing/2014/main" id="{86823958-20F0-4A9F-AAA8-4FC1252E1AB1}"/>
                </a:ext>
              </a:extLst>
            </p:cNvPr>
            <p:cNvSpPr>
              <a:spLocks noChangeArrowheads="1"/>
            </p:cNvSpPr>
            <p:nvPr/>
          </p:nvSpPr>
          <p:spPr bwMode="auto">
            <a:xfrm>
              <a:off x="10799763"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95" name="Oval 361">
              <a:extLst>
                <a:ext uri="{FF2B5EF4-FFF2-40B4-BE49-F238E27FC236}">
                  <a16:creationId xmlns:a16="http://schemas.microsoft.com/office/drawing/2014/main" id="{81F14C53-23F2-4C21-901B-BAB0396C9F2C}"/>
                </a:ext>
              </a:extLst>
            </p:cNvPr>
            <p:cNvSpPr>
              <a:spLocks noChangeArrowheads="1"/>
            </p:cNvSpPr>
            <p:nvPr/>
          </p:nvSpPr>
          <p:spPr bwMode="auto">
            <a:xfrm>
              <a:off x="10521951"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96" name="Oval 362">
              <a:extLst>
                <a:ext uri="{FF2B5EF4-FFF2-40B4-BE49-F238E27FC236}">
                  <a16:creationId xmlns:a16="http://schemas.microsoft.com/office/drawing/2014/main" id="{4B9FC5AB-A23E-4872-B184-3ED71163696E}"/>
                </a:ext>
              </a:extLst>
            </p:cNvPr>
            <p:cNvSpPr>
              <a:spLocks noChangeArrowheads="1"/>
            </p:cNvSpPr>
            <p:nvPr/>
          </p:nvSpPr>
          <p:spPr bwMode="auto">
            <a:xfrm>
              <a:off x="10244138"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97" name="Oval 363">
              <a:extLst>
                <a:ext uri="{FF2B5EF4-FFF2-40B4-BE49-F238E27FC236}">
                  <a16:creationId xmlns:a16="http://schemas.microsoft.com/office/drawing/2014/main" id="{C4E95C83-BAEF-4D9C-BEE7-C30EC9C453AA}"/>
                </a:ext>
              </a:extLst>
            </p:cNvPr>
            <p:cNvSpPr>
              <a:spLocks noChangeArrowheads="1"/>
            </p:cNvSpPr>
            <p:nvPr/>
          </p:nvSpPr>
          <p:spPr bwMode="auto">
            <a:xfrm>
              <a:off x="9964738"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98" name="Oval 364">
              <a:extLst>
                <a:ext uri="{FF2B5EF4-FFF2-40B4-BE49-F238E27FC236}">
                  <a16:creationId xmlns:a16="http://schemas.microsoft.com/office/drawing/2014/main" id="{3CE0ACF2-37C9-4163-B54F-750A03FAE912}"/>
                </a:ext>
              </a:extLst>
            </p:cNvPr>
            <p:cNvSpPr>
              <a:spLocks noChangeArrowheads="1"/>
            </p:cNvSpPr>
            <p:nvPr/>
          </p:nvSpPr>
          <p:spPr bwMode="auto">
            <a:xfrm>
              <a:off x="9686926"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99" name="Oval 365">
              <a:extLst>
                <a:ext uri="{FF2B5EF4-FFF2-40B4-BE49-F238E27FC236}">
                  <a16:creationId xmlns:a16="http://schemas.microsoft.com/office/drawing/2014/main" id="{7BAC5918-184D-4DB2-8188-3D17EA30D42D}"/>
                </a:ext>
              </a:extLst>
            </p:cNvPr>
            <p:cNvSpPr>
              <a:spLocks noChangeArrowheads="1"/>
            </p:cNvSpPr>
            <p:nvPr/>
          </p:nvSpPr>
          <p:spPr bwMode="auto">
            <a:xfrm>
              <a:off x="11634788"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00" name="Oval 366">
              <a:extLst>
                <a:ext uri="{FF2B5EF4-FFF2-40B4-BE49-F238E27FC236}">
                  <a16:creationId xmlns:a16="http://schemas.microsoft.com/office/drawing/2014/main" id="{5DCB9645-832D-483E-8442-C8EE5372AFC3}"/>
                </a:ext>
              </a:extLst>
            </p:cNvPr>
            <p:cNvSpPr>
              <a:spLocks noChangeArrowheads="1"/>
            </p:cNvSpPr>
            <p:nvPr/>
          </p:nvSpPr>
          <p:spPr bwMode="auto">
            <a:xfrm>
              <a:off x="11950701" y="2303463"/>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01" name="Oval 367">
              <a:extLst>
                <a:ext uri="{FF2B5EF4-FFF2-40B4-BE49-F238E27FC236}">
                  <a16:creationId xmlns:a16="http://schemas.microsoft.com/office/drawing/2014/main" id="{A0CE1CE9-8018-4962-9BDD-DB617BE1ED7F}"/>
                </a:ext>
              </a:extLst>
            </p:cNvPr>
            <p:cNvSpPr>
              <a:spLocks noChangeArrowheads="1"/>
            </p:cNvSpPr>
            <p:nvPr/>
          </p:nvSpPr>
          <p:spPr bwMode="auto">
            <a:xfrm>
              <a:off x="12228513" y="2303463"/>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02" name="Oval 368">
              <a:extLst>
                <a:ext uri="{FF2B5EF4-FFF2-40B4-BE49-F238E27FC236}">
                  <a16:creationId xmlns:a16="http://schemas.microsoft.com/office/drawing/2014/main" id="{BAB9153A-2559-4C47-A8D8-3226027E461A}"/>
                </a:ext>
              </a:extLst>
            </p:cNvPr>
            <p:cNvSpPr>
              <a:spLocks noChangeArrowheads="1"/>
            </p:cNvSpPr>
            <p:nvPr/>
          </p:nvSpPr>
          <p:spPr bwMode="auto">
            <a:xfrm>
              <a:off x="12506326" y="2303463"/>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03" name="Oval 369">
              <a:extLst>
                <a:ext uri="{FF2B5EF4-FFF2-40B4-BE49-F238E27FC236}">
                  <a16:creationId xmlns:a16="http://schemas.microsoft.com/office/drawing/2014/main" id="{7A726C8C-CA8F-418C-A441-D86098D9EE35}"/>
                </a:ext>
              </a:extLst>
            </p:cNvPr>
            <p:cNvSpPr>
              <a:spLocks noChangeArrowheads="1"/>
            </p:cNvSpPr>
            <p:nvPr/>
          </p:nvSpPr>
          <p:spPr bwMode="auto">
            <a:xfrm>
              <a:off x="12822238" y="2303463"/>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04" name="Oval 370">
              <a:extLst>
                <a:ext uri="{FF2B5EF4-FFF2-40B4-BE49-F238E27FC236}">
                  <a16:creationId xmlns:a16="http://schemas.microsoft.com/office/drawing/2014/main" id="{0D950DAA-0B9B-4BD3-B0BB-08575D32E770}"/>
                </a:ext>
              </a:extLst>
            </p:cNvPr>
            <p:cNvSpPr>
              <a:spLocks noChangeArrowheads="1"/>
            </p:cNvSpPr>
            <p:nvPr/>
          </p:nvSpPr>
          <p:spPr bwMode="auto">
            <a:xfrm>
              <a:off x="13100051" y="2303463"/>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05" name="Oval 371">
              <a:extLst>
                <a:ext uri="{FF2B5EF4-FFF2-40B4-BE49-F238E27FC236}">
                  <a16:creationId xmlns:a16="http://schemas.microsoft.com/office/drawing/2014/main" id="{80E4A77D-3269-4664-A135-241C9D225E6C}"/>
                </a:ext>
              </a:extLst>
            </p:cNvPr>
            <p:cNvSpPr>
              <a:spLocks noChangeArrowheads="1"/>
            </p:cNvSpPr>
            <p:nvPr/>
          </p:nvSpPr>
          <p:spPr bwMode="auto">
            <a:xfrm>
              <a:off x="11356976"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06" name="Oval 372">
              <a:extLst>
                <a:ext uri="{FF2B5EF4-FFF2-40B4-BE49-F238E27FC236}">
                  <a16:creationId xmlns:a16="http://schemas.microsoft.com/office/drawing/2014/main" id="{E9944B43-433B-4FCC-AE22-EF36CBD8CA3A}"/>
                </a:ext>
              </a:extLst>
            </p:cNvPr>
            <p:cNvSpPr>
              <a:spLocks noChangeArrowheads="1"/>
            </p:cNvSpPr>
            <p:nvPr/>
          </p:nvSpPr>
          <p:spPr bwMode="auto">
            <a:xfrm>
              <a:off x="11079163"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07" name="Oval 373">
              <a:extLst>
                <a:ext uri="{FF2B5EF4-FFF2-40B4-BE49-F238E27FC236}">
                  <a16:creationId xmlns:a16="http://schemas.microsoft.com/office/drawing/2014/main" id="{E9F37B6B-7842-4E0D-853E-57B9AA183552}"/>
                </a:ext>
              </a:extLst>
            </p:cNvPr>
            <p:cNvSpPr>
              <a:spLocks noChangeArrowheads="1"/>
            </p:cNvSpPr>
            <p:nvPr/>
          </p:nvSpPr>
          <p:spPr bwMode="auto">
            <a:xfrm>
              <a:off x="7664451"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08" name="Oval 374">
              <a:extLst>
                <a:ext uri="{FF2B5EF4-FFF2-40B4-BE49-F238E27FC236}">
                  <a16:creationId xmlns:a16="http://schemas.microsoft.com/office/drawing/2014/main" id="{06F75E4F-0B38-4A4F-A51C-E8820619F474}"/>
                </a:ext>
              </a:extLst>
            </p:cNvPr>
            <p:cNvSpPr>
              <a:spLocks noChangeArrowheads="1"/>
            </p:cNvSpPr>
            <p:nvPr/>
          </p:nvSpPr>
          <p:spPr bwMode="auto">
            <a:xfrm>
              <a:off x="7386638"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09" name="Oval 375">
              <a:extLst>
                <a:ext uri="{FF2B5EF4-FFF2-40B4-BE49-F238E27FC236}">
                  <a16:creationId xmlns:a16="http://schemas.microsoft.com/office/drawing/2014/main" id="{7EAEA748-88E3-4BBF-B504-6D674505C83F}"/>
                </a:ext>
              </a:extLst>
            </p:cNvPr>
            <p:cNvSpPr>
              <a:spLocks noChangeArrowheads="1"/>
            </p:cNvSpPr>
            <p:nvPr/>
          </p:nvSpPr>
          <p:spPr bwMode="auto">
            <a:xfrm>
              <a:off x="6829426"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0" name="Oval 376">
              <a:extLst>
                <a:ext uri="{FF2B5EF4-FFF2-40B4-BE49-F238E27FC236}">
                  <a16:creationId xmlns:a16="http://schemas.microsoft.com/office/drawing/2014/main" id="{FA2E02A4-E991-471F-8474-DB8A5899E0FC}"/>
                </a:ext>
              </a:extLst>
            </p:cNvPr>
            <p:cNvSpPr>
              <a:spLocks noChangeArrowheads="1"/>
            </p:cNvSpPr>
            <p:nvPr/>
          </p:nvSpPr>
          <p:spPr bwMode="auto">
            <a:xfrm>
              <a:off x="6551613"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1" name="Oval 377">
              <a:extLst>
                <a:ext uri="{FF2B5EF4-FFF2-40B4-BE49-F238E27FC236}">
                  <a16:creationId xmlns:a16="http://schemas.microsoft.com/office/drawing/2014/main" id="{9115DBC0-F3B7-4621-B5C7-BF6CF840E77B}"/>
                </a:ext>
              </a:extLst>
            </p:cNvPr>
            <p:cNvSpPr>
              <a:spLocks noChangeArrowheads="1"/>
            </p:cNvSpPr>
            <p:nvPr/>
          </p:nvSpPr>
          <p:spPr bwMode="auto">
            <a:xfrm>
              <a:off x="8501063"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2" name="Oval 378">
              <a:extLst>
                <a:ext uri="{FF2B5EF4-FFF2-40B4-BE49-F238E27FC236}">
                  <a16:creationId xmlns:a16="http://schemas.microsoft.com/office/drawing/2014/main" id="{279888ED-E747-438F-B5B8-7B3B6359C9A1}"/>
                </a:ext>
              </a:extLst>
            </p:cNvPr>
            <p:cNvSpPr>
              <a:spLocks noChangeArrowheads="1"/>
            </p:cNvSpPr>
            <p:nvPr/>
          </p:nvSpPr>
          <p:spPr bwMode="auto">
            <a:xfrm>
              <a:off x="8815388"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3" name="Oval 379">
              <a:extLst>
                <a:ext uri="{FF2B5EF4-FFF2-40B4-BE49-F238E27FC236}">
                  <a16:creationId xmlns:a16="http://schemas.microsoft.com/office/drawing/2014/main" id="{30A5CD5C-CD97-4137-9305-53EB144227D2}"/>
                </a:ext>
              </a:extLst>
            </p:cNvPr>
            <p:cNvSpPr>
              <a:spLocks noChangeArrowheads="1"/>
            </p:cNvSpPr>
            <p:nvPr/>
          </p:nvSpPr>
          <p:spPr bwMode="auto">
            <a:xfrm>
              <a:off x="9093201"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4" name="Oval 380">
              <a:extLst>
                <a:ext uri="{FF2B5EF4-FFF2-40B4-BE49-F238E27FC236}">
                  <a16:creationId xmlns:a16="http://schemas.microsoft.com/office/drawing/2014/main" id="{32D69F09-A354-4D78-84A1-A1DA561F4BB8}"/>
                </a:ext>
              </a:extLst>
            </p:cNvPr>
            <p:cNvSpPr>
              <a:spLocks noChangeArrowheads="1"/>
            </p:cNvSpPr>
            <p:nvPr/>
          </p:nvSpPr>
          <p:spPr bwMode="auto">
            <a:xfrm>
              <a:off x="9372601"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5" name="Oval 381">
              <a:extLst>
                <a:ext uri="{FF2B5EF4-FFF2-40B4-BE49-F238E27FC236}">
                  <a16:creationId xmlns:a16="http://schemas.microsoft.com/office/drawing/2014/main" id="{BF8C602E-B164-4709-B812-2D7A927D11A6}"/>
                </a:ext>
              </a:extLst>
            </p:cNvPr>
            <p:cNvSpPr>
              <a:spLocks noChangeArrowheads="1"/>
            </p:cNvSpPr>
            <p:nvPr/>
          </p:nvSpPr>
          <p:spPr bwMode="auto">
            <a:xfrm>
              <a:off x="8221663"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6" name="Oval 382">
              <a:extLst>
                <a:ext uri="{FF2B5EF4-FFF2-40B4-BE49-F238E27FC236}">
                  <a16:creationId xmlns:a16="http://schemas.microsoft.com/office/drawing/2014/main" id="{4733536F-164A-410C-8B0C-C594EDB2FD9B}"/>
                </a:ext>
              </a:extLst>
            </p:cNvPr>
            <p:cNvSpPr>
              <a:spLocks noChangeArrowheads="1"/>
            </p:cNvSpPr>
            <p:nvPr/>
          </p:nvSpPr>
          <p:spPr bwMode="auto">
            <a:xfrm>
              <a:off x="7943851"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7" name="Oval 383">
              <a:extLst>
                <a:ext uri="{FF2B5EF4-FFF2-40B4-BE49-F238E27FC236}">
                  <a16:creationId xmlns:a16="http://schemas.microsoft.com/office/drawing/2014/main" id="{5940E82A-0C16-4BED-82E1-860895B8FF0F}"/>
                </a:ext>
              </a:extLst>
            </p:cNvPr>
            <p:cNvSpPr>
              <a:spLocks noChangeArrowheads="1"/>
            </p:cNvSpPr>
            <p:nvPr/>
          </p:nvSpPr>
          <p:spPr bwMode="auto">
            <a:xfrm>
              <a:off x="10799763"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8" name="Oval 384">
              <a:extLst>
                <a:ext uri="{FF2B5EF4-FFF2-40B4-BE49-F238E27FC236}">
                  <a16:creationId xmlns:a16="http://schemas.microsoft.com/office/drawing/2014/main" id="{4D82FAE6-1CCA-48DB-BF15-6A4B6B53EC1C}"/>
                </a:ext>
              </a:extLst>
            </p:cNvPr>
            <p:cNvSpPr>
              <a:spLocks noChangeArrowheads="1"/>
            </p:cNvSpPr>
            <p:nvPr/>
          </p:nvSpPr>
          <p:spPr bwMode="auto">
            <a:xfrm>
              <a:off x="10521951"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9" name="Oval 385">
              <a:extLst>
                <a:ext uri="{FF2B5EF4-FFF2-40B4-BE49-F238E27FC236}">
                  <a16:creationId xmlns:a16="http://schemas.microsoft.com/office/drawing/2014/main" id="{60615131-548E-48D3-A19F-6A4D4D24AE0E}"/>
                </a:ext>
              </a:extLst>
            </p:cNvPr>
            <p:cNvSpPr>
              <a:spLocks noChangeArrowheads="1"/>
            </p:cNvSpPr>
            <p:nvPr/>
          </p:nvSpPr>
          <p:spPr bwMode="auto">
            <a:xfrm>
              <a:off x="10244138"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20" name="Oval 386">
              <a:extLst>
                <a:ext uri="{FF2B5EF4-FFF2-40B4-BE49-F238E27FC236}">
                  <a16:creationId xmlns:a16="http://schemas.microsoft.com/office/drawing/2014/main" id="{8AA39942-4AAE-431F-A578-6D401319702A}"/>
                </a:ext>
              </a:extLst>
            </p:cNvPr>
            <p:cNvSpPr>
              <a:spLocks noChangeArrowheads="1"/>
            </p:cNvSpPr>
            <p:nvPr/>
          </p:nvSpPr>
          <p:spPr bwMode="auto">
            <a:xfrm>
              <a:off x="9964738"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21" name="Oval 387">
              <a:extLst>
                <a:ext uri="{FF2B5EF4-FFF2-40B4-BE49-F238E27FC236}">
                  <a16:creationId xmlns:a16="http://schemas.microsoft.com/office/drawing/2014/main" id="{F66A6ADB-3EA6-4A56-B304-3AB55879B467}"/>
                </a:ext>
              </a:extLst>
            </p:cNvPr>
            <p:cNvSpPr>
              <a:spLocks noChangeArrowheads="1"/>
            </p:cNvSpPr>
            <p:nvPr/>
          </p:nvSpPr>
          <p:spPr bwMode="auto">
            <a:xfrm>
              <a:off x="9686926"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22" name="Oval 388">
              <a:extLst>
                <a:ext uri="{FF2B5EF4-FFF2-40B4-BE49-F238E27FC236}">
                  <a16:creationId xmlns:a16="http://schemas.microsoft.com/office/drawing/2014/main" id="{8E9F3BE2-9D71-4988-8B06-674177537286}"/>
                </a:ext>
              </a:extLst>
            </p:cNvPr>
            <p:cNvSpPr>
              <a:spLocks noChangeArrowheads="1"/>
            </p:cNvSpPr>
            <p:nvPr/>
          </p:nvSpPr>
          <p:spPr bwMode="auto">
            <a:xfrm>
              <a:off x="11634788"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23" name="Oval 389">
              <a:extLst>
                <a:ext uri="{FF2B5EF4-FFF2-40B4-BE49-F238E27FC236}">
                  <a16:creationId xmlns:a16="http://schemas.microsoft.com/office/drawing/2014/main" id="{07C713EB-B06B-4D4B-86B5-8CD4D366E641}"/>
                </a:ext>
              </a:extLst>
            </p:cNvPr>
            <p:cNvSpPr>
              <a:spLocks noChangeArrowheads="1"/>
            </p:cNvSpPr>
            <p:nvPr/>
          </p:nvSpPr>
          <p:spPr bwMode="auto">
            <a:xfrm>
              <a:off x="11950701" y="2582863"/>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24" name="Oval 390">
              <a:extLst>
                <a:ext uri="{FF2B5EF4-FFF2-40B4-BE49-F238E27FC236}">
                  <a16:creationId xmlns:a16="http://schemas.microsoft.com/office/drawing/2014/main" id="{1D533960-13BB-4C45-8963-83662E937747}"/>
                </a:ext>
              </a:extLst>
            </p:cNvPr>
            <p:cNvSpPr>
              <a:spLocks noChangeArrowheads="1"/>
            </p:cNvSpPr>
            <p:nvPr/>
          </p:nvSpPr>
          <p:spPr bwMode="auto">
            <a:xfrm>
              <a:off x="12506326" y="2582863"/>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25" name="Oval 391">
              <a:extLst>
                <a:ext uri="{FF2B5EF4-FFF2-40B4-BE49-F238E27FC236}">
                  <a16:creationId xmlns:a16="http://schemas.microsoft.com/office/drawing/2014/main" id="{4950A1A2-1C5D-4127-82C9-008F401D0E79}"/>
                </a:ext>
              </a:extLst>
            </p:cNvPr>
            <p:cNvSpPr>
              <a:spLocks noChangeArrowheads="1"/>
            </p:cNvSpPr>
            <p:nvPr/>
          </p:nvSpPr>
          <p:spPr bwMode="auto">
            <a:xfrm>
              <a:off x="12822238" y="2582863"/>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26" name="Oval 392">
              <a:extLst>
                <a:ext uri="{FF2B5EF4-FFF2-40B4-BE49-F238E27FC236}">
                  <a16:creationId xmlns:a16="http://schemas.microsoft.com/office/drawing/2014/main" id="{FA2F10C4-F593-4C66-BBBB-603EA310FEFB}"/>
                </a:ext>
              </a:extLst>
            </p:cNvPr>
            <p:cNvSpPr>
              <a:spLocks noChangeArrowheads="1"/>
            </p:cNvSpPr>
            <p:nvPr/>
          </p:nvSpPr>
          <p:spPr bwMode="auto">
            <a:xfrm>
              <a:off x="11356976"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27" name="Oval 393">
              <a:extLst>
                <a:ext uri="{FF2B5EF4-FFF2-40B4-BE49-F238E27FC236}">
                  <a16:creationId xmlns:a16="http://schemas.microsoft.com/office/drawing/2014/main" id="{3E9EEE0B-33C1-4C2D-8673-C922CB9EF0EA}"/>
                </a:ext>
              </a:extLst>
            </p:cNvPr>
            <p:cNvSpPr>
              <a:spLocks noChangeArrowheads="1"/>
            </p:cNvSpPr>
            <p:nvPr/>
          </p:nvSpPr>
          <p:spPr bwMode="auto">
            <a:xfrm>
              <a:off x="11079163"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28" name="Oval 394">
              <a:extLst>
                <a:ext uri="{FF2B5EF4-FFF2-40B4-BE49-F238E27FC236}">
                  <a16:creationId xmlns:a16="http://schemas.microsoft.com/office/drawing/2014/main" id="{C2BF7540-7881-452B-A4FE-2B0C82AC7858}"/>
                </a:ext>
              </a:extLst>
            </p:cNvPr>
            <p:cNvSpPr>
              <a:spLocks noChangeArrowheads="1"/>
            </p:cNvSpPr>
            <p:nvPr/>
          </p:nvSpPr>
          <p:spPr bwMode="auto">
            <a:xfrm>
              <a:off x="7664451"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29" name="Oval 395">
              <a:extLst>
                <a:ext uri="{FF2B5EF4-FFF2-40B4-BE49-F238E27FC236}">
                  <a16:creationId xmlns:a16="http://schemas.microsoft.com/office/drawing/2014/main" id="{5CAAD178-C379-4714-AF21-EBD743253B56}"/>
                </a:ext>
              </a:extLst>
            </p:cNvPr>
            <p:cNvSpPr>
              <a:spLocks noChangeArrowheads="1"/>
            </p:cNvSpPr>
            <p:nvPr/>
          </p:nvSpPr>
          <p:spPr bwMode="auto">
            <a:xfrm>
              <a:off x="7386638"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30" name="Oval 396">
              <a:extLst>
                <a:ext uri="{FF2B5EF4-FFF2-40B4-BE49-F238E27FC236}">
                  <a16:creationId xmlns:a16="http://schemas.microsoft.com/office/drawing/2014/main" id="{CA7286A9-BC1C-43C6-9E51-782005559357}"/>
                </a:ext>
              </a:extLst>
            </p:cNvPr>
            <p:cNvSpPr>
              <a:spLocks noChangeArrowheads="1"/>
            </p:cNvSpPr>
            <p:nvPr/>
          </p:nvSpPr>
          <p:spPr bwMode="auto">
            <a:xfrm>
              <a:off x="7072313"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31" name="Oval 397">
              <a:extLst>
                <a:ext uri="{FF2B5EF4-FFF2-40B4-BE49-F238E27FC236}">
                  <a16:creationId xmlns:a16="http://schemas.microsoft.com/office/drawing/2014/main" id="{6CDEA5B0-5536-491B-956A-DBACBC1A900E}"/>
                </a:ext>
              </a:extLst>
            </p:cNvPr>
            <p:cNvSpPr>
              <a:spLocks noChangeArrowheads="1"/>
            </p:cNvSpPr>
            <p:nvPr/>
          </p:nvSpPr>
          <p:spPr bwMode="auto">
            <a:xfrm>
              <a:off x="6792913"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32" name="Oval 398">
              <a:extLst>
                <a:ext uri="{FF2B5EF4-FFF2-40B4-BE49-F238E27FC236}">
                  <a16:creationId xmlns:a16="http://schemas.microsoft.com/office/drawing/2014/main" id="{AD61C37E-93AA-47AF-8184-B2DC8F484204}"/>
                </a:ext>
              </a:extLst>
            </p:cNvPr>
            <p:cNvSpPr>
              <a:spLocks noChangeArrowheads="1"/>
            </p:cNvSpPr>
            <p:nvPr/>
          </p:nvSpPr>
          <p:spPr bwMode="auto">
            <a:xfrm>
              <a:off x="8501063"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33" name="Oval 399">
              <a:extLst>
                <a:ext uri="{FF2B5EF4-FFF2-40B4-BE49-F238E27FC236}">
                  <a16:creationId xmlns:a16="http://schemas.microsoft.com/office/drawing/2014/main" id="{27B3E57F-BDCD-4A32-887C-56A3A4636627}"/>
                </a:ext>
              </a:extLst>
            </p:cNvPr>
            <p:cNvSpPr>
              <a:spLocks noChangeArrowheads="1"/>
            </p:cNvSpPr>
            <p:nvPr/>
          </p:nvSpPr>
          <p:spPr bwMode="auto">
            <a:xfrm>
              <a:off x="8815388"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34" name="Oval 400">
              <a:extLst>
                <a:ext uri="{FF2B5EF4-FFF2-40B4-BE49-F238E27FC236}">
                  <a16:creationId xmlns:a16="http://schemas.microsoft.com/office/drawing/2014/main" id="{CCAE99D8-889C-425A-9DF5-885882F47C34}"/>
                </a:ext>
              </a:extLst>
            </p:cNvPr>
            <p:cNvSpPr>
              <a:spLocks noChangeArrowheads="1"/>
            </p:cNvSpPr>
            <p:nvPr/>
          </p:nvSpPr>
          <p:spPr bwMode="auto">
            <a:xfrm>
              <a:off x="9093201"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35" name="Oval 401">
              <a:extLst>
                <a:ext uri="{FF2B5EF4-FFF2-40B4-BE49-F238E27FC236}">
                  <a16:creationId xmlns:a16="http://schemas.microsoft.com/office/drawing/2014/main" id="{BB168504-C336-4BFB-B9FF-207562813F46}"/>
                </a:ext>
              </a:extLst>
            </p:cNvPr>
            <p:cNvSpPr>
              <a:spLocks noChangeArrowheads="1"/>
            </p:cNvSpPr>
            <p:nvPr/>
          </p:nvSpPr>
          <p:spPr bwMode="auto">
            <a:xfrm>
              <a:off x="9372601"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36" name="Oval 402">
              <a:extLst>
                <a:ext uri="{FF2B5EF4-FFF2-40B4-BE49-F238E27FC236}">
                  <a16:creationId xmlns:a16="http://schemas.microsoft.com/office/drawing/2014/main" id="{22466698-1130-42D1-8101-33D60A3AF245}"/>
                </a:ext>
              </a:extLst>
            </p:cNvPr>
            <p:cNvSpPr>
              <a:spLocks noChangeArrowheads="1"/>
            </p:cNvSpPr>
            <p:nvPr/>
          </p:nvSpPr>
          <p:spPr bwMode="auto">
            <a:xfrm>
              <a:off x="8221663"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37" name="Oval 403">
              <a:extLst>
                <a:ext uri="{FF2B5EF4-FFF2-40B4-BE49-F238E27FC236}">
                  <a16:creationId xmlns:a16="http://schemas.microsoft.com/office/drawing/2014/main" id="{B8E9592F-144A-44AE-8056-398D0E368431}"/>
                </a:ext>
              </a:extLst>
            </p:cNvPr>
            <p:cNvSpPr>
              <a:spLocks noChangeArrowheads="1"/>
            </p:cNvSpPr>
            <p:nvPr/>
          </p:nvSpPr>
          <p:spPr bwMode="auto">
            <a:xfrm>
              <a:off x="7943851"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38" name="Oval 404">
              <a:extLst>
                <a:ext uri="{FF2B5EF4-FFF2-40B4-BE49-F238E27FC236}">
                  <a16:creationId xmlns:a16="http://schemas.microsoft.com/office/drawing/2014/main" id="{8E15BD9C-875C-4E39-A9FD-38C13F95D92B}"/>
                </a:ext>
              </a:extLst>
            </p:cNvPr>
            <p:cNvSpPr>
              <a:spLocks noChangeArrowheads="1"/>
            </p:cNvSpPr>
            <p:nvPr/>
          </p:nvSpPr>
          <p:spPr bwMode="auto">
            <a:xfrm>
              <a:off x="10799763"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39" name="Oval 405">
              <a:extLst>
                <a:ext uri="{FF2B5EF4-FFF2-40B4-BE49-F238E27FC236}">
                  <a16:creationId xmlns:a16="http://schemas.microsoft.com/office/drawing/2014/main" id="{948806C3-D6F0-47A7-92E6-6067757DF276}"/>
                </a:ext>
              </a:extLst>
            </p:cNvPr>
            <p:cNvSpPr>
              <a:spLocks noChangeArrowheads="1"/>
            </p:cNvSpPr>
            <p:nvPr/>
          </p:nvSpPr>
          <p:spPr bwMode="auto">
            <a:xfrm>
              <a:off x="10521951"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40" name="Oval 407">
              <a:extLst>
                <a:ext uri="{FF2B5EF4-FFF2-40B4-BE49-F238E27FC236}">
                  <a16:creationId xmlns:a16="http://schemas.microsoft.com/office/drawing/2014/main" id="{5F5C06D1-2150-4C97-819B-EF26CCDAD4DE}"/>
                </a:ext>
              </a:extLst>
            </p:cNvPr>
            <p:cNvSpPr>
              <a:spLocks noChangeArrowheads="1"/>
            </p:cNvSpPr>
            <p:nvPr/>
          </p:nvSpPr>
          <p:spPr bwMode="auto">
            <a:xfrm>
              <a:off x="10244138"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41" name="Oval 408">
              <a:extLst>
                <a:ext uri="{FF2B5EF4-FFF2-40B4-BE49-F238E27FC236}">
                  <a16:creationId xmlns:a16="http://schemas.microsoft.com/office/drawing/2014/main" id="{B61E7A6F-AE43-49DC-8FBE-B23820D72F75}"/>
                </a:ext>
              </a:extLst>
            </p:cNvPr>
            <p:cNvSpPr>
              <a:spLocks noChangeArrowheads="1"/>
            </p:cNvSpPr>
            <p:nvPr/>
          </p:nvSpPr>
          <p:spPr bwMode="auto">
            <a:xfrm>
              <a:off x="9964738"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42" name="Oval 409">
              <a:extLst>
                <a:ext uri="{FF2B5EF4-FFF2-40B4-BE49-F238E27FC236}">
                  <a16:creationId xmlns:a16="http://schemas.microsoft.com/office/drawing/2014/main" id="{8FC95203-C080-4E6F-B617-9F5A9E23D25C}"/>
                </a:ext>
              </a:extLst>
            </p:cNvPr>
            <p:cNvSpPr>
              <a:spLocks noChangeArrowheads="1"/>
            </p:cNvSpPr>
            <p:nvPr/>
          </p:nvSpPr>
          <p:spPr bwMode="auto">
            <a:xfrm>
              <a:off x="9686925"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43" name="Oval 410">
              <a:extLst>
                <a:ext uri="{FF2B5EF4-FFF2-40B4-BE49-F238E27FC236}">
                  <a16:creationId xmlns:a16="http://schemas.microsoft.com/office/drawing/2014/main" id="{65BDF307-303B-460A-8BF9-64EF522F143C}"/>
                </a:ext>
              </a:extLst>
            </p:cNvPr>
            <p:cNvSpPr>
              <a:spLocks noChangeArrowheads="1"/>
            </p:cNvSpPr>
            <p:nvPr/>
          </p:nvSpPr>
          <p:spPr bwMode="auto">
            <a:xfrm>
              <a:off x="11356975"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44" name="Oval 411">
              <a:extLst>
                <a:ext uri="{FF2B5EF4-FFF2-40B4-BE49-F238E27FC236}">
                  <a16:creationId xmlns:a16="http://schemas.microsoft.com/office/drawing/2014/main" id="{28FF1824-266E-4969-BE0E-46318A3ADC54}"/>
                </a:ext>
              </a:extLst>
            </p:cNvPr>
            <p:cNvSpPr>
              <a:spLocks noChangeArrowheads="1"/>
            </p:cNvSpPr>
            <p:nvPr/>
          </p:nvSpPr>
          <p:spPr bwMode="auto">
            <a:xfrm>
              <a:off x="11079163"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45" name="Oval 412">
              <a:extLst>
                <a:ext uri="{FF2B5EF4-FFF2-40B4-BE49-F238E27FC236}">
                  <a16:creationId xmlns:a16="http://schemas.microsoft.com/office/drawing/2014/main" id="{AC6C9328-CF00-495B-9EE4-996794219567}"/>
                </a:ext>
              </a:extLst>
            </p:cNvPr>
            <p:cNvSpPr>
              <a:spLocks noChangeArrowheads="1"/>
            </p:cNvSpPr>
            <p:nvPr/>
          </p:nvSpPr>
          <p:spPr bwMode="auto">
            <a:xfrm>
              <a:off x="1401763" y="1709738"/>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46" name="Oval 413">
              <a:extLst>
                <a:ext uri="{FF2B5EF4-FFF2-40B4-BE49-F238E27FC236}">
                  <a16:creationId xmlns:a16="http://schemas.microsoft.com/office/drawing/2014/main" id="{7DA281E3-2E73-4E71-83FA-23F3AD88AA34}"/>
                </a:ext>
              </a:extLst>
            </p:cNvPr>
            <p:cNvSpPr>
              <a:spLocks noChangeArrowheads="1"/>
            </p:cNvSpPr>
            <p:nvPr/>
          </p:nvSpPr>
          <p:spPr bwMode="auto">
            <a:xfrm>
              <a:off x="1122363" y="17097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47" name="Oval 414">
              <a:extLst>
                <a:ext uri="{FF2B5EF4-FFF2-40B4-BE49-F238E27FC236}">
                  <a16:creationId xmlns:a16="http://schemas.microsoft.com/office/drawing/2014/main" id="{BCCF8DBC-094D-45FC-8D66-85595D11DAE8}"/>
                </a:ext>
              </a:extLst>
            </p:cNvPr>
            <p:cNvSpPr>
              <a:spLocks noChangeArrowheads="1"/>
            </p:cNvSpPr>
            <p:nvPr/>
          </p:nvSpPr>
          <p:spPr bwMode="auto">
            <a:xfrm>
              <a:off x="844550" y="17097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48" name="Oval 415">
              <a:extLst>
                <a:ext uri="{FF2B5EF4-FFF2-40B4-BE49-F238E27FC236}">
                  <a16:creationId xmlns:a16="http://schemas.microsoft.com/office/drawing/2014/main" id="{FCC029F6-CA9E-4911-AF68-6E0C2A9AF03E}"/>
                </a:ext>
              </a:extLst>
            </p:cNvPr>
            <p:cNvSpPr>
              <a:spLocks noChangeArrowheads="1"/>
            </p:cNvSpPr>
            <p:nvPr/>
          </p:nvSpPr>
          <p:spPr bwMode="auto">
            <a:xfrm>
              <a:off x="566738" y="1709738"/>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49" name="Oval 416">
              <a:extLst>
                <a:ext uri="{FF2B5EF4-FFF2-40B4-BE49-F238E27FC236}">
                  <a16:creationId xmlns:a16="http://schemas.microsoft.com/office/drawing/2014/main" id="{4A7B7E6E-0082-4036-AB79-44061F78C5B3}"/>
                </a:ext>
              </a:extLst>
            </p:cNvPr>
            <p:cNvSpPr>
              <a:spLocks noChangeArrowheads="1"/>
            </p:cNvSpPr>
            <p:nvPr/>
          </p:nvSpPr>
          <p:spPr bwMode="auto">
            <a:xfrm>
              <a:off x="287338" y="17097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50" name="Oval 417">
              <a:extLst>
                <a:ext uri="{FF2B5EF4-FFF2-40B4-BE49-F238E27FC236}">
                  <a16:creationId xmlns:a16="http://schemas.microsoft.com/office/drawing/2014/main" id="{C0276225-3A77-4522-973C-BFAFABA7B498}"/>
                </a:ext>
              </a:extLst>
            </p:cNvPr>
            <p:cNvSpPr>
              <a:spLocks noChangeArrowheads="1"/>
            </p:cNvSpPr>
            <p:nvPr/>
          </p:nvSpPr>
          <p:spPr bwMode="auto">
            <a:xfrm>
              <a:off x="2236788" y="1709738"/>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51" name="Oval 418">
              <a:extLst>
                <a:ext uri="{FF2B5EF4-FFF2-40B4-BE49-F238E27FC236}">
                  <a16:creationId xmlns:a16="http://schemas.microsoft.com/office/drawing/2014/main" id="{00EDC4BC-75F8-41F2-9943-7FAE6A70A005}"/>
                </a:ext>
              </a:extLst>
            </p:cNvPr>
            <p:cNvSpPr>
              <a:spLocks noChangeArrowheads="1"/>
            </p:cNvSpPr>
            <p:nvPr/>
          </p:nvSpPr>
          <p:spPr bwMode="auto">
            <a:xfrm>
              <a:off x="2551113" y="17097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52" name="Oval 419">
              <a:extLst>
                <a:ext uri="{FF2B5EF4-FFF2-40B4-BE49-F238E27FC236}">
                  <a16:creationId xmlns:a16="http://schemas.microsoft.com/office/drawing/2014/main" id="{CCF205D3-387C-47B3-8DEC-3DA5B344B1E1}"/>
                </a:ext>
              </a:extLst>
            </p:cNvPr>
            <p:cNvSpPr>
              <a:spLocks noChangeArrowheads="1"/>
            </p:cNvSpPr>
            <p:nvPr/>
          </p:nvSpPr>
          <p:spPr bwMode="auto">
            <a:xfrm>
              <a:off x="2828925" y="17097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53" name="Oval 420">
              <a:extLst>
                <a:ext uri="{FF2B5EF4-FFF2-40B4-BE49-F238E27FC236}">
                  <a16:creationId xmlns:a16="http://schemas.microsoft.com/office/drawing/2014/main" id="{BBAA84BE-23B2-44BE-847C-3B8F4D178F26}"/>
                </a:ext>
              </a:extLst>
            </p:cNvPr>
            <p:cNvSpPr>
              <a:spLocks noChangeArrowheads="1"/>
            </p:cNvSpPr>
            <p:nvPr/>
          </p:nvSpPr>
          <p:spPr bwMode="auto">
            <a:xfrm>
              <a:off x="3108325" y="1709738"/>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54" name="Oval 421">
              <a:extLst>
                <a:ext uri="{FF2B5EF4-FFF2-40B4-BE49-F238E27FC236}">
                  <a16:creationId xmlns:a16="http://schemas.microsoft.com/office/drawing/2014/main" id="{E5D10B59-F0E2-436F-9327-6D2EE591A2E2}"/>
                </a:ext>
              </a:extLst>
            </p:cNvPr>
            <p:cNvSpPr>
              <a:spLocks noChangeArrowheads="1"/>
            </p:cNvSpPr>
            <p:nvPr/>
          </p:nvSpPr>
          <p:spPr bwMode="auto">
            <a:xfrm>
              <a:off x="3416300"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55" name="Oval 422">
              <a:extLst>
                <a:ext uri="{FF2B5EF4-FFF2-40B4-BE49-F238E27FC236}">
                  <a16:creationId xmlns:a16="http://schemas.microsoft.com/office/drawing/2014/main" id="{885FE3C0-74D7-459B-A3A7-B2CDAE4E87D7}"/>
                </a:ext>
              </a:extLst>
            </p:cNvPr>
            <p:cNvSpPr>
              <a:spLocks noChangeArrowheads="1"/>
            </p:cNvSpPr>
            <p:nvPr/>
          </p:nvSpPr>
          <p:spPr bwMode="auto">
            <a:xfrm>
              <a:off x="1957388" y="17097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56" name="Oval 423">
              <a:extLst>
                <a:ext uri="{FF2B5EF4-FFF2-40B4-BE49-F238E27FC236}">
                  <a16:creationId xmlns:a16="http://schemas.microsoft.com/office/drawing/2014/main" id="{E34C5217-0572-4328-881D-35D99F517DAD}"/>
                </a:ext>
              </a:extLst>
            </p:cNvPr>
            <p:cNvSpPr>
              <a:spLocks noChangeArrowheads="1"/>
            </p:cNvSpPr>
            <p:nvPr/>
          </p:nvSpPr>
          <p:spPr bwMode="auto">
            <a:xfrm>
              <a:off x="1679575" y="17097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57" name="Oval 424">
              <a:extLst>
                <a:ext uri="{FF2B5EF4-FFF2-40B4-BE49-F238E27FC236}">
                  <a16:creationId xmlns:a16="http://schemas.microsoft.com/office/drawing/2014/main" id="{78FAFA06-93CB-4D6A-9B6A-E0C7B4205891}"/>
                </a:ext>
              </a:extLst>
            </p:cNvPr>
            <p:cNvSpPr>
              <a:spLocks noChangeArrowheads="1"/>
            </p:cNvSpPr>
            <p:nvPr/>
          </p:nvSpPr>
          <p:spPr bwMode="auto">
            <a:xfrm>
              <a:off x="2236788" y="1431926"/>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58" name="Oval 425">
              <a:extLst>
                <a:ext uri="{FF2B5EF4-FFF2-40B4-BE49-F238E27FC236}">
                  <a16:creationId xmlns:a16="http://schemas.microsoft.com/office/drawing/2014/main" id="{4E372662-CA02-43DB-80A9-6EC31118373C}"/>
                </a:ext>
              </a:extLst>
            </p:cNvPr>
            <p:cNvSpPr>
              <a:spLocks noChangeArrowheads="1"/>
            </p:cNvSpPr>
            <p:nvPr/>
          </p:nvSpPr>
          <p:spPr bwMode="auto">
            <a:xfrm>
              <a:off x="2551113" y="1431926"/>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59" name="Oval 426">
              <a:extLst>
                <a:ext uri="{FF2B5EF4-FFF2-40B4-BE49-F238E27FC236}">
                  <a16:creationId xmlns:a16="http://schemas.microsoft.com/office/drawing/2014/main" id="{CF866679-4854-4AD0-A340-69BB59F049D6}"/>
                </a:ext>
              </a:extLst>
            </p:cNvPr>
            <p:cNvSpPr>
              <a:spLocks noChangeArrowheads="1"/>
            </p:cNvSpPr>
            <p:nvPr/>
          </p:nvSpPr>
          <p:spPr bwMode="auto">
            <a:xfrm>
              <a:off x="2828925" y="1431926"/>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60" name="Oval 427">
              <a:extLst>
                <a:ext uri="{FF2B5EF4-FFF2-40B4-BE49-F238E27FC236}">
                  <a16:creationId xmlns:a16="http://schemas.microsoft.com/office/drawing/2014/main" id="{996FF92D-3000-440F-95F4-E50B97923F20}"/>
                </a:ext>
              </a:extLst>
            </p:cNvPr>
            <p:cNvSpPr>
              <a:spLocks noChangeArrowheads="1"/>
            </p:cNvSpPr>
            <p:nvPr/>
          </p:nvSpPr>
          <p:spPr bwMode="auto">
            <a:xfrm>
              <a:off x="3108325" y="1431926"/>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61" name="Oval 428">
              <a:extLst>
                <a:ext uri="{FF2B5EF4-FFF2-40B4-BE49-F238E27FC236}">
                  <a16:creationId xmlns:a16="http://schemas.microsoft.com/office/drawing/2014/main" id="{DB3F46FB-2A11-4341-AEBE-9991D68DFAD1}"/>
                </a:ext>
              </a:extLst>
            </p:cNvPr>
            <p:cNvSpPr>
              <a:spLocks noChangeArrowheads="1"/>
            </p:cNvSpPr>
            <p:nvPr/>
          </p:nvSpPr>
          <p:spPr bwMode="auto">
            <a:xfrm>
              <a:off x="3416300"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62" name="Oval 429">
              <a:extLst>
                <a:ext uri="{FF2B5EF4-FFF2-40B4-BE49-F238E27FC236}">
                  <a16:creationId xmlns:a16="http://schemas.microsoft.com/office/drawing/2014/main" id="{961A3424-5321-4646-A97A-2FE18C73CE7B}"/>
                </a:ext>
              </a:extLst>
            </p:cNvPr>
            <p:cNvSpPr>
              <a:spLocks noChangeArrowheads="1"/>
            </p:cNvSpPr>
            <p:nvPr/>
          </p:nvSpPr>
          <p:spPr bwMode="auto">
            <a:xfrm>
              <a:off x="1957388" y="1431926"/>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63" name="Oval 430">
              <a:extLst>
                <a:ext uri="{FF2B5EF4-FFF2-40B4-BE49-F238E27FC236}">
                  <a16:creationId xmlns:a16="http://schemas.microsoft.com/office/drawing/2014/main" id="{34B0E143-0678-453B-A2B0-FD0B27DABD24}"/>
                </a:ext>
              </a:extLst>
            </p:cNvPr>
            <p:cNvSpPr>
              <a:spLocks noChangeArrowheads="1"/>
            </p:cNvSpPr>
            <p:nvPr/>
          </p:nvSpPr>
          <p:spPr bwMode="auto">
            <a:xfrm>
              <a:off x="1679575" y="1431926"/>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64" name="Oval 431">
              <a:extLst>
                <a:ext uri="{FF2B5EF4-FFF2-40B4-BE49-F238E27FC236}">
                  <a16:creationId xmlns:a16="http://schemas.microsoft.com/office/drawing/2014/main" id="{D21AD802-4F2D-4F1D-817E-EDC0AA47387A}"/>
                </a:ext>
              </a:extLst>
            </p:cNvPr>
            <p:cNvSpPr>
              <a:spLocks noChangeArrowheads="1"/>
            </p:cNvSpPr>
            <p:nvPr/>
          </p:nvSpPr>
          <p:spPr bwMode="auto">
            <a:xfrm>
              <a:off x="2236788" y="115252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65" name="Oval 432">
              <a:extLst>
                <a:ext uri="{FF2B5EF4-FFF2-40B4-BE49-F238E27FC236}">
                  <a16:creationId xmlns:a16="http://schemas.microsoft.com/office/drawing/2014/main" id="{0749F949-4E17-424E-8548-E551F0914D0C}"/>
                </a:ext>
              </a:extLst>
            </p:cNvPr>
            <p:cNvSpPr>
              <a:spLocks noChangeArrowheads="1"/>
            </p:cNvSpPr>
            <p:nvPr/>
          </p:nvSpPr>
          <p:spPr bwMode="auto">
            <a:xfrm>
              <a:off x="2551113" y="115252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66" name="Oval 433">
              <a:extLst>
                <a:ext uri="{FF2B5EF4-FFF2-40B4-BE49-F238E27FC236}">
                  <a16:creationId xmlns:a16="http://schemas.microsoft.com/office/drawing/2014/main" id="{5D9ADA8A-1BBB-404B-87E9-869DDD6458AD}"/>
                </a:ext>
              </a:extLst>
            </p:cNvPr>
            <p:cNvSpPr>
              <a:spLocks noChangeArrowheads="1"/>
            </p:cNvSpPr>
            <p:nvPr/>
          </p:nvSpPr>
          <p:spPr bwMode="auto">
            <a:xfrm>
              <a:off x="2828925" y="115252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67" name="Oval 434">
              <a:extLst>
                <a:ext uri="{FF2B5EF4-FFF2-40B4-BE49-F238E27FC236}">
                  <a16:creationId xmlns:a16="http://schemas.microsoft.com/office/drawing/2014/main" id="{65764B7E-526F-4E6A-B70D-2C60AC1051A2}"/>
                </a:ext>
              </a:extLst>
            </p:cNvPr>
            <p:cNvSpPr>
              <a:spLocks noChangeArrowheads="1"/>
            </p:cNvSpPr>
            <p:nvPr/>
          </p:nvSpPr>
          <p:spPr bwMode="auto">
            <a:xfrm>
              <a:off x="3108325" y="115252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68" name="Oval 435">
              <a:extLst>
                <a:ext uri="{FF2B5EF4-FFF2-40B4-BE49-F238E27FC236}">
                  <a16:creationId xmlns:a16="http://schemas.microsoft.com/office/drawing/2014/main" id="{0CCEAFBB-142D-4655-B125-32A884A5E521}"/>
                </a:ext>
              </a:extLst>
            </p:cNvPr>
            <p:cNvSpPr>
              <a:spLocks noChangeArrowheads="1"/>
            </p:cNvSpPr>
            <p:nvPr/>
          </p:nvSpPr>
          <p:spPr bwMode="auto">
            <a:xfrm>
              <a:off x="1957388" y="115252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69" name="Oval 436">
              <a:extLst>
                <a:ext uri="{FF2B5EF4-FFF2-40B4-BE49-F238E27FC236}">
                  <a16:creationId xmlns:a16="http://schemas.microsoft.com/office/drawing/2014/main" id="{4FDDFCD3-B5C8-4EAF-92C5-5B1EFAE3118C}"/>
                </a:ext>
              </a:extLst>
            </p:cNvPr>
            <p:cNvSpPr>
              <a:spLocks noChangeArrowheads="1"/>
            </p:cNvSpPr>
            <p:nvPr/>
          </p:nvSpPr>
          <p:spPr bwMode="auto">
            <a:xfrm>
              <a:off x="2236788" y="874713"/>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70" name="Oval 437">
              <a:extLst>
                <a:ext uri="{FF2B5EF4-FFF2-40B4-BE49-F238E27FC236}">
                  <a16:creationId xmlns:a16="http://schemas.microsoft.com/office/drawing/2014/main" id="{B8AC35C3-E765-42F9-BAC7-A2AF95A3A59F}"/>
                </a:ext>
              </a:extLst>
            </p:cNvPr>
            <p:cNvSpPr>
              <a:spLocks noChangeArrowheads="1"/>
            </p:cNvSpPr>
            <p:nvPr/>
          </p:nvSpPr>
          <p:spPr bwMode="auto">
            <a:xfrm>
              <a:off x="2551113" y="874713"/>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71" name="Oval 438">
              <a:extLst>
                <a:ext uri="{FF2B5EF4-FFF2-40B4-BE49-F238E27FC236}">
                  <a16:creationId xmlns:a16="http://schemas.microsoft.com/office/drawing/2014/main" id="{38C2671D-8854-4400-8C2E-775FA61C9938}"/>
                </a:ext>
              </a:extLst>
            </p:cNvPr>
            <p:cNvSpPr>
              <a:spLocks noChangeArrowheads="1"/>
            </p:cNvSpPr>
            <p:nvPr/>
          </p:nvSpPr>
          <p:spPr bwMode="auto">
            <a:xfrm>
              <a:off x="2828925" y="874713"/>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72" name="Oval 439">
              <a:extLst>
                <a:ext uri="{FF2B5EF4-FFF2-40B4-BE49-F238E27FC236}">
                  <a16:creationId xmlns:a16="http://schemas.microsoft.com/office/drawing/2014/main" id="{B9AC1A00-BEA6-47C7-ABD3-349265DDF99B}"/>
                </a:ext>
              </a:extLst>
            </p:cNvPr>
            <p:cNvSpPr>
              <a:spLocks noChangeArrowheads="1"/>
            </p:cNvSpPr>
            <p:nvPr/>
          </p:nvSpPr>
          <p:spPr bwMode="auto">
            <a:xfrm>
              <a:off x="3108325" y="874713"/>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73" name="Oval 440">
              <a:extLst>
                <a:ext uri="{FF2B5EF4-FFF2-40B4-BE49-F238E27FC236}">
                  <a16:creationId xmlns:a16="http://schemas.microsoft.com/office/drawing/2014/main" id="{FF6B7DC2-B81A-40CC-905F-3D6879486580}"/>
                </a:ext>
              </a:extLst>
            </p:cNvPr>
            <p:cNvSpPr>
              <a:spLocks noChangeArrowheads="1"/>
            </p:cNvSpPr>
            <p:nvPr/>
          </p:nvSpPr>
          <p:spPr bwMode="auto">
            <a:xfrm>
              <a:off x="1957388" y="874713"/>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74" name="Oval 441">
              <a:extLst>
                <a:ext uri="{FF2B5EF4-FFF2-40B4-BE49-F238E27FC236}">
                  <a16:creationId xmlns:a16="http://schemas.microsoft.com/office/drawing/2014/main" id="{036FB33E-CF04-44E2-8123-2C6ED3915A00}"/>
                </a:ext>
              </a:extLst>
            </p:cNvPr>
            <p:cNvSpPr>
              <a:spLocks noChangeArrowheads="1"/>
            </p:cNvSpPr>
            <p:nvPr/>
          </p:nvSpPr>
          <p:spPr bwMode="auto">
            <a:xfrm>
              <a:off x="2236788" y="595313"/>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75" name="Oval 442">
              <a:extLst>
                <a:ext uri="{FF2B5EF4-FFF2-40B4-BE49-F238E27FC236}">
                  <a16:creationId xmlns:a16="http://schemas.microsoft.com/office/drawing/2014/main" id="{4F3CA1E1-58ED-4F4C-9C3A-785C14EF9AD6}"/>
                </a:ext>
              </a:extLst>
            </p:cNvPr>
            <p:cNvSpPr>
              <a:spLocks noChangeArrowheads="1"/>
            </p:cNvSpPr>
            <p:nvPr/>
          </p:nvSpPr>
          <p:spPr bwMode="auto">
            <a:xfrm>
              <a:off x="2551113" y="595313"/>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76" name="Oval 443">
              <a:extLst>
                <a:ext uri="{FF2B5EF4-FFF2-40B4-BE49-F238E27FC236}">
                  <a16:creationId xmlns:a16="http://schemas.microsoft.com/office/drawing/2014/main" id="{BCC660A8-6B4C-4AF1-8787-18E26F4407DE}"/>
                </a:ext>
              </a:extLst>
            </p:cNvPr>
            <p:cNvSpPr>
              <a:spLocks noChangeArrowheads="1"/>
            </p:cNvSpPr>
            <p:nvPr/>
          </p:nvSpPr>
          <p:spPr bwMode="auto">
            <a:xfrm>
              <a:off x="2828925" y="595313"/>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77" name="Oval 444">
              <a:extLst>
                <a:ext uri="{FF2B5EF4-FFF2-40B4-BE49-F238E27FC236}">
                  <a16:creationId xmlns:a16="http://schemas.microsoft.com/office/drawing/2014/main" id="{E901F4D2-56F7-4A9E-93B7-1CCF256CE1B1}"/>
                </a:ext>
              </a:extLst>
            </p:cNvPr>
            <p:cNvSpPr>
              <a:spLocks noChangeArrowheads="1"/>
            </p:cNvSpPr>
            <p:nvPr/>
          </p:nvSpPr>
          <p:spPr bwMode="auto">
            <a:xfrm>
              <a:off x="3108325" y="595313"/>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78" name="Oval 445">
              <a:extLst>
                <a:ext uri="{FF2B5EF4-FFF2-40B4-BE49-F238E27FC236}">
                  <a16:creationId xmlns:a16="http://schemas.microsoft.com/office/drawing/2014/main" id="{D633F389-D9E4-4306-ABCD-9341CBD43F23}"/>
                </a:ext>
              </a:extLst>
            </p:cNvPr>
            <p:cNvSpPr>
              <a:spLocks noChangeArrowheads="1"/>
            </p:cNvSpPr>
            <p:nvPr/>
          </p:nvSpPr>
          <p:spPr bwMode="auto">
            <a:xfrm>
              <a:off x="1957388" y="595313"/>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79" name="Oval 446">
              <a:extLst>
                <a:ext uri="{FF2B5EF4-FFF2-40B4-BE49-F238E27FC236}">
                  <a16:creationId xmlns:a16="http://schemas.microsoft.com/office/drawing/2014/main" id="{F2ED5F1C-6BBB-4264-8B0D-9168B8939A15}"/>
                </a:ext>
              </a:extLst>
            </p:cNvPr>
            <p:cNvSpPr>
              <a:spLocks noChangeArrowheads="1"/>
            </p:cNvSpPr>
            <p:nvPr/>
          </p:nvSpPr>
          <p:spPr bwMode="auto">
            <a:xfrm>
              <a:off x="3695700" y="59531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80" name="Oval 447">
              <a:extLst>
                <a:ext uri="{FF2B5EF4-FFF2-40B4-BE49-F238E27FC236}">
                  <a16:creationId xmlns:a16="http://schemas.microsoft.com/office/drawing/2014/main" id="{2ED448FC-DA30-47F3-94E7-23A2537C0F65}"/>
                </a:ext>
              </a:extLst>
            </p:cNvPr>
            <p:cNvSpPr>
              <a:spLocks noChangeArrowheads="1"/>
            </p:cNvSpPr>
            <p:nvPr/>
          </p:nvSpPr>
          <p:spPr bwMode="auto">
            <a:xfrm>
              <a:off x="4010025" y="59531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81" name="Oval 448">
              <a:extLst>
                <a:ext uri="{FF2B5EF4-FFF2-40B4-BE49-F238E27FC236}">
                  <a16:creationId xmlns:a16="http://schemas.microsoft.com/office/drawing/2014/main" id="{7DA5CDBE-9528-453D-8AC7-827CE0A6ABED}"/>
                </a:ext>
              </a:extLst>
            </p:cNvPr>
            <p:cNvSpPr>
              <a:spLocks noChangeArrowheads="1"/>
            </p:cNvSpPr>
            <p:nvPr/>
          </p:nvSpPr>
          <p:spPr bwMode="auto">
            <a:xfrm>
              <a:off x="4287838" y="5953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82" name="Oval 449">
              <a:extLst>
                <a:ext uri="{FF2B5EF4-FFF2-40B4-BE49-F238E27FC236}">
                  <a16:creationId xmlns:a16="http://schemas.microsoft.com/office/drawing/2014/main" id="{2049BBB8-C57F-4341-9D28-25442412B8F4}"/>
                </a:ext>
              </a:extLst>
            </p:cNvPr>
            <p:cNvSpPr>
              <a:spLocks noChangeArrowheads="1"/>
            </p:cNvSpPr>
            <p:nvPr/>
          </p:nvSpPr>
          <p:spPr bwMode="auto">
            <a:xfrm>
              <a:off x="4565650" y="5953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83" name="Oval 450">
              <a:extLst>
                <a:ext uri="{FF2B5EF4-FFF2-40B4-BE49-F238E27FC236}">
                  <a16:creationId xmlns:a16="http://schemas.microsoft.com/office/drawing/2014/main" id="{8EC1450E-8917-458E-985E-DCCB42A6ADEF}"/>
                </a:ext>
              </a:extLst>
            </p:cNvPr>
            <p:cNvSpPr>
              <a:spLocks noChangeArrowheads="1"/>
            </p:cNvSpPr>
            <p:nvPr/>
          </p:nvSpPr>
          <p:spPr bwMode="auto">
            <a:xfrm>
              <a:off x="4845050" y="59531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84" name="Oval 451">
              <a:extLst>
                <a:ext uri="{FF2B5EF4-FFF2-40B4-BE49-F238E27FC236}">
                  <a16:creationId xmlns:a16="http://schemas.microsoft.com/office/drawing/2014/main" id="{A052F10A-F148-4675-AB6F-D2C36A19D0BD}"/>
                </a:ext>
              </a:extLst>
            </p:cNvPr>
            <p:cNvSpPr>
              <a:spLocks noChangeArrowheads="1"/>
            </p:cNvSpPr>
            <p:nvPr/>
          </p:nvSpPr>
          <p:spPr bwMode="auto">
            <a:xfrm>
              <a:off x="5122863" y="5953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85" name="Oval 452">
              <a:extLst>
                <a:ext uri="{FF2B5EF4-FFF2-40B4-BE49-F238E27FC236}">
                  <a16:creationId xmlns:a16="http://schemas.microsoft.com/office/drawing/2014/main" id="{3FCA3309-679C-45B4-B144-37533D8AD8CD}"/>
                </a:ext>
              </a:extLst>
            </p:cNvPr>
            <p:cNvSpPr>
              <a:spLocks noChangeArrowheads="1"/>
            </p:cNvSpPr>
            <p:nvPr/>
          </p:nvSpPr>
          <p:spPr bwMode="auto">
            <a:xfrm>
              <a:off x="5402263" y="59531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86" name="Oval 453">
              <a:extLst>
                <a:ext uri="{FF2B5EF4-FFF2-40B4-BE49-F238E27FC236}">
                  <a16:creationId xmlns:a16="http://schemas.microsoft.com/office/drawing/2014/main" id="{4A1EC733-EE68-4644-85E9-67F03171D520}"/>
                </a:ext>
              </a:extLst>
            </p:cNvPr>
            <p:cNvSpPr>
              <a:spLocks noChangeArrowheads="1"/>
            </p:cNvSpPr>
            <p:nvPr/>
          </p:nvSpPr>
          <p:spPr bwMode="auto">
            <a:xfrm>
              <a:off x="3695700" y="87471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87" name="Oval 454">
              <a:extLst>
                <a:ext uri="{FF2B5EF4-FFF2-40B4-BE49-F238E27FC236}">
                  <a16:creationId xmlns:a16="http://schemas.microsoft.com/office/drawing/2014/main" id="{130026B1-0F2B-4153-9229-29E19872189F}"/>
                </a:ext>
              </a:extLst>
            </p:cNvPr>
            <p:cNvSpPr>
              <a:spLocks noChangeArrowheads="1"/>
            </p:cNvSpPr>
            <p:nvPr/>
          </p:nvSpPr>
          <p:spPr bwMode="auto">
            <a:xfrm>
              <a:off x="4010025" y="87471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88" name="Oval 455">
              <a:extLst>
                <a:ext uri="{FF2B5EF4-FFF2-40B4-BE49-F238E27FC236}">
                  <a16:creationId xmlns:a16="http://schemas.microsoft.com/office/drawing/2014/main" id="{16C68AD2-7109-40A0-A7E2-11EC1C9A7B57}"/>
                </a:ext>
              </a:extLst>
            </p:cNvPr>
            <p:cNvSpPr>
              <a:spLocks noChangeArrowheads="1"/>
            </p:cNvSpPr>
            <p:nvPr/>
          </p:nvSpPr>
          <p:spPr bwMode="auto">
            <a:xfrm>
              <a:off x="4287838" y="87471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89" name="Oval 456">
              <a:extLst>
                <a:ext uri="{FF2B5EF4-FFF2-40B4-BE49-F238E27FC236}">
                  <a16:creationId xmlns:a16="http://schemas.microsoft.com/office/drawing/2014/main" id="{8BA6C0A9-74BB-4FDB-9B96-4FDE0484DD57}"/>
                </a:ext>
              </a:extLst>
            </p:cNvPr>
            <p:cNvSpPr>
              <a:spLocks noChangeArrowheads="1"/>
            </p:cNvSpPr>
            <p:nvPr/>
          </p:nvSpPr>
          <p:spPr bwMode="auto">
            <a:xfrm>
              <a:off x="4565650" y="87471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90" name="Oval 457">
              <a:extLst>
                <a:ext uri="{FF2B5EF4-FFF2-40B4-BE49-F238E27FC236}">
                  <a16:creationId xmlns:a16="http://schemas.microsoft.com/office/drawing/2014/main" id="{689CF6F9-9DC4-4EC8-87E5-601102A30BFC}"/>
                </a:ext>
              </a:extLst>
            </p:cNvPr>
            <p:cNvSpPr>
              <a:spLocks noChangeArrowheads="1"/>
            </p:cNvSpPr>
            <p:nvPr/>
          </p:nvSpPr>
          <p:spPr bwMode="auto">
            <a:xfrm>
              <a:off x="4845050" y="87471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91" name="Oval 458">
              <a:extLst>
                <a:ext uri="{FF2B5EF4-FFF2-40B4-BE49-F238E27FC236}">
                  <a16:creationId xmlns:a16="http://schemas.microsoft.com/office/drawing/2014/main" id="{3ACF1C0A-648E-4F1A-873D-B05A797856A5}"/>
                </a:ext>
              </a:extLst>
            </p:cNvPr>
            <p:cNvSpPr>
              <a:spLocks noChangeArrowheads="1"/>
            </p:cNvSpPr>
            <p:nvPr/>
          </p:nvSpPr>
          <p:spPr bwMode="auto">
            <a:xfrm>
              <a:off x="5122863" y="87471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92" name="Oval 459">
              <a:extLst>
                <a:ext uri="{FF2B5EF4-FFF2-40B4-BE49-F238E27FC236}">
                  <a16:creationId xmlns:a16="http://schemas.microsoft.com/office/drawing/2014/main" id="{7C7A47AF-A00E-4FA4-962C-549903BFCAF7}"/>
                </a:ext>
              </a:extLst>
            </p:cNvPr>
            <p:cNvSpPr>
              <a:spLocks noChangeArrowheads="1"/>
            </p:cNvSpPr>
            <p:nvPr/>
          </p:nvSpPr>
          <p:spPr bwMode="auto">
            <a:xfrm>
              <a:off x="5402263" y="87471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93" name="Oval 460">
              <a:extLst>
                <a:ext uri="{FF2B5EF4-FFF2-40B4-BE49-F238E27FC236}">
                  <a16:creationId xmlns:a16="http://schemas.microsoft.com/office/drawing/2014/main" id="{B7F9465C-F2A0-4F8A-B6C5-F76A92CF9E08}"/>
                </a:ext>
              </a:extLst>
            </p:cNvPr>
            <p:cNvSpPr>
              <a:spLocks noChangeArrowheads="1"/>
            </p:cNvSpPr>
            <p:nvPr/>
          </p:nvSpPr>
          <p:spPr bwMode="auto">
            <a:xfrm>
              <a:off x="4287838" y="11160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94" name="Oval 461">
              <a:extLst>
                <a:ext uri="{FF2B5EF4-FFF2-40B4-BE49-F238E27FC236}">
                  <a16:creationId xmlns:a16="http://schemas.microsoft.com/office/drawing/2014/main" id="{7EFF3F93-E6D0-4B74-B25F-B9C985F552F8}"/>
                </a:ext>
              </a:extLst>
            </p:cNvPr>
            <p:cNvSpPr>
              <a:spLocks noChangeArrowheads="1"/>
            </p:cNvSpPr>
            <p:nvPr/>
          </p:nvSpPr>
          <p:spPr bwMode="auto">
            <a:xfrm>
              <a:off x="4565650" y="11160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95" name="Oval 462">
              <a:extLst>
                <a:ext uri="{FF2B5EF4-FFF2-40B4-BE49-F238E27FC236}">
                  <a16:creationId xmlns:a16="http://schemas.microsoft.com/office/drawing/2014/main" id="{55246FEE-76D4-4023-A655-BBFF068EB92D}"/>
                </a:ext>
              </a:extLst>
            </p:cNvPr>
            <p:cNvSpPr>
              <a:spLocks noChangeArrowheads="1"/>
            </p:cNvSpPr>
            <p:nvPr/>
          </p:nvSpPr>
          <p:spPr bwMode="auto">
            <a:xfrm>
              <a:off x="4845050" y="111601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96" name="Oval 463">
              <a:extLst>
                <a:ext uri="{FF2B5EF4-FFF2-40B4-BE49-F238E27FC236}">
                  <a16:creationId xmlns:a16="http://schemas.microsoft.com/office/drawing/2014/main" id="{5E9192EA-C9DA-4BFF-A809-6DCD453EBFB0}"/>
                </a:ext>
              </a:extLst>
            </p:cNvPr>
            <p:cNvSpPr>
              <a:spLocks noChangeArrowheads="1"/>
            </p:cNvSpPr>
            <p:nvPr/>
          </p:nvSpPr>
          <p:spPr bwMode="auto">
            <a:xfrm>
              <a:off x="5122863" y="11160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97" name="Oval 464">
              <a:extLst>
                <a:ext uri="{FF2B5EF4-FFF2-40B4-BE49-F238E27FC236}">
                  <a16:creationId xmlns:a16="http://schemas.microsoft.com/office/drawing/2014/main" id="{EA57891B-C531-4A8F-9DA5-1764E8F5D814}"/>
                </a:ext>
              </a:extLst>
            </p:cNvPr>
            <p:cNvSpPr>
              <a:spLocks noChangeArrowheads="1"/>
            </p:cNvSpPr>
            <p:nvPr/>
          </p:nvSpPr>
          <p:spPr bwMode="auto">
            <a:xfrm>
              <a:off x="5402263" y="111601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98" name="Oval 465">
              <a:extLst>
                <a:ext uri="{FF2B5EF4-FFF2-40B4-BE49-F238E27FC236}">
                  <a16:creationId xmlns:a16="http://schemas.microsoft.com/office/drawing/2014/main" id="{6891672E-5749-452C-91AD-44F92BE0B9C7}"/>
                </a:ext>
              </a:extLst>
            </p:cNvPr>
            <p:cNvSpPr>
              <a:spLocks noChangeArrowheads="1"/>
            </p:cNvSpPr>
            <p:nvPr/>
          </p:nvSpPr>
          <p:spPr bwMode="auto">
            <a:xfrm>
              <a:off x="4287838"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99" name="Oval 466">
              <a:extLst>
                <a:ext uri="{FF2B5EF4-FFF2-40B4-BE49-F238E27FC236}">
                  <a16:creationId xmlns:a16="http://schemas.microsoft.com/office/drawing/2014/main" id="{22564A60-04BD-482D-927E-EA26DC3C9C73}"/>
                </a:ext>
              </a:extLst>
            </p:cNvPr>
            <p:cNvSpPr>
              <a:spLocks noChangeArrowheads="1"/>
            </p:cNvSpPr>
            <p:nvPr/>
          </p:nvSpPr>
          <p:spPr bwMode="auto">
            <a:xfrm>
              <a:off x="4565650"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00" name="Oval 467">
              <a:extLst>
                <a:ext uri="{FF2B5EF4-FFF2-40B4-BE49-F238E27FC236}">
                  <a16:creationId xmlns:a16="http://schemas.microsoft.com/office/drawing/2014/main" id="{2568B3AE-0323-4A27-82E4-F747E5132E06}"/>
                </a:ext>
              </a:extLst>
            </p:cNvPr>
            <p:cNvSpPr>
              <a:spLocks noChangeArrowheads="1"/>
            </p:cNvSpPr>
            <p:nvPr/>
          </p:nvSpPr>
          <p:spPr bwMode="auto">
            <a:xfrm>
              <a:off x="4845050"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01" name="Oval 468">
              <a:extLst>
                <a:ext uri="{FF2B5EF4-FFF2-40B4-BE49-F238E27FC236}">
                  <a16:creationId xmlns:a16="http://schemas.microsoft.com/office/drawing/2014/main" id="{556ACD2E-675F-45F4-A641-38269AC6AFE8}"/>
                </a:ext>
              </a:extLst>
            </p:cNvPr>
            <p:cNvSpPr>
              <a:spLocks noChangeArrowheads="1"/>
            </p:cNvSpPr>
            <p:nvPr/>
          </p:nvSpPr>
          <p:spPr bwMode="auto">
            <a:xfrm>
              <a:off x="5122863"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02" name="Oval 469">
              <a:extLst>
                <a:ext uri="{FF2B5EF4-FFF2-40B4-BE49-F238E27FC236}">
                  <a16:creationId xmlns:a16="http://schemas.microsoft.com/office/drawing/2014/main" id="{12508EAB-3BD7-40C5-85E6-497CBDBEB19A}"/>
                </a:ext>
              </a:extLst>
            </p:cNvPr>
            <p:cNvSpPr>
              <a:spLocks noChangeArrowheads="1"/>
            </p:cNvSpPr>
            <p:nvPr/>
          </p:nvSpPr>
          <p:spPr bwMode="auto">
            <a:xfrm>
              <a:off x="5402263"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03" name="Oval 470">
              <a:extLst>
                <a:ext uri="{FF2B5EF4-FFF2-40B4-BE49-F238E27FC236}">
                  <a16:creationId xmlns:a16="http://schemas.microsoft.com/office/drawing/2014/main" id="{CD0FDE57-CEF7-40F5-A61F-0A4688B4A990}"/>
                </a:ext>
              </a:extLst>
            </p:cNvPr>
            <p:cNvSpPr>
              <a:spLocks noChangeArrowheads="1"/>
            </p:cNvSpPr>
            <p:nvPr/>
          </p:nvSpPr>
          <p:spPr bwMode="auto">
            <a:xfrm>
              <a:off x="4287838"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04" name="Oval 471">
              <a:extLst>
                <a:ext uri="{FF2B5EF4-FFF2-40B4-BE49-F238E27FC236}">
                  <a16:creationId xmlns:a16="http://schemas.microsoft.com/office/drawing/2014/main" id="{FA4A48EC-694E-438A-AA0C-9040A85468B8}"/>
                </a:ext>
              </a:extLst>
            </p:cNvPr>
            <p:cNvSpPr>
              <a:spLocks noChangeArrowheads="1"/>
            </p:cNvSpPr>
            <p:nvPr/>
          </p:nvSpPr>
          <p:spPr bwMode="auto">
            <a:xfrm>
              <a:off x="4565650"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05" name="Oval 472">
              <a:extLst>
                <a:ext uri="{FF2B5EF4-FFF2-40B4-BE49-F238E27FC236}">
                  <a16:creationId xmlns:a16="http://schemas.microsoft.com/office/drawing/2014/main" id="{19B31824-E84A-4066-9243-A37CC7DC0B91}"/>
                </a:ext>
              </a:extLst>
            </p:cNvPr>
            <p:cNvSpPr>
              <a:spLocks noChangeArrowheads="1"/>
            </p:cNvSpPr>
            <p:nvPr/>
          </p:nvSpPr>
          <p:spPr bwMode="auto">
            <a:xfrm>
              <a:off x="4845050"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06" name="Oval 473">
              <a:extLst>
                <a:ext uri="{FF2B5EF4-FFF2-40B4-BE49-F238E27FC236}">
                  <a16:creationId xmlns:a16="http://schemas.microsoft.com/office/drawing/2014/main" id="{305C8CB9-B5C2-4B57-8AE3-4276841FE7CF}"/>
                </a:ext>
              </a:extLst>
            </p:cNvPr>
            <p:cNvSpPr>
              <a:spLocks noChangeArrowheads="1"/>
            </p:cNvSpPr>
            <p:nvPr/>
          </p:nvSpPr>
          <p:spPr bwMode="auto">
            <a:xfrm>
              <a:off x="5122863"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07" name="Oval 474">
              <a:extLst>
                <a:ext uri="{FF2B5EF4-FFF2-40B4-BE49-F238E27FC236}">
                  <a16:creationId xmlns:a16="http://schemas.microsoft.com/office/drawing/2014/main" id="{C4452619-2C7B-41E7-9771-5058B84B28FC}"/>
                </a:ext>
              </a:extLst>
            </p:cNvPr>
            <p:cNvSpPr>
              <a:spLocks noChangeArrowheads="1"/>
            </p:cNvSpPr>
            <p:nvPr/>
          </p:nvSpPr>
          <p:spPr bwMode="auto">
            <a:xfrm>
              <a:off x="5402263"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08" name="Oval 475">
              <a:extLst>
                <a:ext uri="{FF2B5EF4-FFF2-40B4-BE49-F238E27FC236}">
                  <a16:creationId xmlns:a16="http://schemas.microsoft.com/office/drawing/2014/main" id="{05AAEF47-F12F-4B3C-8359-060B28910C4F}"/>
                </a:ext>
              </a:extLst>
            </p:cNvPr>
            <p:cNvSpPr>
              <a:spLocks noChangeArrowheads="1"/>
            </p:cNvSpPr>
            <p:nvPr/>
          </p:nvSpPr>
          <p:spPr bwMode="auto">
            <a:xfrm>
              <a:off x="4287838" y="198913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09" name="Oval 476">
              <a:extLst>
                <a:ext uri="{FF2B5EF4-FFF2-40B4-BE49-F238E27FC236}">
                  <a16:creationId xmlns:a16="http://schemas.microsoft.com/office/drawing/2014/main" id="{7EF9D0C7-6852-429B-8C65-35238B8C4DB4}"/>
                </a:ext>
              </a:extLst>
            </p:cNvPr>
            <p:cNvSpPr>
              <a:spLocks noChangeArrowheads="1"/>
            </p:cNvSpPr>
            <p:nvPr/>
          </p:nvSpPr>
          <p:spPr bwMode="auto">
            <a:xfrm>
              <a:off x="4565650" y="198913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10" name="Oval 477">
              <a:extLst>
                <a:ext uri="{FF2B5EF4-FFF2-40B4-BE49-F238E27FC236}">
                  <a16:creationId xmlns:a16="http://schemas.microsoft.com/office/drawing/2014/main" id="{8D8C5833-4C10-47F8-A6A2-7E3B4CDDF03C}"/>
                </a:ext>
              </a:extLst>
            </p:cNvPr>
            <p:cNvSpPr>
              <a:spLocks noChangeArrowheads="1"/>
            </p:cNvSpPr>
            <p:nvPr/>
          </p:nvSpPr>
          <p:spPr bwMode="auto">
            <a:xfrm>
              <a:off x="4845050" y="1989138"/>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11" name="Oval 478">
              <a:extLst>
                <a:ext uri="{FF2B5EF4-FFF2-40B4-BE49-F238E27FC236}">
                  <a16:creationId xmlns:a16="http://schemas.microsoft.com/office/drawing/2014/main" id="{2F4540F6-39A1-4E46-AAAA-C247975793A3}"/>
                </a:ext>
              </a:extLst>
            </p:cNvPr>
            <p:cNvSpPr>
              <a:spLocks noChangeArrowheads="1"/>
            </p:cNvSpPr>
            <p:nvPr/>
          </p:nvSpPr>
          <p:spPr bwMode="auto">
            <a:xfrm>
              <a:off x="4287838" y="2266951"/>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12" name="Oval 479">
              <a:extLst>
                <a:ext uri="{FF2B5EF4-FFF2-40B4-BE49-F238E27FC236}">
                  <a16:creationId xmlns:a16="http://schemas.microsoft.com/office/drawing/2014/main" id="{BBF38D80-6678-4012-B103-22B32C8023F2}"/>
                </a:ext>
              </a:extLst>
            </p:cNvPr>
            <p:cNvSpPr>
              <a:spLocks noChangeArrowheads="1"/>
            </p:cNvSpPr>
            <p:nvPr/>
          </p:nvSpPr>
          <p:spPr bwMode="auto">
            <a:xfrm>
              <a:off x="4565650" y="2266951"/>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13" name="Oval 480">
              <a:extLst>
                <a:ext uri="{FF2B5EF4-FFF2-40B4-BE49-F238E27FC236}">
                  <a16:creationId xmlns:a16="http://schemas.microsoft.com/office/drawing/2014/main" id="{DF0E2DA1-0927-4582-B639-0485E9AA31C2}"/>
                </a:ext>
              </a:extLst>
            </p:cNvPr>
            <p:cNvSpPr>
              <a:spLocks noChangeArrowheads="1"/>
            </p:cNvSpPr>
            <p:nvPr/>
          </p:nvSpPr>
          <p:spPr bwMode="auto">
            <a:xfrm>
              <a:off x="4565650"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14" name="Oval 481">
              <a:extLst>
                <a:ext uri="{FF2B5EF4-FFF2-40B4-BE49-F238E27FC236}">
                  <a16:creationId xmlns:a16="http://schemas.microsoft.com/office/drawing/2014/main" id="{68B2849E-8160-464B-B51D-98C0CB97F9EF}"/>
                </a:ext>
              </a:extLst>
            </p:cNvPr>
            <p:cNvSpPr>
              <a:spLocks noChangeArrowheads="1"/>
            </p:cNvSpPr>
            <p:nvPr/>
          </p:nvSpPr>
          <p:spPr bwMode="auto">
            <a:xfrm>
              <a:off x="4845050" y="2266951"/>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15" name="Oval 482">
              <a:extLst>
                <a:ext uri="{FF2B5EF4-FFF2-40B4-BE49-F238E27FC236}">
                  <a16:creationId xmlns:a16="http://schemas.microsoft.com/office/drawing/2014/main" id="{50BD1E4C-3270-4320-B33D-0E7C944A43EE}"/>
                </a:ext>
              </a:extLst>
            </p:cNvPr>
            <p:cNvSpPr>
              <a:spLocks noChangeArrowheads="1"/>
            </p:cNvSpPr>
            <p:nvPr/>
          </p:nvSpPr>
          <p:spPr bwMode="auto">
            <a:xfrm>
              <a:off x="5402263" y="2266951"/>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16" name="Oval 483">
              <a:extLst>
                <a:ext uri="{FF2B5EF4-FFF2-40B4-BE49-F238E27FC236}">
                  <a16:creationId xmlns:a16="http://schemas.microsoft.com/office/drawing/2014/main" id="{D0137F0F-5113-401E-858C-69820146F1E0}"/>
                </a:ext>
              </a:extLst>
            </p:cNvPr>
            <p:cNvSpPr>
              <a:spLocks noChangeArrowheads="1"/>
            </p:cNvSpPr>
            <p:nvPr/>
          </p:nvSpPr>
          <p:spPr bwMode="auto">
            <a:xfrm>
              <a:off x="5680075" y="2266951"/>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17" name="Oval 484">
              <a:extLst>
                <a:ext uri="{FF2B5EF4-FFF2-40B4-BE49-F238E27FC236}">
                  <a16:creationId xmlns:a16="http://schemas.microsoft.com/office/drawing/2014/main" id="{D62C0CD1-AABA-404F-AE29-62F4255B088B}"/>
                </a:ext>
              </a:extLst>
            </p:cNvPr>
            <p:cNvSpPr>
              <a:spLocks noChangeArrowheads="1"/>
            </p:cNvSpPr>
            <p:nvPr/>
          </p:nvSpPr>
          <p:spPr bwMode="auto">
            <a:xfrm>
              <a:off x="5122863" y="198913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18" name="Oval 485">
              <a:extLst>
                <a:ext uri="{FF2B5EF4-FFF2-40B4-BE49-F238E27FC236}">
                  <a16:creationId xmlns:a16="http://schemas.microsoft.com/office/drawing/2014/main" id="{766163BD-9DF6-4A22-9039-3FCF847171E3}"/>
                </a:ext>
              </a:extLst>
            </p:cNvPr>
            <p:cNvSpPr>
              <a:spLocks noChangeArrowheads="1"/>
            </p:cNvSpPr>
            <p:nvPr/>
          </p:nvSpPr>
          <p:spPr bwMode="auto">
            <a:xfrm>
              <a:off x="4010025" y="280988"/>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19" name="Oval 486">
              <a:extLst>
                <a:ext uri="{FF2B5EF4-FFF2-40B4-BE49-F238E27FC236}">
                  <a16:creationId xmlns:a16="http://schemas.microsoft.com/office/drawing/2014/main" id="{4B004C61-BF98-4BB5-8987-CB33B8596E68}"/>
                </a:ext>
              </a:extLst>
            </p:cNvPr>
            <p:cNvSpPr>
              <a:spLocks noChangeArrowheads="1"/>
            </p:cNvSpPr>
            <p:nvPr/>
          </p:nvSpPr>
          <p:spPr bwMode="auto">
            <a:xfrm>
              <a:off x="4287838" y="28098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20" name="Oval 487">
              <a:extLst>
                <a:ext uri="{FF2B5EF4-FFF2-40B4-BE49-F238E27FC236}">
                  <a16:creationId xmlns:a16="http://schemas.microsoft.com/office/drawing/2014/main" id="{8DD40E94-E858-4E00-AE75-3F168C81C2A8}"/>
                </a:ext>
              </a:extLst>
            </p:cNvPr>
            <p:cNvSpPr>
              <a:spLocks noChangeArrowheads="1"/>
            </p:cNvSpPr>
            <p:nvPr/>
          </p:nvSpPr>
          <p:spPr bwMode="auto">
            <a:xfrm>
              <a:off x="4565650" y="28098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21" name="Oval 488">
              <a:extLst>
                <a:ext uri="{FF2B5EF4-FFF2-40B4-BE49-F238E27FC236}">
                  <a16:creationId xmlns:a16="http://schemas.microsoft.com/office/drawing/2014/main" id="{7DA8F365-655C-44BA-AC14-11240E6CF899}"/>
                </a:ext>
              </a:extLst>
            </p:cNvPr>
            <p:cNvSpPr>
              <a:spLocks noChangeArrowheads="1"/>
            </p:cNvSpPr>
            <p:nvPr/>
          </p:nvSpPr>
          <p:spPr bwMode="auto">
            <a:xfrm>
              <a:off x="4845050" y="280988"/>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22" name="Oval 489">
              <a:extLst>
                <a:ext uri="{FF2B5EF4-FFF2-40B4-BE49-F238E27FC236}">
                  <a16:creationId xmlns:a16="http://schemas.microsoft.com/office/drawing/2014/main" id="{8FA268E7-7675-4A1A-A1BA-7AF904806751}"/>
                </a:ext>
              </a:extLst>
            </p:cNvPr>
            <p:cNvSpPr>
              <a:spLocks noChangeArrowheads="1"/>
            </p:cNvSpPr>
            <p:nvPr/>
          </p:nvSpPr>
          <p:spPr bwMode="auto">
            <a:xfrm>
              <a:off x="5122863" y="28098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23" name="Oval 490">
              <a:extLst>
                <a:ext uri="{FF2B5EF4-FFF2-40B4-BE49-F238E27FC236}">
                  <a16:creationId xmlns:a16="http://schemas.microsoft.com/office/drawing/2014/main" id="{EF8E7822-BA41-4446-8038-10BFA6C08351}"/>
                </a:ext>
              </a:extLst>
            </p:cNvPr>
            <p:cNvSpPr>
              <a:spLocks noChangeArrowheads="1"/>
            </p:cNvSpPr>
            <p:nvPr/>
          </p:nvSpPr>
          <p:spPr bwMode="auto">
            <a:xfrm>
              <a:off x="4565650" y="158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24" name="Oval 491">
              <a:extLst>
                <a:ext uri="{FF2B5EF4-FFF2-40B4-BE49-F238E27FC236}">
                  <a16:creationId xmlns:a16="http://schemas.microsoft.com/office/drawing/2014/main" id="{406C3F2E-FB2C-48F6-899E-C7B4BF6F6676}"/>
                </a:ext>
              </a:extLst>
            </p:cNvPr>
            <p:cNvSpPr>
              <a:spLocks noChangeArrowheads="1"/>
            </p:cNvSpPr>
            <p:nvPr/>
          </p:nvSpPr>
          <p:spPr bwMode="auto">
            <a:xfrm>
              <a:off x="4845050" y="158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25" name="Oval 492">
              <a:extLst>
                <a:ext uri="{FF2B5EF4-FFF2-40B4-BE49-F238E27FC236}">
                  <a16:creationId xmlns:a16="http://schemas.microsoft.com/office/drawing/2014/main" id="{2AD79FDC-0B63-49E4-A5A7-8A7E2F87E182}"/>
                </a:ext>
              </a:extLst>
            </p:cNvPr>
            <p:cNvSpPr>
              <a:spLocks noChangeArrowheads="1"/>
            </p:cNvSpPr>
            <p:nvPr/>
          </p:nvSpPr>
          <p:spPr bwMode="auto">
            <a:xfrm>
              <a:off x="5122863" y="158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26" name="Oval 493">
              <a:extLst>
                <a:ext uri="{FF2B5EF4-FFF2-40B4-BE49-F238E27FC236}">
                  <a16:creationId xmlns:a16="http://schemas.microsoft.com/office/drawing/2014/main" id="{E4B8781C-C39F-4939-86C9-F2221FAEE26D}"/>
                </a:ext>
              </a:extLst>
            </p:cNvPr>
            <p:cNvSpPr>
              <a:spLocks noChangeArrowheads="1"/>
            </p:cNvSpPr>
            <p:nvPr/>
          </p:nvSpPr>
          <p:spPr bwMode="auto">
            <a:xfrm>
              <a:off x="5402263" y="280988"/>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27" name="Oval 494">
              <a:extLst>
                <a:ext uri="{FF2B5EF4-FFF2-40B4-BE49-F238E27FC236}">
                  <a16:creationId xmlns:a16="http://schemas.microsoft.com/office/drawing/2014/main" id="{A8417DAF-06F0-46C8-8FF5-41C3C42E326A}"/>
                </a:ext>
              </a:extLst>
            </p:cNvPr>
            <p:cNvSpPr>
              <a:spLocks noChangeArrowheads="1"/>
            </p:cNvSpPr>
            <p:nvPr/>
          </p:nvSpPr>
          <p:spPr bwMode="auto">
            <a:xfrm>
              <a:off x="6829425" y="5953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28" name="Oval 495">
              <a:extLst>
                <a:ext uri="{FF2B5EF4-FFF2-40B4-BE49-F238E27FC236}">
                  <a16:creationId xmlns:a16="http://schemas.microsoft.com/office/drawing/2014/main" id="{912C5179-B64C-4DF3-9183-777B69EB821D}"/>
                </a:ext>
              </a:extLst>
            </p:cNvPr>
            <p:cNvSpPr>
              <a:spLocks noChangeArrowheads="1"/>
            </p:cNvSpPr>
            <p:nvPr/>
          </p:nvSpPr>
          <p:spPr bwMode="auto">
            <a:xfrm>
              <a:off x="6829425" y="28098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29" name="Oval 496">
              <a:extLst>
                <a:ext uri="{FF2B5EF4-FFF2-40B4-BE49-F238E27FC236}">
                  <a16:creationId xmlns:a16="http://schemas.microsoft.com/office/drawing/2014/main" id="{5C04968B-67A2-4768-988B-7700CE19CA53}"/>
                </a:ext>
              </a:extLst>
            </p:cNvPr>
            <p:cNvSpPr>
              <a:spLocks noChangeArrowheads="1"/>
            </p:cNvSpPr>
            <p:nvPr/>
          </p:nvSpPr>
          <p:spPr bwMode="auto">
            <a:xfrm>
              <a:off x="3416300" y="5953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30" name="Oval 497">
              <a:extLst>
                <a:ext uri="{FF2B5EF4-FFF2-40B4-BE49-F238E27FC236}">
                  <a16:creationId xmlns:a16="http://schemas.microsoft.com/office/drawing/2014/main" id="{C6439235-5A77-4B98-BDFC-1BB4F160859D}"/>
                </a:ext>
              </a:extLst>
            </p:cNvPr>
            <p:cNvSpPr>
              <a:spLocks noChangeArrowheads="1"/>
            </p:cNvSpPr>
            <p:nvPr/>
          </p:nvSpPr>
          <p:spPr bwMode="auto">
            <a:xfrm>
              <a:off x="2828925" y="280988"/>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31" name="Oval 498">
              <a:extLst>
                <a:ext uri="{FF2B5EF4-FFF2-40B4-BE49-F238E27FC236}">
                  <a16:creationId xmlns:a16="http://schemas.microsoft.com/office/drawing/2014/main" id="{F0856A37-3873-4300-943E-55B4B0DCB1AB}"/>
                </a:ext>
              </a:extLst>
            </p:cNvPr>
            <p:cNvSpPr>
              <a:spLocks noChangeArrowheads="1"/>
            </p:cNvSpPr>
            <p:nvPr/>
          </p:nvSpPr>
          <p:spPr bwMode="auto">
            <a:xfrm>
              <a:off x="3108325" y="280988"/>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32" name="Oval 499">
              <a:extLst>
                <a:ext uri="{FF2B5EF4-FFF2-40B4-BE49-F238E27FC236}">
                  <a16:creationId xmlns:a16="http://schemas.microsoft.com/office/drawing/2014/main" id="{FAFE4874-637C-4A90-9E13-3C7183E303D2}"/>
                </a:ext>
              </a:extLst>
            </p:cNvPr>
            <p:cNvSpPr>
              <a:spLocks noChangeArrowheads="1"/>
            </p:cNvSpPr>
            <p:nvPr/>
          </p:nvSpPr>
          <p:spPr bwMode="auto">
            <a:xfrm>
              <a:off x="3416300" y="28098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33" name="Oval 500">
              <a:extLst>
                <a:ext uri="{FF2B5EF4-FFF2-40B4-BE49-F238E27FC236}">
                  <a16:creationId xmlns:a16="http://schemas.microsoft.com/office/drawing/2014/main" id="{3E61CD6B-680F-4A19-B666-A8982216CFCF}"/>
                </a:ext>
              </a:extLst>
            </p:cNvPr>
            <p:cNvSpPr>
              <a:spLocks noChangeArrowheads="1"/>
            </p:cNvSpPr>
            <p:nvPr/>
          </p:nvSpPr>
          <p:spPr bwMode="auto">
            <a:xfrm>
              <a:off x="3108325" y="1588"/>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34" name="Oval 501">
              <a:extLst>
                <a:ext uri="{FF2B5EF4-FFF2-40B4-BE49-F238E27FC236}">
                  <a16:creationId xmlns:a16="http://schemas.microsoft.com/office/drawing/2014/main" id="{AA260E54-FCF0-4423-B119-7F1F748DE457}"/>
                </a:ext>
              </a:extLst>
            </p:cNvPr>
            <p:cNvSpPr>
              <a:spLocks noChangeArrowheads="1"/>
            </p:cNvSpPr>
            <p:nvPr/>
          </p:nvSpPr>
          <p:spPr bwMode="auto">
            <a:xfrm>
              <a:off x="3416300" y="158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35" name="Oval 502">
              <a:extLst>
                <a:ext uri="{FF2B5EF4-FFF2-40B4-BE49-F238E27FC236}">
                  <a16:creationId xmlns:a16="http://schemas.microsoft.com/office/drawing/2014/main" id="{867F9A85-8F3F-4BAF-9D93-1CC62E2A8E79}"/>
                </a:ext>
              </a:extLst>
            </p:cNvPr>
            <p:cNvSpPr>
              <a:spLocks noChangeArrowheads="1"/>
            </p:cNvSpPr>
            <p:nvPr/>
          </p:nvSpPr>
          <p:spPr bwMode="auto">
            <a:xfrm>
              <a:off x="1679575" y="115252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36" name="Oval 503">
              <a:extLst>
                <a:ext uri="{FF2B5EF4-FFF2-40B4-BE49-F238E27FC236}">
                  <a16:creationId xmlns:a16="http://schemas.microsoft.com/office/drawing/2014/main" id="{53B781B7-CA1C-4F6C-A05E-6E33A9EA2C16}"/>
                </a:ext>
              </a:extLst>
            </p:cNvPr>
            <p:cNvSpPr>
              <a:spLocks noChangeArrowheads="1"/>
            </p:cNvSpPr>
            <p:nvPr/>
          </p:nvSpPr>
          <p:spPr bwMode="auto">
            <a:xfrm>
              <a:off x="2551113" y="2879726"/>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37" name="Oval 504">
              <a:extLst>
                <a:ext uri="{FF2B5EF4-FFF2-40B4-BE49-F238E27FC236}">
                  <a16:creationId xmlns:a16="http://schemas.microsoft.com/office/drawing/2014/main" id="{43C95E2E-D635-4B57-8FA6-4FD73C2B5DD8}"/>
                </a:ext>
              </a:extLst>
            </p:cNvPr>
            <p:cNvSpPr>
              <a:spLocks noChangeArrowheads="1"/>
            </p:cNvSpPr>
            <p:nvPr/>
          </p:nvSpPr>
          <p:spPr bwMode="auto">
            <a:xfrm>
              <a:off x="2266950" y="2879726"/>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38" name="Oval 505">
              <a:extLst>
                <a:ext uri="{FF2B5EF4-FFF2-40B4-BE49-F238E27FC236}">
                  <a16:creationId xmlns:a16="http://schemas.microsoft.com/office/drawing/2014/main" id="{963A9B5C-79A4-4F1B-BBE0-359310BD2C01}"/>
                </a:ext>
              </a:extLst>
            </p:cNvPr>
            <p:cNvSpPr>
              <a:spLocks noChangeArrowheads="1"/>
            </p:cNvSpPr>
            <p:nvPr/>
          </p:nvSpPr>
          <p:spPr bwMode="auto">
            <a:xfrm>
              <a:off x="1987550" y="2879726"/>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39" name="Oval 506">
              <a:extLst>
                <a:ext uri="{FF2B5EF4-FFF2-40B4-BE49-F238E27FC236}">
                  <a16:creationId xmlns:a16="http://schemas.microsoft.com/office/drawing/2014/main" id="{C7238FFC-C08F-4B9B-9676-012C3DAB2692}"/>
                </a:ext>
              </a:extLst>
            </p:cNvPr>
            <p:cNvSpPr>
              <a:spLocks noChangeArrowheads="1"/>
            </p:cNvSpPr>
            <p:nvPr/>
          </p:nvSpPr>
          <p:spPr bwMode="auto">
            <a:xfrm>
              <a:off x="1709738" y="2879726"/>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40" name="Oval 507">
              <a:extLst>
                <a:ext uri="{FF2B5EF4-FFF2-40B4-BE49-F238E27FC236}">
                  <a16:creationId xmlns:a16="http://schemas.microsoft.com/office/drawing/2014/main" id="{358FDB30-43DD-4B19-943D-552191170747}"/>
                </a:ext>
              </a:extLst>
            </p:cNvPr>
            <p:cNvSpPr>
              <a:spLocks noChangeArrowheads="1"/>
            </p:cNvSpPr>
            <p:nvPr/>
          </p:nvSpPr>
          <p:spPr bwMode="auto">
            <a:xfrm>
              <a:off x="1401763" y="2879726"/>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41" name="Oval 508">
              <a:extLst>
                <a:ext uri="{FF2B5EF4-FFF2-40B4-BE49-F238E27FC236}">
                  <a16:creationId xmlns:a16="http://schemas.microsoft.com/office/drawing/2014/main" id="{207684D5-E42C-419A-87E3-2CE48DFF6989}"/>
                </a:ext>
              </a:extLst>
            </p:cNvPr>
            <p:cNvSpPr>
              <a:spLocks noChangeArrowheads="1"/>
            </p:cNvSpPr>
            <p:nvPr/>
          </p:nvSpPr>
          <p:spPr bwMode="auto">
            <a:xfrm>
              <a:off x="3386138" y="2879726"/>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42" name="Oval 509">
              <a:extLst>
                <a:ext uri="{FF2B5EF4-FFF2-40B4-BE49-F238E27FC236}">
                  <a16:creationId xmlns:a16="http://schemas.microsoft.com/office/drawing/2014/main" id="{B6E5D7E6-6898-4486-BFD4-03126AC01931}"/>
                </a:ext>
              </a:extLst>
            </p:cNvPr>
            <p:cNvSpPr>
              <a:spLocks noChangeArrowheads="1"/>
            </p:cNvSpPr>
            <p:nvPr/>
          </p:nvSpPr>
          <p:spPr bwMode="auto">
            <a:xfrm>
              <a:off x="3386138" y="2563813"/>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43" name="Oval 510">
              <a:extLst>
                <a:ext uri="{FF2B5EF4-FFF2-40B4-BE49-F238E27FC236}">
                  <a16:creationId xmlns:a16="http://schemas.microsoft.com/office/drawing/2014/main" id="{F3BE1E81-3E2E-4283-8E56-17F8C2843965}"/>
                </a:ext>
              </a:extLst>
            </p:cNvPr>
            <p:cNvSpPr>
              <a:spLocks noChangeArrowheads="1"/>
            </p:cNvSpPr>
            <p:nvPr/>
          </p:nvSpPr>
          <p:spPr bwMode="auto">
            <a:xfrm>
              <a:off x="3386138" y="2286001"/>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44" name="Oval 511">
              <a:extLst>
                <a:ext uri="{FF2B5EF4-FFF2-40B4-BE49-F238E27FC236}">
                  <a16:creationId xmlns:a16="http://schemas.microsoft.com/office/drawing/2014/main" id="{38DA5D5B-5622-4174-9971-6096EC94ECD6}"/>
                </a:ext>
              </a:extLst>
            </p:cNvPr>
            <p:cNvSpPr>
              <a:spLocks noChangeArrowheads="1"/>
            </p:cNvSpPr>
            <p:nvPr/>
          </p:nvSpPr>
          <p:spPr bwMode="auto">
            <a:xfrm>
              <a:off x="3386138" y="2006601"/>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45" name="Oval 512">
              <a:extLst>
                <a:ext uri="{FF2B5EF4-FFF2-40B4-BE49-F238E27FC236}">
                  <a16:creationId xmlns:a16="http://schemas.microsoft.com/office/drawing/2014/main" id="{87D2CA77-138D-4F1A-8B6F-332C2D5D9398}"/>
                </a:ext>
              </a:extLst>
            </p:cNvPr>
            <p:cNvSpPr>
              <a:spLocks noChangeArrowheads="1"/>
            </p:cNvSpPr>
            <p:nvPr/>
          </p:nvSpPr>
          <p:spPr bwMode="auto">
            <a:xfrm>
              <a:off x="3695700" y="256381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46" name="Oval 513">
              <a:extLst>
                <a:ext uri="{FF2B5EF4-FFF2-40B4-BE49-F238E27FC236}">
                  <a16:creationId xmlns:a16="http://schemas.microsoft.com/office/drawing/2014/main" id="{FC175CF9-B21C-486E-B6E4-F0AE64FCA8CC}"/>
                </a:ext>
              </a:extLst>
            </p:cNvPr>
            <p:cNvSpPr>
              <a:spLocks noChangeArrowheads="1"/>
            </p:cNvSpPr>
            <p:nvPr/>
          </p:nvSpPr>
          <p:spPr bwMode="auto">
            <a:xfrm>
              <a:off x="3695700" y="2286001"/>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47" name="Oval 514">
              <a:extLst>
                <a:ext uri="{FF2B5EF4-FFF2-40B4-BE49-F238E27FC236}">
                  <a16:creationId xmlns:a16="http://schemas.microsoft.com/office/drawing/2014/main" id="{C8623F9D-2FC7-47C7-8FFA-24C2FC7C1041}"/>
                </a:ext>
              </a:extLst>
            </p:cNvPr>
            <p:cNvSpPr>
              <a:spLocks noChangeArrowheads="1"/>
            </p:cNvSpPr>
            <p:nvPr/>
          </p:nvSpPr>
          <p:spPr bwMode="auto">
            <a:xfrm>
              <a:off x="3695700" y="2006601"/>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48" name="Oval 515">
              <a:extLst>
                <a:ext uri="{FF2B5EF4-FFF2-40B4-BE49-F238E27FC236}">
                  <a16:creationId xmlns:a16="http://schemas.microsoft.com/office/drawing/2014/main" id="{2EBDA662-6653-4234-9D26-CF7F2B817416}"/>
                </a:ext>
              </a:extLst>
            </p:cNvPr>
            <p:cNvSpPr>
              <a:spLocks noChangeArrowheads="1"/>
            </p:cNvSpPr>
            <p:nvPr/>
          </p:nvSpPr>
          <p:spPr bwMode="auto">
            <a:xfrm>
              <a:off x="3695700" y="2879726"/>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49" name="Oval 516">
              <a:extLst>
                <a:ext uri="{FF2B5EF4-FFF2-40B4-BE49-F238E27FC236}">
                  <a16:creationId xmlns:a16="http://schemas.microsoft.com/office/drawing/2014/main" id="{FD7EE081-FF8F-45B5-8A81-0B04F1426B41}"/>
                </a:ext>
              </a:extLst>
            </p:cNvPr>
            <p:cNvSpPr>
              <a:spLocks noChangeArrowheads="1"/>
            </p:cNvSpPr>
            <p:nvPr/>
          </p:nvSpPr>
          <p:spPr bwMode="auto">
            <a:xfrm>
              <a:off x="3973513" y="2879726"/>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50" name="Oval 517">
              <a:extLst>
                <a:ext uri="{FF2B5EF4-FFF2-40B4-BE49-F238E27FC236}">
                  <a16:creationId xmlns:a16="http://schemas.microsoft.com/office/drawing/2014/main" id="{40D433AB-091F-4ADF-A55C-36D1267E39EF}"/>
                </a:ext>
              </a:extLst>
            </p:cNvPr>
            <p:cNvSpPr>
              <a:spLocks noChangeArrowheads="1"/>
            </p:cNvSpPr>
            <p:nvPr/>
          </p:nvSpPr>
          <p:spPr bwMode="auto">
            <a:xfrm>
              <a:off x="2828925" y="2879726"/>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51" name="Oval 518">
              <a:extLst>
                <a:ext uri="{FF2B5EF4-FFF2-40B4-BE49-F238E27FC236}">
                  <a16:creationId xmlns:a16="http://schemas.microsoft.com/office/drawing/2014/main" id="{51220083-F550-4B9D-84DE-BDCC8DA8FFCC}"/>
                </a:ext>
              </a:extLst>
            </p:cNvPr>
            <p:cNvSpPr>
              <a:spLocks noChangeArrowheads="1"/>
            </p:cNvSpPr>
            <p:nvPr/>
          </p:nvSpPr>
          <p:spPr bwMode="auto">
            <a:xfrm>
              <a:off x="3108325" y="4310063"/>
              <a:ext cx="20478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52" name="Oval 519">
              <a:extLst>
                <a:ext uri="{FF2B5EF4-FFF2-40B4-BE49-F238E27FC236}">
                  <a16:creationId xmlns:a16="http://schemas.microsoft.com/office/drawing/2014/main" id="{F1F5BC95-2BC1-4BF6-83C0-366D9ACCCD16}"/>
                </a:ext>
              </a:extLst>
            </p:cNvPr>
            <p:cNvSpPr>
              <a:spLocks noChangeArrowheads="1"/>
            </p:cNvSpPr>
            <p:nvPr/>
          </p:nvSpPr>
          <p:spPr bwMode="auto">
            <a:xfrm>
              <a:off x="3960813" y="5157788"/>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53" name="Oval 520">
              <a:extLst>
                <a:ext uri="{FF2B5EF4-FFF2-40B4-BE49-F238E27FC236}">
                  <a16:creationId xmlns:a16="http://schemas.microsoft.com/office/drawing/2014/main" id="{7E8A7A42-38F0-4C6E-B8A2-770C69C8501D}"/>
                </a:ext>
              </a:extLst>
            </p:cNvPr>
            <p:cNvSpPr>
              <a:spLocks noChangeArrowheads="1"/>
            </p:cNvSpPr>
            <p:nvPr/>
          </p:nvSpPr>
          <p:spPr bwMode="auto">
            <a:xfrm>
              <a:off x="4240213" y="54356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54" name="Oval 521">
              <a:extLst>
                <a:ext uri="{FF2B5EF4-FFF2-40B4-BE49-F238E27FC236}">
                  <a16:creationId xmlns:a16="http://schemas.microsoft.com/office/drawing/2014/main" id="{ED6A45F7-3540-4B68-872C-E1AB33001EBA}"/>
                </a:ext>
              </a:extLst>
            </p:cNvPr>
            <p:cNvSpPr>
              <a:spLocks noChangeArrowheads="1"/>
            </p:cNvSpPr>
            <p:nvPr/>
          </p:nvSpPr>
          <p:spPr bwMode="auto">
            <a:xfrm>
              <a:off x="4240213" y="574516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55" name="Oval 522">
              <a:extLst>
                <a:ext uri="{FF2B5EF4-FFF2-40B4-BE49-F238E27FC236}">
                  <a16:creationId xmlns:a16="http://schemas.microsoft.com/office/drawing/2014/main" id="{7BE76710-AF7E-416E-B891-8161FA9C5F58}"/>
                </a:ext>
              </a:extLst>
            </p:cNvPr>
            <p:cNvSpPr>
              <a:spLocks noChangeArrowheads="1"/>
            </p:cNvSpPr>
            <p:nvPr/>
          </p:nvSpPr>
          <p:spPr bwMode="auto">
            <a:xfrm>
              <a:off x="4554538" y="574516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56" name="Oval 523">
              <a:extLst>
                <a:ext uri="{FF2B5EF4-FFF2-40B4-BE49-F238E27FC236}">
                  <a16:creationId xmlns:a16="http://schemas.microsoft.com/office/drawing/2014/main" id="{C02DA867-A119-4A62-B251-D3F84598AB1A}"/>
                </a:ext>
              </a:extLst>
            </p:cNvPr>
            <p:cNvSpPr>
              <a:spLocks noChangeArrowheads="1"/>
            </p:cNvSpPr>
            <p:nvPr/>
          </p:nvSpPr>
          <p:spPr bwMode="auto">
            <a:xfrm>
              <a:off x="4832350" y="574516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557" name="Freeform 21">
            <a:extLst>
              <a:ext uri="{FF2B5EF4-FFF2-40B4-BE49-F238E27FC236}">
                <a16:creationId xmlns:a16="http://schemas.microsoft.com/office/drawing/2014/main" id="{540B3846-FD15-4AA1-B12E-0FD0FAA7B7D8}"/>
              </a:ext>
            </a:extLst>
          </p:cNvPr>
          <p:cNvSpPr>
            <a:spLocks noEditPoints="1"/>
          </p:cNvSpPr>
          <p:nvPr/>
        </p:nvSpPr>
        <p:spPr bwMode="auto">
          <a:xfrm>
            <a:off x="2324265" y="4238437"/>
            <a:ext cx="201926" cy="240065"/>
          </a:xfrm>
          <a:custGeom>
            <a:avLst/>
            <a:gdLst>
              <a:gd name="T0" fmla="*/ 795 w 1590"/>
              <a:gd name="T1" fmla="*/ 0 h 2057"/>
              <a:gd name="T2" fmla="*/ 0 w 1590"/>
              <a:gd name="T3" fmla="*/ 795 h 2057"/>
              <a:gd name="T4" fmla="*/ 719 w 1590"/>
              <a:gd name="T5" fmla="*/ 2022 h 2057"/>
              <a:gd name="T6" fmla="*/ 871 w 1590"/>
              <a:gd name="T7" fmla="*/ 2022 h 2057"/>
              <a:gd name="T8" fmla="*/ 1590 w 1590"/>
              <a:gd name="T9" fmla="*/ 795 h 2057"/>
              <a:gd name="T10" fmla="*/ 795 w 1590"/>
              <a:gd name="T11" fmla="*/ 0 h 2057"/>
              <a:gd name="T12" fmla="*/ 795 w 1590"/>
              <a:gd name="T13" fmla="*/ 1196 h 2057"/>
              <a:gd name="T14" fmla="*/ 395 w 1590"/>
              <a:gd name="T15" fmla="*/ 795 h 2057"/>
              <a:gd name="T16" fmla="*/ 795 w 1590"/>
              <a:gd name="T17" fmla="*/ 395 h 2057"/>
              <a:gd name="T18" fmla="*/ 1195 w 1590"/>
              <a:gd name="T19" fmla="*/ 795 h 2057"/>
              <a:gd name="T20" fmla="*/ 795 w 1590"/>
              <a:gd name="T21" fmla="*/ 1196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0" h="2057">
                <a:moveTo>
                  <a:pt x="795" y="0"/>
                </a:moveTo>
                <a:cubicBezTo>
                  <a:pt x="356" y="0"/>
                  <a:pt x="0" y="356"/>
                  <a:pt x="0" y="795"/>
                </a:cubicBezTo>
                <a:cubicBezTo>
                  <a:pt x="0" y="1432"/>
                  <a:pt x="719" y="2022"/>
                  <a:pt x="719" y="2022"/>
                </a:cubicBezTo>
                <a:cubicBezTo>
                  <a:pt x="761" y="2057"/>
                  <a:pt x="829" y="2057"/>
                  <a:pt x="871" y="2022"/>
                </a:cubicBezTo>
                <a:cubicBezTo>
                  <a:pt x="871" y="2022"/>
                  <a:pt x="1590" y="1432"/>
                  <a:pt x="1590" y="795"/>
                </a:cubicBezTo>
                <a:cubicBezTo>
                  <a:pt x="1590" y="356"/>
                  <a:pt x="1234" y="0"/>
                  <a:pt x="795" y="0"/>
                </a:cubicBezTo>
                <a:close/>
                <a:moveTo>
                  <a:pt x="795" y="1196"/>
                </a:moveTo>
                <a:cubicBezTo>
                  <a:pt x="574" y="1196"/>
                  <a:pt x="395" y="1016"/>
                  <a:pt x="395" y="795"/>
                </a:cubicBezTo>
                <a:cubicBezTo>
                  <a:pt x="395" y="575"/>
                  <a:pt x="574" y="395"/>
                  <a:pt x="795" y="395"/>
                </a:cubicBezTo>
                <a:cubicBezTo>
                  <a:pt x="1016" y="395"/>
                  <a:pt x="1195" y="575"/>
                  <a:pt x="1195" y="795"/>
                </a:cubicBezTo>
                <a:cubicBezTo>
                  <a:pt x="1195" y="1016"/>
                  <a:pt x="1016" y="1196"/>
                  <a:pt x="795" y="1196"/>
                </a:cubicBezTo>
                <a:close/>
              </a:path>
            </a:pathLst>
          </a:custGeom>
          <a:solidFill>
            <a:schemeClr val="accent5">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58" name="TextBox 557">
            <a:extLst>
              <a:ext uri="{FF2B5EF4-FFF2-40B4-BE49-F238E27FC236}">
                <a16:creationId xmlns:a16="http://schemas.microsoft.com/office/drawing/2014/main" id="{343E8DC2-3452-467C-BF9F-D948FA940425}"/>
              </a:ext>
            </a:extLst>
          </p:cNvPr>
          <p:cNvSpPr txBox="1"/>
          <p:nvPr/>
        </p:nvSpPr>
        <p:spPr>
          <a:xfrm>
            <a:off x="1934977" y="4602644"/>
            <a:ext cx="1128861" cy="246221"/>
          </a:xfrm>
          <a:prstGeom prst="rect">
            <a:avLst/>
          </a:prstGeom>
          <a:noFill/>
        </p:spPr>
        <p:txBody>
          <a:bodyPr wrap="square" rtlCol="0">
            <a:spAutoFit/>
          </a:bodyPr>
          <a:lstStyle/>
          <a:p>
            <a:r>
              <a:rPr lang="en-AU" sz="1000" dirty="0">
                <a:solidFill>
                  <a:schemeClr val="tx1">
                    <a:lumMod val="75000"/>
                    <a:lumOff val="25000"/>
                  </a:schemeClr>
                </a:solidFill>
                <a:latin typeface="Century Gothic" panose="020B0502020202020204" pitchFamily="34" charset="0"/>
              </a:rPr>
              <a:t>Australia 96%</a:t>
            </a:r>
          </a:p>
        </p:txBody>
      </p:sp>
      <p:sp>
        <p:nvSpPr>
          <p:cNvPr id="559" name="TextBox 558">
            <a:extLst>
              <a:ext uri="{FF2B5EF4-FFF2-40B4-BE49-F238E27FC236}">
                <a16:creationId xmlns:a16="http://schemas.microsoft.com/office/drawing/2014/main" id="{703BA0B4-AD87-4791-BD73-C5404F3C7BDF}"/>
              </a:ext>
            </a:extLst>
          </p:cNvPr>
          <p:cNvSpPr txBox="1"/>
          <p:nvPr/>
        </p:nvSpPr>
        <p:spPr>
          <a:xfrm>
            <a:off x="1025442" y="4497956"/>
            <a:ext cx="1128861" cy="246221"/>
          </a:xfrm>
          <a:prstGeom prst="rect">
            <a:avLst/>
          </a:prstGeom>
          <a:noFill/>
        </p:spPr>
        <p:txBody>
          <a:bodyPr wrap="square" rtlCol="0">
            <a:spAutoFit/>
          </a:bodyPr>
          <a:lstStyle/>
          <a:p>
            <a:r>
              <a:rPr lang="en-AU" sz="1000" dirty="0">
                <a:solidFill>
                  <a:schemeClr val="tx1">
                    <a:lumMod val="75000"/>
                    <a:lumOff val="25000"/>
                  </a:schemeClr>
                </a:solidFill>
                <a:latin typeface="Century Gothic" panose="020B0502020202020204" pitchFamily="34" charset="0"/>
              </a:rPr>
              <a:t>Overseas 4%</a:t>
            </a:r>
          </a:p>
        </p:txBody>
      </p:sp>
      <p:sp>
        <p:nvSpPr>
          <p:cNvPr id="560" name="TextBox 559">
            <a:extLst>
              <a:ext uri="{FF2B5EF4-FFF2-40B4-BE49-F238E27FC236}">
                <a16:creationId xmlns:a16="http://schemas.microsoft.com/office/drawing/2014/main" id="{1654C56D-BA41-4396-B7BF-03BFD3B647DC}"/>
              </a:ext>
            </a:extLst>
          </p:cNvPr>
          <p:cNvSpPr txBox="1"/>
          <p:nvPr/>
        </p:nvSpPr>
        <p:spPr>
          <a:xfrm>
            <a:off x="155802" y="3007550"/>
            <a:ext cx="1798324" cy="261610"/>
          </a:xfrm>
          <a:prstGeom prst="rect">
            <a:avLst/>
          </a:prstGeom>
          <a:noFill/>
        </p:spPr>
        <p:txBody>
          <a:bodyPr wrap="square" rtlCol="0">
            <a:spAutoFit/>
          </a:bodyPr>
          <a:lstStyle/>
          <a:p>
            <a:r>
              <a:rPr lang="en-AU" sz="1100" b="1" dirty="0">
                <a:latin typeface="Century Gothic" panose="020B0502020202020204" pitchFamily="34" charset="0"/>
              </a:rPr>
              <a:t>Country of birth</a:t>
            </a:r>
          </a:p>
        </p:txBody>
      </p:sp>
      <p:sp>
        <p:nvSpPr>
          <p:cNvPr id="561" name="Freeform 31">
            <a:extLst>
              <a:ext uri="{FF2B5EF4-FFF2-40B4-BE49-F238E27FC236}">
                <a16:creationId xmlns:a16="http://schemas.microsoft.com/office/drawing/2014/main" id="{815D11FF-4E07-43CF-BFB1-963507AE5791}"/>
              </a:ext>
            </a:extLst>
          </p:cNvPr>
          <p:cNvSpPr>
            <a:spLocks noEditPoints="1"/>
          </p:cNvSpPr>
          <p:nvPr/>
        </p:nvSpPr>
        <p:spPr bwMode="auto">
          <a:xfrm>
            <a:off x="508788" y="5318004"/>
            <a:ext cx="817039" cy="658932"/>
          </a:xfrm>
          <a:custGeom>
            <a:avLst/>
            <a:gdLst>
              <a:gd name="T0" fmla="*/ 2447 w 4439"/>
              <a:gd name="T1" fmla="*/ 2059 h 3580"/>
              <a:gd name="T2" fmla="*/ 2447 w 4439"/>
              <a:gd name="T3" fmla="*/ 2861 h 3580"/>
              <a:gd name="T4" fmla="*/ 3249 w 4439"/>
              <a:gd name="T5" fmla="*/ 2861 h 3580"/>
              <a:gd name="T6" fmla="*/ 3249 w 4439"/>
              <a:gd name="T7" fmla="*/ 2059 h 3580"/>
              <a:gd name="T8" fmla="*/ 2447 w 4439"/>
              <a:gd name="T9" fmla="*/ 2059 h 3580"/>
              <a:gd name="T10" fmla="*/ 2219 w 4439"/>
              <a:gd name="T11" fmla="*/ 878 h 3580"/>
              <a:gd name="T12" fmla="*/ 3651 w 4439"/>
              <a:gd name="T13" fmla="*/ 2059 h 3580"/>
              <a:gd name="T14" fmla="*/ 3651 w 4439"/>
              <a:gd name="T15" fmla="*/ 3175 h 3580"/>
              <a:gd name="T16" fmla="*/ 3651 w 4439"/>
              <a:gd name="T17" fmla="*/ 3580 h 3580"/>
              <a:gd name="T18" fmla="*/ 2043 w 4439"/>
              <a:gd name="T19" fmla="*/ 3580 h 3580"/>
              <a:gd name="T20" fmla="*/ 2043 w 4439"/>
              <a:gd name="T21" fmla="*/ 2184 h 3580"/>
              <a:gd name="T22" fmla="*/ 2043 w 4439"/>
              <a:gd name="T23" fmla="*/ 2184 h 3580"/>
              <a:gd name="T24" fmla="*/ 2043 w 4439"/>
              <a:gd name="T25" fmla="*/ 2061 h 3580"/>
              <a:gd name="T26" fmla="*/ 1187 w 4439"/>
              <a:gd name="T27" fmla="*/ 2061 h 3580"/>
              <a:gd name="T28" fmla="*/ 1187 w 4439"/>
              <a:gd name="T29" fmla="*/ 3580 h 3580"/>
              <a:gd name="T30" fmla="*/ 787 w 4439"/>
              <a:gd name="T31" fmla="*/ 3580 h 3580"/>
              <a:gd name="T32" fmla="*/ 787 w 4439"/>
              <a:gd name="T33" fmla="*/ 2060 h 3580"/>
              <a:gd name="T34" fmla="*/ 2219 w 4439"/>
              <a:gd name="T35" fmla="*/ 878 h 3580"/>
              <a:gd name="T36" fmla="*/ 2219 w 4439"/>
              <a:gd name="T37" fmla="*/ 0 h 3580"/>
              <a:gd name="T38" fmla="*/ 4439 w 4439"/>
              <a:gd name="T39" fmla="*/ 1827 h 3580"/>
              <a:gd name="T40" fmla="*/ 4192 w 4439"/>
              <a:gd name="T41" fmla="*/ 2126 h 3580"/>
              <a:gd name="T42" fmla="*/ 2219 w 4439"/>
              <a:gd name="T43" fmla="*/ 503 h 3580"/>
              <a:gd name="T44" fmla="*/ 246 w 4439"/>
              <a:gd name="T45" fmla="*/ 2126 h 3580"/>
              <a:gd name="T46" fmla="*/ 0 w 4439"/>
              <a:gd name="T47" fmla="*/ 1827 h 3580"/>
              <a:gd name="T48" fmla="*/ 2219 w 4439"/>
              <a:gd name="T49" fmla="*/ 0 h 3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39" h="3580">
                <a:moveTo>
                  <a:pt x="2447" y="2059"/>
                </a:moveTo>
                <a:lnTo>
                  <a:pt x="2447" y="2861"/>
                </a:lnTo>
                <a:lnTo>
                  <a:pt x="3249" y="2861"/>
                </a:lnTo>
                <a:lnTo>
                  <a:pt x="3249" y="2059"/>
                </a:lnTo>
                <a:lnTo>
                  <a:pt x="2447" y="2059"/>
                </a:lnTo>
                <a:close/>
                <a:moveTo>
                  <a:pt x="2219" y="878"/>
                </a:moveTo>
                <a:lnTo>
                  <a:pt x="3651" y="2059"/>
                </a:lnTo>
                <a:lnTo>
                  <a:pt x="3651" y="3175"/>
                </a:lnTo>
                <a:lnTo>
                  <a:pt x="3651" y="3580"/>
                </a:lnTo>
                <a:lnTo>
                  <a:pt x="2043" y="3580"/>
                </a:lnTo>
                <a:lnTo>
                  <a:pt x="2043" y="2184"/>
                </a:lnTo>
                <a:lnTo>
                  <a:pt x="2043" y="2184"/>
                </a:lnTo>
                <a:lnTo>
                  <a:pt x="2043" y="2061"/>
                </a:lnTo>
                <a:lnTo>
                  <a:pt x="1187" y="2061"/>
                </a:lnTo>
                <a:lnTo>
                  <a:pt x="1187" y="3580"/>
                </a:lnTo>
                <a:lnTo>
                  <a:pt x="787" y="3580"/>
                </a:lnTo>
                <a:lnTo>
                  <a:pt x="787" y="2060"/>
                </a:lnTo>
                <a:lnTo>
                  <a:pt x="2219" y="878"/>
                </a:lnTo>
                <a:close/>
                <a:moveTo>
                  <a:pt x="2219" y="0"/>
                </a:moveTo>
                <a:lnTo>
                  <a:pt x="4439" y="1827"/>
                </a:lnTo>
                <a:lnTo>
                  <a:pt x="4192" y="2126"/>
                </a:lnTo>
                <a:lnTo>
                  <a:pt x="2219" y="503"/>
                </a:lnTo>
                <a:lnTo>
                  <a:pt x="246" y="2126"/>
                </a:lnTo>
                <a:lnTo>
                  <a:pt x="0" y="1827"/>
                </a:lnTo>
                <a:lnTo>
                  <a:pt x="221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nvGrpSpPr>
          <p:cNvPr id="562" name="Group 561">
            <a:extLst>
              <a:ext uri="{FF2B5EF4-FFF2-40B4-BE49-F238E27FC236}">
                <a16:creationId xmlns:a16="http://schemas.microsoft.com/office/drawing/2014/main" id="{C7F3C9E7-7C98-465E-AC19-F4CDCCEEE4BF}"/>
              </a:ext>
            </a:extLst>
          </p:cNvPr>
          <p:cNvGrpSpPr/>
          <p:nvPr/>
        </p:nvGrpSpPr>
        <p:grpSpPr>
          <a:xfrm>
            <a:off x="1694637" y="5314527"/>
            <a:ext cx="752219" cy="874323"/>
            <a:chOff x="5185250" y="3423161"/>
            <a:chExt cx="341937" cy="440689"/>
          </a:xfrm>
          <a:solidFill>
            <a:schemeClr val="tx2">
              <a:lumMod val="40000"/>
              <a:lumOff val="60000"/>
            </a:schemeClr>
          </a:solidFill>
        </p:grpSpPr>
        <p:sp>
          <p:nvSpPr>
            <p:cNvPr id="563" name="Freeform 6">
              <a:extLst>
                <a:ext uri="{FF2B5EF4-FFF2-40B4-BE49-F238E27FC236}">
                  <a16:creationId xmlns:a16="http://schemas.microsoft.com/office/drawing/2014/main" id="{DDDE0971-B492-4A44-994F-2CDC40EC6F63}"/>
                </a:ext>
              </a:extLst>
            </p:cNvPr>
            <p:cNvSpPr>
              <a:spLocks noEditPoints="1"/>
            </p:cNvSpPr>
            <p:nvPr/>
          </p:nvSpPr>
          <p:spPr bwMode="auto">
            <a:xfrm>
              <a:off x="5185250" y="3423161"/>
              <a:ext cx="341937" cy="440689"/>
            </a:xfrm>
            <a:custGeom>
              <a:avLst/>
              <a:gdLst>
                <a:gd name="T0" fmla="*/ 1695 w 3144"/>
                <a:gd name="T1" fmla="*/ 3873 h 4052"/>
                <a:gd name="T2" fmla="*/ 385 w 3144"/>
                <a:gd name="T3" fmla="*/ 624 h 4052"/>
                <a:gd name="T4" fmla="*/ 281 w 3144"/>
                <a:gd name="T5" fmla="*/ 652 h 4052"/>
                <a:gd name="T6" fmla="*/ 207 w 3144"/>
                <a:gd name="T7" fmla="*/ 726 h 4052"/>
                <a:gd name="T8" fmla="*/ 179 w 3144"/>
                <a:gd name="T9" fmla="*/ 830 h 4052"/>
                <a:gd name="T10" fmla="*/ 192 w 3144"/>
                <a:gd name="T11" fmla="*/ 2097 h 4052"/>
                <a:gd name="T12" fmla="*/ 253 w 3144"/>
                <a:gd name="T13" fmla="*/ 2182 h 4052"/>
                <a:gd name="T14" fmla="*/ 348 w 3144"/>
                <a:gd name="T15" fmla="*/ 2228 h 4052"/>
                <a:gd name="T16" fmla="*/ 2795 w 3144"/>
                <a:gd name="T17" fmla="*/ 2228 h 4052"/>
                <a:gd name="T18" fmla="*/ 2891 w 3144"/>
                <a:gd name="T19" fmla="*/ 2182 h 4052"/>
                <a:gd name="T20" fmla="*/ 2952 w 3144"/>
                <a:gd name="T21" fmla="*/ 2097 h 4052"/>
                <a:gd name="T22" fmla="*/ 2965 w 3144"/>
                <a:gd name="T23" fmla="*/ 830 h 4052"/>
                <a:gd name="T24" fmla="*/ 2936 w 3144"/>
                <a:gd name="T25" fmla="*/ 726 h 4052"/>
                <a:gd name="T26" fmla="*/ 2863 w 3144"/>
                <a:gd name="T27" fmla="*/ 652 h 4052"/>
                <a:gd name="T28" fmla="*/ 2759 w 3144"/>
                <a:gd name="T29" fmla="*/ 624 h 4052"/>
                <a:gd name="T30" fmla="*/ 1449 w 3144"/>
                <a:gd name="T31" fmla="*/ 444 h 4052"/>
                <a:gd name="T32" fmla="*/ 1449 w 3144"/>
                <a:gd name="T33" fmla="*/ 178 h 4052"/>
                <a:gd name="T34" fmla="*/ 1809 w 3144"/>
                <a:gd name="T35" fmla="*/ 3 h 4052"/>
                <a:gd name="T36" fmla="*/ 1863 w 3144"/>
                <a:gd name="T37" fmla="*/ 44 h 4052"/>
                <a:gd name="T38" fmla="*/ 1875 w 3144"/>
                <a:gd name="T39" fmla="*/ 444 h 4052"/>
                <a:gd name="T40" fmla="*/ 2861 w 3144"/>
                <a:gd name="T41" fmla="*/ 458 h 4052"/>
                <a:gd name="T42" fmla="*/ 2994 w 3144"/>
                <a:gd name="T43" fmla="*/ 525 h 4052"/>
                <a:gd name="T44" fmla="*/ 3091 w 3144"/>
                <a:gd name="T45" fmla="*/ 636 h 4052"/>
                <a:gd name="T46" fmla="*/ 3140 w 3144"/>
                <a:gd name="T47" fmla="*/ 777 h 4052"/>
                <a:gd name="T48" fmla="*/ 3140 w 3144"/>
                <a:gd name="T49" fmla="*/ 2077 h 4052"/>
                <a:gd name="T50" fmla="*/ 3091 w 3144"/>
                <a:gd name="T51" fmla="*/ 2219 h 4052"/>
                <a:gd name="T52" fmla="*/ 2994 w 3144"/>
                <a:gd name="T53" fmla="*/ 2329 h 4052"/>
                <a:gd name="T54" fmla="*/ 2861 w 3144"/>
                <a:gd name="T55" fmla="*/ 2396 h 4052"/>
                <a:gd name="T56" fmla="*/ 1875 w 3144"/>
                <a:gd name="T57" fmla="*/ 2410 h 4052"/>
                <a:gd name="T58" fmla="*/ 1863 w 3144"/>
                <a:gd name="T59" fmla="*/ 4007 h 4052"/>
                <a:gd name="T60" fmla="*/ 1809 w 3144"/>
                <a:gd name="T61" fmla="*/ 4048 h 4052"/>
                <a:gd name="T62" fmla="*/ 1335 w 3144"/>
                <a:gd name="T63" fmla="*/ 4048 h 4052"/>
                <a:gd name="T64" fmla="*/ 1282 w 3144"/>
                <a:gd name="T65" fmla="*/ 4007 h 4052"/>
                <a:gd name="T66" fmla="*/ 1270 w 3144"/>
                <a:gd name="T67" fmla="*/ 2410 h 4052"/>
                <a:gd name="T68" fmla="*/ 283 w 3144"/>
                <a:gd name="T69" fmla="*/ 2396 h 4052"/>
                <a:gd name="T70" fmla="*/ 150 w 3144"/>
                <a:gd name="T71" fmla="*/ 2329 h 4052"/>
                <a:gd name="T72" fmla="*/ 52 w 3144"/>
                <a:gd name="T73" fmla="*/ 2219 h 4052"/>
                <a:gd name="T74" fmla="*/ 3 w 3144"/>
                <a:gd name="T75" fmla="*/ 2077 h 4052"/>
                <a:gd name="T76" fmla="*/ 3 w 3144"/>
                <a:gd name="T77" fmla="*/ 777 h 4052"/>
                <a:gd name="T78" fmla="*/ 52 w 3144"/>
                <a:gd name="T79" fmla="*/ 636 h 4052"/>
                <a:gd name="T80" fmla="*/ 150 w 3144"/>
                <a:gd name="T81" fmla="*/ 525 h 4052"/>
                <a:gd name="T82" fmla="*/ 283 w 3144"/>
                <a:gd name="T83" fmla="*/ 458 h 4052"/>
                <a:gd name="T84" fmla="*/ 1270 w 3144"/>
                <a:gd name="T85" fmla="*/ 444 h 4052"/>
                <a:gd name="T86" fmla="*/ 1282 w 3144"/>
                <a:gd name="T87" fmla="*/ 44 h 4052"/>
                <a:gd name="T88" fmla="*/ 1335 w 3144"/>
                <a:gd name="T89" fmla="*/ 3 h 4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44" h="4052">
                  <a:moveTo>
                    <a:pt x="1449" y="2410"/>
                  </a:moveTo>
                  <a:lnTo>
                    <a:pt x="1449" y="3873"/>
                  </a:lnTo>
                  <a:lnTo>
                    <a:pt x="1695" y="3873"/>
                  </a:lnTo>
                  <a:lnTo>
                    <a:pt x="1695" y="2410"/>
                  </a:lnTo>
                  <a:lnTo>
                    <a:pt x="1449" y="2410"/>
                  </a:lnTo>
                  <a:close/>
                  <a:moveTo>
                    <a:pt x="385" y="624"/>
                  </a:moveTo>
                  <a:lnTo>
                    <a:pt x="348" y="627"/>
                  </a:lnTo>
                  <a:lnTo>
                    <a:pt x="314" y="637"/>
                  </a:lnTo>
                  <a:lnTo>
                    <a:pt x="281" y="652"/>
                  </a:lnTo>
                  <a:lnTo>
                    <a:pt x="253" y="672"/>
                  </a:lnTo>
                  <a:lnTo>
                    <a:pt x="228" y="697"/>
                  </a:lnTo>
                  <a:lnTo>
                    <a:pt x="207" y="726"/>
                  </a:lnTo>
                  <a:lnTo>
                    <a:pt x="192" y="758"/>
                  </a:lnTo>
                  <a:lnTo>
                    <a:pt x="182" y="793"/>
                  </a:lnTo>
                  <a:lnTo>
                    <a:pt x="179" y="830"/>
                  </a:lnTo>
                  <a:lnTo>
                    <a:pt x="179" y="2025"/>
                  </a:lnTo>
                  <a:lnTo>
                    <a:pt x="182" y="2062"/>
                  </a:lnTo>
                  <a:lnTo>
                    <a:pt x="192" y="2097"/>
                  </a:lnTo>
                  <a:lnTo>
                    <a:pt x="207" y="2129"/>
                  </a:lnTo>
                  <a:lnTo>
                    <a:pt x="228" y="2157"/>
                  </a:lnTo>
                  <a:lnTo>
                    <a:pt x="253" y="2182"/>
                  </a:lnTo>
                  <a:lnTo>
                    <a:pt x="281" y="2203"/>
                  </a:lnTo>
                  <a:lnTo>
                    <a:pt x="314" y="2218"/>
                  </a:lnTo>
                  <a:lnTo>
                    <a:pt x="348" y="2228"/>
                  </a:lnTo>
                  <a:lnTo>
                    <a:pt x="385" y="2230"/>
                  </a:lnTo>
                  <a:lnTo>
                    <a:pt x="2759" y="2230"/>
                  </a:lnTo>
                  <a:lnTo>
                    <a:pt x="2795" y="2228"/>
                  </a:lnTo>
                  <a:lnTo>
                    <a:pt x="2831" y="2218"/>
                  </a:lnTo>
                  <a:lnTo>
                    <a:pt x="2863" y="2203"/>
                  </a:lnTo>
                  <a:lnTo>
                    <a:pt x="2891" y="2182"/>
                  </a:lnTo>
                  <a:lnTo>
                    <a:pt x="2916" y="2157"/>
                  </a:lnTo>
                  <a:lnTo>
                    <a:pt x="2936" y="2129"/>
                  </a:lnTo>
                  <a:lnTo>
                    <a:pt x="2952" y="2097"/>
                  </a:lnTo>
                  <a:lnTo>
                    <a:pt x="2961" y="2062"/>
                  </a:lnTo>
                  <a:lnTo>
                    <a:pt x="2965" y="2025"/>
                  </a:lnTo>
                  <a:lnTo>
                    <a:pt x="2965" y="830"/>
                  </a:lnTo>
                  <a:lnTo>
                    <a:pt x="2961" y="793"/>
                  </a:lnTo>
                  <a:lnTo>
                    <a:pt x="2952" y="758"/>
                  </a:lnTo>
                  <a:lnTo>
                    <a:pt x="2936" y="726"/>
                  </a:lnTo>
                  <a:lnTo>
                    <a:pt x="2916" y="697"/>
                  </a:lnTo>
                  <a:lnTo>
                    <a:pt x="2891" y="672"/>
                  </a:lnTo>
                  <a:lnTo>
                    <a:pt x="2863" y="652"/>
                  </a:lnTo>
                  <a:lnTo>
                    <a:pt x="2831" y="637"/>
                  </a:lnTo>
                  <a:lnTo>
                    <a:pt x="2795" y="627"/>
                  </a:lnTo>
                  <a:lnTo>
                    <a:pt x="2759" y="624"/>
                  </a:lnTo>
                  <a:lnTo>
                    <a:pt x="385" y="624"/>
                  </a:lnTo>
                  <a:close/>
                  <a:moveTo>
                    <a:pt x="1449" y="178"/>
                  </a:moveTo>
                  <a:lnTo>
                    <a:pt x="1449" y="444"/>
                  </a:lnTo>
                  <a:lnTo>
                    <a:pt x="1695" y="444"/>
                  </a:lnTo>
                  <a:lnTo>
                    <a:pt x="1695" y="178"/>
                  </a:lnTo>
                  <a:lnTo>
                    <a:pt x="1449" y="178"/>
                  </a:lnTo>
                  <a:close/>
                  <a:moveTo>
                    <a:pt x="1359" y="0"/>
                  </a:moveTo>
                  <a:lnTo>
                    <a:pt x="1785" y="0"/>
                  </a:lnTo>
                  <a:lnTo>
                    <a:pt x="1809" y="3"/>
                  </a:lnTo>
                  <a:lnTo>
                    <a:pt x="1830" y="11"/>
                  </a:lnTo>
                  <a:lnTo>
                    <a:pt x="1849" y="26"/>
                  </a:lnTo>
                  <a:lnTo>
                    <a:pt x="1863" y="44"/>
                  </a:lnTo>
                  <a:lnTo>
                    <a:pt x="1871" y="66"/>
                  </a:lnTo>
                  <a:lnTo>
                    <a:pt x="1875" y="89"/>
                  </a:lnTo>
                  <a:lnTo>
                    <a:pt x="1875" y="444"/>
                  </a:lnTo>
                  <a:lnTo>
                    <a:pt x="2759" y="444"/>
                  </a:lnTo>
                  <a:lnTo>
                    <a:pt x="2811" y="448"/>
                  </a:lnTo>
                  <a:lnTo>
                    <a:pt x="2861" y="458"/>
                  </a:lnTo>
                  <a:lnTo>
                    <a:pt x="2909" y="475"/>
                  </a:lnTo>
                  <a:lnTo>
                    <a:pt x="2953" y="498"/>
                  </a:lnTo>
                  <a:lnTo>
                    <a:pt x="2994" y="525"/>
                  </a:lnTo>
                  <a:lnTo>
                    <a:pt x="3031" y="557"/>
                  </a:lnTo>
                  <a:lnTo>
                    <a:pt x="3064" y="594"/>
                  </a:lnTo>
                  <a:lnTo>
                    <a:pt x="3091" y="636"/>
                  </a:lnTo>
                  <a:lnTo>
                    <a:pt x="3113" y="679"/>
                  </a:lnTo>
                  <a:lnTo>
                    <a:pt x="3130" y="728"/>
                  </a:lnTo>
                  <a:lnTo>
                    <a:pt x="3140" y="777"/>
                  </a:lnTo>
                  <a:lnTo>
                    <a:pt x="3144" y="830"/>
                  </a:lnTo>
                  <a:lnTo>
                    <a:pt x="3144" y="2025"/>
                  </a:lnTo>
                  <a:lnTo>
                    <a:pt x="3140" y="2077"/>
                  </a:lnTo>
                  <a:lnTo>
                    <a:pt x="3130" y="2128"/>
                  </a:lnTo>
                  <a:lnTo>
                    <a:pt x="3113" y="2175"/>
                  </a:lnTo>
                  <a:lnTo>
                    <a:pt x="3091" y="2219"/>
                  </a:lnTo>
                  <a:lnTo>
                    <a:pt x="3064" y="2260"/>
                  </a:lnTo>
                  <a:lnTo>
                    <a:pt x="3031" y="2297"/>
                  </a:lnTo>
                  <a:lnTo>
                    <a:pt x="2994" y="2329"/>
                  </a:lnTo>
                  <a:lnTo>
                    <a:pt x="2953" y="2358"/>
                  </a:lnTo>
                  <a:lnTo>
                    <a:pt x="2909" y="2380"/>
                  </a:lnTo>
                  <a:lnTo>
                    <a:pt x="2861" y="2396"/>
                  </a:lnTo>
                  <a:lnTo>
                    <a:pt x="2811" y="2407"/>
                  </a:lnTo>
                  <a:lnTo>
                    <a:pt x="2759" y="2410"/>
                  </a:lnTo>
                  <a:lnTo>
                    <a:pt x="1875" y="2410"/>
                  </a:lnTo>
                  <a:lnTo>
                    <a:pt x="1875" y="3963"/>
                  </a:lnTo>
                  <a:lnTo>
                    <a:pt x="1871" y="3986"/>
                  </a:lnTo>
                  <a:lnTo>
                    <a:pt x="1863" y="4007"/>
                  </a:lnTo>
                  <a:lnTo>
                    <a:pt x="1849" y="4026"/>
                  </a:lnTo>
                  <a:lnTo>
                    <a:pt x="1830" y="4040"/>
                  </a:lnTo>
                  <a:lnTo>
                    <a:pt x="1809" y="4048"/>
                  </a:lnTo>
                  <a:lnTo>
                    <a:pt x="1785" y="4052"/>
                  </a:lnTo>
                  <a:lnTo>
                    <a:pt x="1359" y="4052"/>
                  </a:lnTo>
                  <a:lnTo>
                    <a:pt x="1335" y="4048"/>
                  </a:lnTo>
                  <a:lnTo>
                    <a:pt x="1314" y="4040"/>
                  </a:lnTo>
                  <a:lnTo>
                    <a:pt x="1296" y="4026"/>
                  </a:lnTo>
                  <a:lnTo>
                    <a:pt x="1282" y="4007"/>
                  </a:lnTo>
                  <a:lnTo>
                    <a:pt x="1272" y="3986"/>
                  </a:lnTo>
                  <a:lnTo>
                    <a:pt x="1270" y="3963"/>
                  </a:lnTo>
                  <a:lnTo>
                    <a:pt x="1270" y="2410"/>
                  </a:lnTo>
                  <a:lnTo>
                    <a:pt x="385" y="2410"/>
                  </a:lnTo>
                  <a:lnTo>
                    <a:pt x="333" y="2407"/>
                  </a:lnTo>
                  <a:lnTo>
                    <a:pt x="283" y="2396"/>
                  </a:lnTo>
                  <a:lnTo>
                    <a:pt x="236" y="2380"/>
                  </a:lnTo>
                  <a:lnTo>
                    <a:pt x="191" y="2358"/>
                  </a:lnTo>
                  <a:lnTo>
                    <a:pt x="150" y="2329"/>
                  </a:lnTo>
                  <a:lnTo>
                    <a:pt x="113" y="2297"/>
                  </a:lnTo>
                  <a:lnTo>
                    <a:pt x="80" y="2260"/>
                  </a:lnTo>
                  <a:lnTo>
                    <a:pt x="52" y="2219"/>
                  </a:lnTo>
                  <a:lnTo>
                    <a:pt x="30" y="2175"/>
                  </a:lnTo>
                  <a:lnTo>
                    <a:pt x="14" y="2128"/>
                  </a:lnTo>
                  <a:lnTo>
                    <a:pt x="3" y="2077"/>
                  </a:lnTo>
                  <a:lnTo>
                    <a:pt x="0" y="2025"/>
                  </a:lnTo>
                  <a:lnTo>
                    <a:pt x="0" y="830"/>
                  </a:lnTo>
                  <a:lnTo>
                    <a:pt x="3" y="777"/>
                  </a:lnTo>
                  <a:lnTo>
                    <a:pt x="14" y="728"/>
                  </a:lnTo>
                  <a:lnTo>
                    <a:pt x="30" y="679"/>
                  </a:lnTo>
                  <a:lnTo>
                    <a:pt x="52" y="636"/>
                  </a:lnTo>
                  <a:lnTo>
                    <a:pt x="80" y="594"/>
                  </a:lnTo>
                  <a:lnTo>
                    <a:pt x="113" y="557"/>
                  </a:lnTo>
                  <a:lnTo>
                    <a:pt x="150" y="525"/>
                  </a:lnTo>
                  <a:lnTo>
                    <a:pt x="191" y="498"/>
                  </a:lnTo>
                  <a:lnTo>
                    <a:pt x="236" y="475"/>
                  </a:lnTo>
                  <a:lnTo>
                    <a:pt x="283" y="458"/>
                  </a:lnTo>
                  <a:lnTo>
                    <a:pt x="333" y="448"/>
                  </a:lnTo>
                  <a:lnTo>
                    <a:pt x="385" y="444"/>
                  </a:lnTo>
                  <a:lnTo>
                    <a:pt x="1270" y="444"/>
                  </a:lnTo>
                  <a:lnTo>
                    <a:pt x="1270" y="89"/>
                  </a:lnTo>
                  <a:lnTo>
                    <a:pt x="1272" y="66"/>
                  </a:lnTo>
                  <a:lnTo>
                    <a:pt x="1282" y="44"/>
                  </a:lnTo>
                  <a:lnTo>
                    <a:pt x="1296" y="26"/>
                  </a:lnTo>
                  <a:lnTo>
                    <a:pt x="1314" y="11"/>
                  </a:lnTo>
                  <a:lnTo>
                    <a:pt x="1335" y="3"/>
                  </a:lnTo>
                  <a:lnTo>
                    <a:pt x="13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64" name="Freeform 9">
              <a:extLst>
                <a:ext uri="{FF2B5EF4-FFF2-40B4-BE49-F238E27FC236}">
                  <a16:creationId xmlns:a16="http://schemas.microsoft.com/office/drawing/2014/main" id="{9C855A81-90BB-4376-B511-206FA14A8909}"/>
                </a:ext>
              </a:extLst>
            </p:cNvPr>
            <p:cNvSpPr>
              <a:spLocks noEditPoints="1"/>
            </p:cNvSpPr>
            <p:nvPr/>
          </p:nvSpPr>
          <p:spPr bwMode="auto">
            <a:xfrm>
              <a:off x="5235061" y="3537357"/>
              <a:ext cx="55249" cy="90487"/>
            </a:xfrm>
            <a:custGeom>
              <a:avLst/>
              <a:gdLst>
                <a:gd name="T0" fmla="*/ 179 w 507"/>
                <a:gd name="T1" fmla="*/ 327 h 834"/>
                <a:gd name="T2" fmla="*/ 300 w 507"/>
                <a:gd name="T3" fmla="*/ 324 h 834"/>
                <a:gd name="T4" fmla="*/ 324 w 507"/>
                <a:gd name="T5" fmla="*/ 301 h 834"/>
                <a:gd name="T6" fmla="*/ 328 w 507"/>
                <a:gd name="T7" fmla="*/ 223 h 834"/>
                <a:gd name="T8" fmla="*/ 315 w 507"/>
                <a:gd name="T9" fmla="*/ 192 h 834"/>
                <a:gd name="T10" fmla="*/ 284 w 507"/>
                <a:gd name="T11" fmla="*/ 179 h 834"/>
                <a:gd name="T12" fmla="*/ 90 w 507"/>
                <a:gd name="T13" fmla="*/ 0 h 834"/>
                <a:gd name="T14" fmla="*/ 324 w 507"/>
                <a:gd name="T15" fmla="*/ 4 h 834"/>
                <a:gd name="T16" fmla="*/ 397 w 507"/>
                <a:gd name="T17" fmla="*/ 30 h 834"/>
                <a:gd name="T18" fmla="*/ 455 w 507"/>
                <a:gd name="T19" fmla="*/ 79 h 834"/>
                <a:gd name="T20" fmla="*/ 494 w 507"/>
                <a:gd name="T21" fmla="*/ 145 h 834"/>
                <a:gd name="T22" fmla="*/ 507 w 507"/>
                <a:gd name="T23" fmla="*/ 223 h 834"/>
                <a:gd name="T24" fmla="*/ 503 w 507"/>
                <a:gd name="T25" fmla="*/ 320 h 834"/>
                <a:gd name="T26" fmla="*/ 481 w 507"/>
                <a:gd name="T27" fmla="*/ 388 h 834"/>
                <a:gd name="T28" fmla="*/ 438 w 507"/>
                <a:gd name="T29" fmla="*/ 444 h 834"/>
                <a:gd name="T30" fmla="*/ 380 w 507"/>
                <a:gd name="T31" fmla="*/ 485 h 834"/>
                <a:gd name="T32" fmla="*/ 310 w 507"/>
                <a:gd name="T33" fmla="*/ 505 h 834"/>
                <a:gd name="T34" fmla="*/ 496 w 507"/>
                <a:gd name="T35" fmla="*/ 701 h 834"/>
                <a:gd name="T36" fmla="*/ 507 w 507"/>
                <a:gd name="T37" fmla="*/ 746 h 834"/>
                <a:gd name="T38" fmla="*/ 495 w 507"/>
                <a:gd name="T39" fmla="*/ 790 h 834"/>
                <a:gd name="T40" fmla="*/ 461 w 507"/>
                <a:gd name="T41" fmla="*/ 823 h 834"/>
                <a:gd name="T42" fmla="*/ 418 w 507"/>
                <a:gd name="T43" fmla="*/ 834 h 834"/>
                <a:gd name="T44" fmla="*/ 383 w 507"/>
                <a:gd name="T45" fmla="*/ 827 h 834"/>
                <a:gd name="T46" fmla="*/ 352 w 507"/>
                <a:gd name="T47" fmla="*/ 806 h 834"/>
                <a:gd name="T48" fmla="*/ 179 w 507"/>
                <a:gd name="T49" fmla="*/ 745 h 834"/>
                <a:gd name="T50" fmla="*/ 167 w 507"/>
                <a:gd name="T51" fmla="*/ 789 h 834"/>
                <a:gd name="T52" fmla="*/ 134 w 507"/>
                <a:gd name="T53" fmla="*/ 821 h 834"/>
                <a:gd name="T54" fmla="*/ 90 w 507"/>
                <a:gd name="T55" fmla="*/ 834 h 834"/>
                <a:gd name="T56" fmla="*/ 44 w 507"/>
                <a:gd name="T57" fmla="*/ 821 h 834"/>
                <a:gd name="T58" fmla="*/ 12 w 507"/>
                <a:gd name="T59" fmla="*/ 789 h 834"/>
                <a:gd name="T60" fmla="*/ 0 w 507"/>
                <a:gd name="T61" fmla="*/ 745 h 834"/>
                <a:gd name="T62" fmla="*/ 3 w 507"/>
                <a:gd name="T63" fmla="*/ 66 h 834"/>
                <a:gd name="T64" fmla="*/ 27 w 507"/>
                <a:gd name="T65" fmla="*/ 26 h 834"/>
                <a:gd name="T66" fmla="*/ 66 w 507"/>
                <a:gd name="T67" fmla="*/ 3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 h="834">
                  <a:moveTo>
                    <a:pt x="179" y="179"/>
                  </a:moveTo>
                  <a:lnTo>
                    <a:pt x="179" y="327"/>
                  </a:lnTo>
                  <a:lnTo>
                    <a:pt x="284" y="327"/>
                  </a:lnTo>
                  <a:lnTo>
                    <a:pt x="300" y="324"/>
                  </a:lnTo>
                  <a:lnTo>
                    <a:pt x="315" y="314"/>
                  </a:lnTo>
                  <a:lnTo>
                    <a:pt x="324" y="301"/>
                  </a:lnTo>
                  <a:lnTo>
                    <a:pt x="328" y="283"/>
                  </a:lnTo>
                  <a:lnTo>
                    <a:pt x="328" y="223"/>
                  </a:lnTo>
                  <a:lnTo>
                    <a:pt x="324" y="205"/>
                  </a:lnTo>
                  <a:lnTo>
                    <a:pt x="315" y="192"/>
                  </a:lnTo>
                  <a:lnTo>
                    <a:pt x="300" y="182"/>
                  </a:lnTo>
                  <a:lnTo>
                    <a:pt x="284" y="179"/>
                  </a:lnTo>
                  <a:lnTo>
                    <a:pt x="179" y="179"/>
                  </a:lnTo>
                  <a:close/>
                  <a:moveTo>
                    <a:pt x="90" y="0"/>
                  </a:moveTo>
                  <a:lnTo>
                    <a:pt x="284" y="0"/>
                  </a:lnTo>
                  <a:lnTo>
                    <a:pt x="324" y="4"/>
                  </a:lnTo>
                  <a:lnTo>
                    <a:pt x="362" y="14"/>
                  </a:lnTo>
                  <a:lnTo>
                    <a:pt x="397" y="30"/>
                  </a:lnTo>
                  <a:lnTo>
                    <a:pt x="428" y="52"/>
                  </a:lnTo>
                  <a:lnTo>
                    <a:pt x="455" y="79"/>
                  </a:lnTo>
                  <a:lnTo>
                    <a:pt x="476" y="110"/>
                  </a:lnTo>
                  <a:lnTo>
                    <a:pt x="494" y="145"/>
                  </a:lnTo>
                  <a:lnTo>
                    <a:pt x="503" y="183"/>
                  </a:lnTo>
                  <a:lnTo>
                    <a:pt x="507" y="223"/>
                  </a:lnTo>
                  <a:lnTo>
                    <a:pt x="507" y="283"/>
                  </a:lnTo>
                  <a:lnTo>
                    <a:pt x="503" y="320"/>
                  </a:lnTo>
                  <a:lnTo>
                    <a:pt x="495" y="356"/>
                  </a:lnTo>
                  <a:lnTo>
                    <a:pt x="481" y="388"/>
                  </a:lnTo>
                  <a:lnTo>
                    <a:pt x="461" y="418"/>
                  </a:lnTo>
                  <a:lnTo>
                    <a:pt x="438" y="444"/>
                  </a:lnTo>
                  <a:lnTo>
                    <a:pt x="411" y="466"/>
                  </a:lnTo>
                  <a:lnTo>
                    <a:pt x="380" y="485"/>
                  </a:lnTo>
                  <a:lnTo>
                    <a:pt x="346" y="497"/>
                  </a:lnTo>
                  <a:lnTo>
                    <a:pt x="310" y="505"/>
                  </a:lnTo>
                  <a:lnTo>
                    <a:pt x="482" y="682"/>
                  </a:lnTo>
                  <a:lnTo>
                    <a:pt x="496" y="701"/>
                  </a:lnTo>
                  <a:lnTo>
                    <a:pt x="505" y="722"/>
                  </a:lnTo>
                  <a:lnTo>
                    <a:pt x="507" y="746"/>
                  </a:lnTo>
                  <a:lnTo>
                    <a:pt x="503" y="768"/>
                  </a:lnTo>
                  <a:lnTo>
                    <a:pt x="495" y="790"/>
                  </a:lnTo>
                  <a:lnTo>
                    <a:pt x="480" y="809"/>
                  </a:lnTo>
                  <a:lnTo>
                    <a:pt x="461" y="823"/>
                  </a:lnTo>
                  <a:lnTo>
                    <a:pt x="439" y="831"/>
                  </a:lnTo>
                  <a:lnTo>
                    <a:pt x="418" y="834"/>
                  </a:lnTo>
                  <a:lnTo>
                    <a:pt x="399" y="832"/>
                  </a:lnTo>
                  <a:lnTo>
                    <a:pt x="383" y="827"/>
                  </a:lnTo>
                  <a:lnTo>
                    <a:pt x="367" y="819"/>
                  </a:lnTo>
                  <a:lnTo>
                    <a:pt x="352" y="806"/>
                  </a:lnTo>
                  <a:lnTo>
                    <a:pt x="179" y="627"/>
                  </a:lnTo>
                  <a:lnTo>
                    <a:pt x="179" y="745"/>
                  </a:lnTo>
                  <a:lnTo>
                    <a:pt x="177" y="768"/>
                  </a:lnTo>
                  <a:lnTo>
                    <a:pt x="167" y="789"/>
                  </a:lnTo>
                  <a:lnTo>
                    <a:pt x="153" y="808"/>
                  </a:lnTo>
                  <a:lnTo>
                    <a:pt x="134" y="821"/>
                  </a:lnTo>
                  <a:lnTo>
                    <a:pt x="113" y="830"/>
                  </a:lnTo>
                  <a:lnTo>
                    <a:pt x="90" y="834"/>
                  </a:lnTo>
                  <a:lnTo>
                    <a:pt x="66" y="830"/>
                  </a:lnTo>
                  <a:lnTo>
                    <a:pt x="44" y="821"/>
                  </a:lnTo>
                  <a:lnTo>
                    <a:pt x="27" y="808"/>
                  </a:lnTo>
                  <a:lnTo>
                    <a:pt x="12" y="789"/>
                  </a:lnTo>
                  <a:lnTo>
                    <a:pt x="3" y="768"/>
                  </a:lnTo>
                  <a:lnTo>
                    <a:pt x="0" y="745"/>
                  </a:lnTo>
                  <a:lnTo>
                    <a:pt x="0" y="89"/>
                  </a:lnTo>
                  <a:lnTo>
                    <a:pt x="3" y="66"/>
                  </a:lnTo>
                  <a:lnTo>
                    <a:pt x="12" y="45"/>
                  </a:lnTo>
                  <a:lnTo>
                    <a:pt x="27" y="26"/>
                  </a:lnTo>
                  <a:lnTo>
                    <a:pt x="44" y="12"/>
                  </a:lnTo>
                  <a:lnTo>
                    <a:pt x="66" y="3"/>
                  </a:lnTo>
                  <a:lnTo>
                    <a:pt x="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65" name="Freeform 10">
              <a:extLst>
                <a:ext uri="{FF2B5EF4-FFF2-40B4-BE49-F238E27FC236}">
                  <a16:creationId xmlns:a16="http://schemas.microsoft.com/office/drawing/2014/main" id="{2CF75A89-1B6D-41F7-AC4A-0907F582F27D}"/>
                </a:ext>
              </a:extLst>
            </p:cNvPr>
            <p:cNvSpPr>
              <a:spLocks/>
            </p:cNvSpPr>
            <p:nvPr/>
          </p:nvSpPr>
          <p:spPr bwMode="auto">
            <a:xfrm>
              <a:off x="5299229" y="3537357"/>
              <a:ext cx="55032" cy="90487"/>
            </a:xfrm>
            <a:custGeom>
              <a:avLst/>
              <a:gdLst>
                <a:gd name="T0" fmla="*/ 417 w 507"/>
                <a:gd name="T1" fmla="*/ 0 h 834"/>
                <a:gd name="T2" fmla="*/ 463 w 507"/>
                <a:gd name="T3" fmla="*/ 12 h 834"/>
                <a:gd name="T4" fmla="*/ 495 w 507"/>
                <a:gd name="T5" fmla="*/ 45 h 834"/>
                <a:gd name="T6" fmla="*/ 507 w 507"/>
                <a:gd name="T7" fmla="*/ 89 h 834"/>
                <a:gd name="T8" fmla="*/ 495 w 507"/>
                <a:gd name="T9" fmla="*/ 135 h 834"/>
                <a:gd name="T10" fmla="*/ 463 w 507"/>
                <a:gd name="T11" fmla="*/ 167 h 834"/>
                <a:gd name="T12" fmla="*/ 417 w 507"/>
                <a:gd name="T13" fmla="*/ 179 h 834"/>
                <a:gd name="T14" fmla="*/ 190 w 507"/>
                <a:gd name="T15" fmla="*/ 179 h 834"/>
                <a:gd name="T16" fmla="*/ 182 w 507"/>
                <a:gd name="T17" fmla="*/ 184 h 834"/>
                <a:gd name="T18" fmla="*/ 180 w 507"/>
                <a:gd name="T19" fmla="*/ 193 h 834"/>
                <a:gd name="T20" fmla="*/ 417 w 507"/>
                <a:gd name="T21" fmla="*/ 327 h 834"/>
                <a:gd name="T22" fmla="*/ 463 w 507"/>
                <a:gd name="T23" fmla="*/ 339 h 834"/>
                <a:gd name="T24" fmla="*/ 495 w 507"/>
                <a:gd name="T25" fmla="*/ 371 h 834"/>
                <a:gd name="T26" fmla="*/ 507 w 507"/>
                <a:gd name="T27" fmla="*/ 417 h 834"/>
                <a:gd name="T28" fmla="*/ 495 w 507"/>
                <a:gd name="T29" fmla="*/ 461 h 834"/>
                <a:gd name="T30" fmla="*/ 463 w 507"/>
                <a:gd name="T31" fmla="*/ 494 h 834"/>
                <a:gd name="T32" fmla="*/ 417 w 507"/>
                <a:gd name="T33" fmla="*/ 506 h 834"/>
                <a:gd name="T34" fmla="*/ 180 w 507"/>
                <a:gd name="T35" fmla="*/ 640 h 834"/>
                <a:gd name="T36" fmla="*/ 182 w 507"/>
                <a:gd name="T37" fmla="*/ 648 h 834"/>
                <a:gd name="T38" fmla="*/ 190 w 507"/>
                <a:gd name="T39" fmla="*/ 654 h 834"/>
                <a:gd name="T40" fmla="*/ 417 w 507"/>
                <a:gd name="T41" fmla="*/ 654 h 834"/>
                <a:gd name="T42" fmla="*/ 463 w 507"/>
                <a:gd name="T43" fmla="*/ 667 h 834"/>
                <a:gd name="T44" fmla="*/ 495 w 507"/>
                <a:gd name="T45" fmla="*/ 699 h 834"/>
                <a:gd name="T46" fmla="*/ 507 w 507"/>
                <a:gd name="T47" fmla="*/ 745 h 834"/>
                <a:gd name="T48" fmla="*/ 495 w 507"/>
                <a:gd name="T49" fmla="*/ 789 h 834"/>
                <a:gd name="T50" fmla="*/ 463 w 507"/>
                <a:gd name="T51" fmla="*/ 821 h 834"/>
                <a:gd name="T52" fmla="*/ 417 w 507"/>
                <a:gd name="T53" fmla="*/ 834 h 834"/>
                <a:gd name="T54" fmla="*/ 159 w 507"/>
                <a:gd name="T55" fmla="*/ 831 h 834"/>
                <a:gd name="T56" fmla="*/ 97 w 507"/>
                <a:gd name="T57" fmla="*/ 808 h 834"/>
                <a:gd name="T58" fmla="*/ 46 w 507"/>
                <a:gd name="T59" fmla="*/ 764 h 834"/>
                <a:gd name="T60" fmla="*/ 13 w 507"/>
                <a:gd name="T61" fmla="*/ 708 h 834"/>
                <a:gd name="T62" fmla="*/ 0 w 507"/>
                <a:gd name="T63" fmla="*/ 640 h 834"/>
                <a:gd name="T64" fmla="*/ 3 w 507"/>
                <a:gd name="T65" fmla="*/ 158 h 834"/>
                <a:gd name="T66" fmla="*/ 26 w 507"/>
                <a:gd name="T67" fmla="*/ 95 h 834"/>
                <a:gd name="T68" fmla="*/ 69 w 507"/>
                <a:gd name="T69" fmla="*/ 46 h 834"/>
                <a:gd name="T70" fmla="*/ 126 w 507"/>
                <a:gd name="T71" fmla="*/ 11 h 834"/>
                <a:gd name="T72" fmla="*/ 195 w 507"/>
                <a:gd name="T73"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7" h="834">
                  <a:moveTo>
                    <a:pt x="195" y="0"/>
                  </a:moveTo>
                  <a:lnTo>
                    <a:pt x="417" y="0"/>
                  </a:lnTo>
                  <a:lnTo>
                    <a:pt x="441" y="3"/>
                  </a:lnTo>
                  <a:lnTo>
                    <a:pt x="463" y="12"/>
                  </a:lnTo>
                  <a:lnTo>
                    <a:pt x="481" y="26"/>
                  </a:lnTo>
                  <a:lnTo>
                    <a:pt x="495" y="45"/>
                  </a:lnTo>
                  <a:lnTo>
                    <a:pt x="504" y="66"/>
                  </a:lnTo>
                  <a:lnTo>
                    <a:pt x="507" y="89"/>
                  </a:lnTo>
                  <a:lnTo>
                    <a:pt x="504" y="113"/>
                  </a:lnTo>
                  <a:lnTo>
                    <a:pt x="495" y="135"/>
                  </a:lnTo>
                  <a:lnTo>
                    <a:pt x="481" y="152"/>
                  </a:lnTo>
                  <a:lnTo>
                    <a:pt x="463" y="167"/>
                  </a:lnTo>
                  <a:lnTo>
                    <a:pt x="441" y="176"/>
                  </a:lnTo>
                  <a:lnTo>
                    <a:pt x="417" y="179"/>
                  </a:lnTo>
                  <a:lnTo>
                    <a:pt x="195" y="179"/>
                  </a:lnTo>
                  <a:lnTo>
                    <a:pt x="190" y="179"/>
                  </a:lnTo>
                  <a:lnTo>
                    <a:pt x="186" y="182"/>
                  </a:lnTo>
                  <a:lnTo>
                    <a:pt x="182" y="184"/>
                  </a:lnTo>
                  <a:lnTo>
                    <a:pt x="180" y="189"/>
                  </a:lnTo>
                  <a:lnTo>
                    <a:pt x="180" y="193"/>
                  </a:lnTo>
                  <a:lnTo>
                    <a:pt x="180" y="327"/>
                  </a:lnTo>
                  <a:lnTo>
                    <a:pt x="417" y="327"/>
                  </a:lnTo>
                  <a:lnTo>
                    <a:pt x="441" y="330"/>
                  </a:lnTo>
                  <a:lnTo>
                    <a:pt x="463" y="339"/>
                  </a:lnTo>
                  <a:lnTo>
                    <a:pt x="481" y="354"/>
                  </a:lnTo>
                  <a:lnTo>
                    <a:pt x="495" y="371"/>
                  </a:lnTo>
                  <a:lnTo>
                    <a:pt x="504" y="393"/>
                  </a:lnTo>
                  <a:lnTo>
                    <a:pt x="507" y="417"/>
                  </a:lnTo>
                  <a:lnTo>
                    <a:pt x="504" y="440"/>
                  </a:lnTo>
                  <a:lnTo>
                    <a:pt x="495" y="461"/>
                  </a:lnTo>
                  <a:lnTo>
                    <a:pt x="481" y="480"/>
                  </a:lnTo>
                  <a:lnTo>
                    <a:pt x="463" y="494"/>
                  </a:lnTo>
                  <a:lnTo>
                    <a:pt x="441" y="503"/>
                  </a:lnTo>
                  <a:lnTo>
                    <a:pt x="417" y="506"/>
                  </a:lnTo>
                  <a:lnTo>
                    <a:pt x="180" y="506"/>
                  </a:lnTo>
                  <a:lnTo>
                    <a:pt x="180" y="640"/>
                  </a:lnTo>
                  <a:lnTo>
                    <a:pt x="180" y="644"/>
                  </a:lnTo>
                  <a:lnTo>
                    <a:pt x="182" y="648"/>
                  </a:lnTo>
                  <a:lnTo>
                    <a:pt x="186" y="652"/>
                  </a:lnTo>
                  <a:lnTo>
                    <a:pt x="190" y="654"/>
                  </a:lnTo>
                  <a:lnTo>
                    <a:pt x="195" y="654"/>
                  </a:lnTo>
                  <a:lnTo>
                    <a:pt x="417" y="654"/>
                  </a:lnTo>
                  <a:lnTo>
                    <a:pt x="441" y="658"/>
                  </a:lnTo>
                  <a:lnTo>
                    <a:pt x="463" y="667"/>
                  </a:lnTo>
                  <a:lnTo>
                    <a:pt x="481" y="680"/>
                  </a:lnTo>
                  <a:lnTo>
                    <a:pt x="495" y="699"/>
                  </a:lnTo>
                  <a:lnTo>
                    <a:pt x="504" y="720"/>
                  </a:lnTo>
                  <a:lnTo>
                    <a:pt x="507" y="745"/>
                  </a:lnTo>
                  <a:lnTo>
                    <a:pt x="504" y="768"/>
                  </a:lnTo>
                  <a:lnTo>
                    <a:pt x="495" y="789"/>
                  </a:lnTo>
                  <a:lnTo>
                    <a:pt x="481" y="808"/>
                  </a:lnTo>
                  <a:lnTo>
                    <a:pt x="463" y="821"/>
                  </a:lnTo>
                  <a:lnTo>
                    <a:pt x="441" y="830"/>
                  </a:lnTo>
                  <a:lnTo>
                    <a:pt x="417" y="834"/>
                  </a:lnTo>
                  <a:lnTo>
                    <a:pt x="195" y="834"/>
                  </a:lnTo>
                  <a:lnTo>
                    <a:pt x="159" y="831"/>
                  </a:lnTo>
                  <a:lnTo>
                    <a:pt x="126" y="821"/>
                  </a:lnTo>
                  <a:lnTo>
                    <a:pt x="97" y="808"/>
                  </a:lnTo>
                  <a:lnTo>
                    <a:pt x="69" y="788"/>
                  </a:lnTo>
                  <a:lnTo>
                    <a:pt x="46" y="764"/>
                  </a:lnTo>
                  <a:lnTo>
                    <a:pt x="26" y="737"/>
                  </a:lnTo>
                  <a:lnTo>
                    <a:pt x="13" y="708"/>
                  </a:lnTo>
                  <a:lnTo>
                    <a:pt x="3" y="674"/>
                  </a:lnTo>
                  <a:lnTo>
                    <a:pt x="0" y="640"/>
                  </a:lnTo>
                  <a:lnTo>
                    <a:pt x="0" y="193"/>
                  </a:lnTo>
                  <a:lnTo>
                    <a:pt x="3" y="158"/>
                  </a:lnTo>
                  <a:lnTo>
                    <a:pt x="13" y="126"/>
                  </a:lnTo>
                  <a:lnTo>
                    <a:pt x="26" y="95"/>
                  </a:lnTo>
                  <a:lnTo>
                    <a:pt x="46" y="68"/>
                  </a:lnTo>
                  <a:lnTo>
                    <a:pt x="69" y="46"/>
                  </a:lnTo>
                  <a:lnTo>
                    <a:pt x="97" y="26"/>
                  </a:lnTo>
                  <a:lnTo>
                    <a:pt x="126" y="11"/>
                  </a:lnTo>
                  <a:lnTo>
                    <a:pt x="159" y="3"/>
                  </a:lnTo>
                  <a:lnTo>
                    <a:pt x="1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66" name="Freeform 11">
              <a:extLst>
                <a:ext uri="{FF2B5EF4-FFF2-40B4-BE49-F238E27FC236}">
                  <a16:creationId xmlns:a16="http://schemas.microsoft.com/office/drawing/2014/main" id="{5BE4C07E-5024-4320-9889-9FF1D411A223}"/>
                </a:ext>
              </a:extLst>
            </p:cNvPr>
            <p:cNvSpPr>
              <a:spLocks/>
            </p:cNvSpPr>
            <p:nvPr/>
          </p:nvSpPr>
          <p:spPr bwMode="auto">
            <a:xfrm>
              <a:off x="5427564" y="3537357"/>
              <a:ext cx="55249" cy="90487"/>
            </a:xfrm>
            <a:custGeom>
              <a:avLst/>
              <a:gdLst>
                <a:gd name="T0" fmla="*/ 89 w 508"/>
                <a:gd name="T1" fmla="*/ 0 h 834"/>
                <a:gd name="T2" fmla="*/ 417 w 508"/>
                <a:gd name="T3" fmla="*/ 0 h 834"/>
                <a:gd name="T4" fmla="*/ 441 w 508"/>
                <a:gd name="T5" fmla="*/ 3 h 834"/>
                <a:gd name="T6" fmla="*/ 463 w 508"/>
                <a:gd name="T7" fmla="*/ 12 h 834"/>
                <a:gd name="T8" fmla="*/ 480 w 508"/>
                <a:gd name="T9" fmla="*/ 26 h 834"/>
                <a:gd name="T10" fmla="*/ 495 w 508"/>
                <a:gd name="T11" fmla="*/ 45 h 834"/>
                <a:gd name="T12" fmla="*/ 504 w 508"/>
                <a:gd name="T13" fmla="*/ 66 h 834"/>
                <a:gd name="T14" fmla="*/ 508 w 508"/>
                <a:gd name="T15" fmla="*/ 89 h 834"/>
                <a:gd name="T16" fmla="*/ 504 w 508"/>
                <a:gd name="T17" fmla="*/ 113 h 834"/>
                <a:gd name="T18" fmla="*/ 495 w 508"/>
                <a:gd name="T19" fmla="*/ 135 h 834"/>
                <a:gd name="T20" fmla="*/ 480 w 508"/>
                <a:gd name="T21" fmla="*/ 152 h 834"/>
                <a:gd name="T22" fmla="*/ 463 w 508"/>
                <a:gd name="T23" fmla="*/ 167 h 834"/>
                <a:gd name="T24" fmla="*/ 441 w 508"/>
                <a:gd name="T25" fmla="*/ 176 h 834"/>
                <a:gd name="T26" fmla="*/ 417 w 508"/>
                <a:gd name="T27" fmla="*/ 179 h 834"/>
                <a:gd name="T28" fmla="*/ 343 w 508"/>
                <a:gd name="T29" fmla="*/ 179 h 834"/>
                <a:gd name="T30" fmla="*/ 343 w 508"/>
                <a:gd name="T31" fmla="*/ 745 h 834"/>
                <a:gd name="T32" fmla="*/ 341 w 508"/>
                <a:gd name="T33" fmla="*/ 768 h 834"/>
                <a:gd name="T34" fmla="*/ 331 w 508"/>
                <a:gd name="T35" fmla="*/ 789 h 834"/>
                <a:gd name="T36" fmla="*/ 317 w 508"/>
                <a:gd name="T37" fmla="*/ 808 h 834"/>
                <a:gd name="T38" fmla="*/ 298 w 508"/>
                <a:gd name="T39" fmla="*/ 821 h 834"/>
                <a:gd name="T40" fmla="*/ 277 w 508"/>
                <a:gd name="T41" fmla="*/ 830 h 834"/>
                <a:gd name="T42" fmla="*/ 254 w 508"/>
                <a:gd name="T43" fmla="*/ 834 h 834"/>
                <a:gd name="T44" fmla="*/ 229 w 508"/>
                <a:gd name="T45" fmla="*/ 830 h 834"/>
                <a:gd name="T46" fmla="*/ 208 w 508"/>
                <a:gd name="T47" fmla="*/ 821 h 834"/>
                <a:gd name="T48" fmla="*/ 190 w 508"/>
                <a:gd name="T49" fmla="*/ 808 h 834"/>
                <a:gd name="T50" fmla="*/ 176 w 508"/>
                <a:gd name="T51" fmla="*/ 789 h 834"/>
                <a:gd name="T52" fmla="*/ 167 w 508"/>
                <a:gd name="T53" fmla="*/ 768 h 834"/>
                <a:gd name="T54" fmla="*/ 164 w 508"/>
                <a:gd name="T55" fmla="*/ 745 h 834"/>
                <a:gd name="T56" fmla="*/ 164 w 508"/>
                <a:gd name="T57" fmla="*/ 179 h 834"/>
                <a:gd name="T58" fmla="*/ 89 w 508"/>
                <a:gd name="T59" fmla="*/ 179 h 834"/>
                <a:gd name="T60" fmla="*/ 66 w 508"/>
                <a:gd name="T61" fmla="*/ 176 h 834"/>
                <a:gd name="T62" fmla="*/ 45 w 508"/>
                <a:gd name="T63" fmla="*/ 167 h 834"/>
                <a:gd name="T64" fmla="*/ 26 w 508"/>
                <a:gd name="T65" fmla="*/ 152 h 834"/>
                <a:gd name="T66" fmla="*/ 12 w 508"/>
                <a:gd name="T67" fmla="*/ 135 h 834"/>
                <a:gd name="T68" fmla="*/ 3 w 508"/>
                <a:gd name="T69" fmla="*/ 113 h 834"/>
                <a:gd name="T70" fmla="*/ 0 w 508"/>
                <a:gd name="T71" fmla="*/ 89 h 834"/>
                <a:gd name="T72" fmla="*/ 3 w 508"/>
                <a:gd name="T73" fmla="*/ 66 h 834"/>
                <a:gd name="T74" fmla="*/ 12 w 508"/>
                <a:gd name="T75" fmla="*/ 45 h 834"/>
                <a:gd name="T76" fmla="*/ 26 w 508"/>
                <a:gd name="T77" fmla="*/ 26 h 834"/>
                <a:gd name="T78" fmla="*/ 45 w 508"/>
                <a:gd name="T79" fmla="*/ 12 h 834"/>
                <a:gd name="T80" fmla="*/ 66 w 508"/>
                <a:gd name="T81" fmla="*/ 3 h 834"/>
                <a:gd name="T82" fmla="*/ 89 w 508"/>
                <a:gd name="T83"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8" h="834">
                  <a:moveTo>
                    <a:pt x="89" y="0"/>
                  </a:moveTo>
                  <a:lnTo>
                    <a:pt x="417" y="0"/>
                  </a:lnTo>
                  <a:lnTo>
                    <a:pt x="441" y="3"/>
                  </a:lnTo>
                  <a:lnTo>
                    <a:pt x="463" y="12"/>
                  </a:lnTo>
                  <a:lnTo>
                    <a:pt x="480" y="26"/>
                  </a:lnTo>
                  <a:lnTo>
                    <a:pt x="495" y="45"/>
                  </a:lnTo>
                  <a:lnTo>
                    <a:pt x="504" y="66"/>
                  </a:lnTo>
                  <a:lnTo>
                    <a:pt x="508" y="89"/>
                  </a:lnTo>
                  <a:lnTo>
                    <a:pt x="504" y="113"/>
                  </a:lnTo>
                  <a:lnTo>
                    <a:pt x="495" y="135"/>
                  </a:lnTo>
                  <a:lnTo>
                    <a:pt x="480" y="152"/>
                  </a:lnTo>
                  <a:lnTo>
                    <a:pt x="463" y="167"/>
                  </a:lnTo>
                  <a:lnTo>
                    <a:pt x="441" y="176"/>
                  </a:lnTo>
                  <a:lnTo>
                    <a:pt x="417" y="179"/>
                  </a:lnTo>
                  <a:lnTo>
                    <a:pt x="343" y="179"/>
                  </a:lnTo>
                  <a:lnTo>
                    <a:pt x="343" y="745"/>
                  </a:lnTo>
                  <a:lnTo>
                    <a:pt x="341" y="768"/>
                  </a:lnTo>
                  <a:lnTo>
                    <a:pt x="331" y="789"/>
                  </a:lnTo>
                  <a:lnTo>
                    <a:pt x="317" y="808"/>
                  </a:lnTo>
                  <a:lnTo>
                    <a:pt x="298" y="821"/>
                  </a:lnTo>
                  <a:lnTo>
                    <a:pt x="277" y="830"/>
                  </a:lnTo>
                  <a:lnTo>
                    <a:pt x="254" y="834"/>
                  </a:lnTo>
                  <a:lnTo>
                    <a:pt x="229" y="830"/>
                  </a:lnTo>
                  <a:lnTo>
                    <a:pt x="208" y="821"/>
                  </a:lnTo>
                  <a:lnTo>
                    <a:pt x="190" y="808"/>
                  </a:lnTo>
                  <a:lnTo>
                    <a:pt x="176" y="789"/>
                  </a:lnTo>
                  <a:lnTo>
                    <a:pt x="167" y="768"/>
                  </a:lnTo>
                  <a:lnTo>
                    <a:pt x="164" y="745"/>
                  </a:lnTo>
                  <a:lnTo>
                    <a:pt x="164" y="179"/>
                  </a:lnTo>
                  <a:lnTo>
                    <a:pt x="89" y="179"/>
                  </a:lnTo>
                  <a:lnTo>
                    <a:pt x="66" y="176"/>
                  </a:lnTo>
                  <a:lnTo>
                    <a:pt x="45" y="167"/>
                  </a:lnTo>
                  <a:lnTo>
                    <a:pt x="26" y="152"/>
                  </a:lnTo>
                  <a:lnTo>
                    <a:pt x="12" y="135"/>
                  </a:lnTo>
                  <a:lnTo>
                    <a:pt x="3" y="113"/>
                  </a:lnTo>
                  <a:lnTo>
                    <a:pt x="0" y="89"/>
                  </a:lnTo>
                  <a:lnTo>
                    <a:pt x="3" y="66"/>
                  </a:lnTo>
                  <a:lnTo>
                    <a:pt x="12" y="45"/>
                  </a:lnTo>
                  <a:lnTo>
                    <a:pt x="26" y="26"/>
                  </a:lnTo>
                  <a:lnTo>
                    <a:pt x="45" y="12"/>
                  </a:lnTo>
                  <a:lnTo>
                    <a:pt x="66" y="3"/>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67" name="Freeform 12">
              <a:extLst>
                <a:ext uri="{FF2B5EF4-FFF2-40B4-BE49-F238E27FC236}">
                  <a16:creationId xmlns:a16="http://schemas.microsoft.com/office/drawing/2014/main" id="{F6856BA9-B072-4FAB-AF30-01CF9CBDEC3A}"/>
                </a:ext>
              </a:extLst>
            </p:cNvPr>
            <p:cNvSpPr>
              <a:spLocks/>
            </p:cNvSpPr>
            <p:nvPr/>
          </p:nvSpPr>
          <p:spPr bwMode="auto">
            <a:xfrm>
              <a:off x="5363396" y="3537357"/>
              <a:ext cx="55249" cy="90487"/>
            </a:xfrm>
            <a:custGeom>
              <a:avLst/>
              <a:gdLst>
                <a:gd name="T0" fmla="*/ 419 w 508"/>
                <a:gd name="T1" fmla="*/ 0 h 834"/>
                <a:gd name="T2" fmla="*/ 442 w 508"/>
                <a:gd name="T3" fmla="*/ 3 h 834"/>
                <a:gd name="T4" fmla="*/ 464 w 508"/>
                <a:gd name="T5" fmla="*/ 12 h 834"/>
                <a:gd name="T6" fmla="*/ 482 w 508"/>
                <a:gd name="T7" fmla="*/ 26 h 834"/>
                <a:gd name="T8" fmla="*/ 496 w 508"/>
                <a:gd name="T9" fmla="*/ 45 h 834"/>
                <a:gd name="T10" fmla="*/ 504 w 508"/>
                <a:gd name="T11" fmla="*/ 66 h 834"/>
                <a:gd name="T12" fmla="*/ 508 w 508"/>
                <a:gd name="T13" fmla="*/ 89 h 834"/>
                <a:gd name="T14" fmla="*/ 508 w 508"/>
                <a:gd name="T15" fmla="*/ 745 h 834"/>
                <a:gd name="T16" fmla="*/ 504 w 508"/>
                <a:gd name="T17" fmla="*/ 768 h 834"/>
                <a:gd name="T18" fmla="*/ 496 w 508"/>
                <a:gd name="T19" fmla="*/ 790 h 834"/>
                <a:gd name="T20" fmla="*/ 481 w 508"/>
                <a:gd name="T21" fmla="*/ 809 h 834"/>
                <a:gd name="T22" fmla="*/ 462 w 508"/>
                <a:gd name="T23" fmla="*/ 823 h 834"/>
                <a:gd name="T24" fmla="*/ 439 w 508"/>
                <a:gd name="T25" fmla="*/ 831 h 834"/>
                <a:gd name="T26" fmla="*/ 419 w 508"/>
                <a:gd name="T27" fmla="*/ 834 h 834"/>
                <a:gd name="T28" fmla="*/ 399 w 508"/>
                <a:gd name="T29" fmla="*/ 831 h 834"/>
                <a:gd name="T30" fmla="*/ 381 w 508"/>
                <a:gd name="T31" fmla="*/ 825 h 834"/>
                <a:gd name="T32" fmla="*/ 363 w 508"/>
                <a:gd name="T33" fmla="*/ 815 h 834"/>
                <a:gd name="T34" fmla="*/ 350 w 508"/>
                <a:gd name="T35" fmla="*/ 802 h 834"/>
                <a:gd name="T36" fmla="*/ 338 w 508"/>
                <a:gd name="T37" fmla="*/ 784 h 834"/>
                <a:gd name="T38" fmla="*/ 180 w 508"/>
                <a:gd name="T39" fmla="*/ 469 h 834"/>
                <a:gd name="T40" fmla="*/ 180 w 508"/>
                <a:gd name="T41" fmla="*/ 745 h 834"/>
                <a:gd name="T42" fmla="*/ 178 w 508"/>
                <a:gd name="T43" fmla="*/ 768 h 834"/>
                <a:gd name="T44" fmla="*/ 168 w 508"/>
                <a:gd name="T45" fmla="*/ 789 h 834"/>
                <a:gd name="T46" fmla="*/ 154 w 508"/>
                <a:gd name="T47" fmla="*/ 808 h 834"/>
                <a:gd name="T48" fmla="*/ 135 w 508"/>
                <a:gd name="T49" fmla="*/ 821 h 834"/>
                <a:gd name="T50" fmla="*/ 114 w 508"/>
                <a:gd name="T51" fmla="*/ 830 h 834"/>
                <a:gd name="T52" fmla="*/ 91 w 508"/>
                <a:gd name="T53" fmla="*/ 834 h 834"/>
                <a:gd name="T54" fmla="*/ 67 w 508"/>
                <a:gd name="T55" fmla="*/ 830 h 834"/>
                <a:gd name="T56" fmla="*/ 45 w 508"/>
                <a:gd name="T57" fmla="*/ 821 h 834"/>
                <a:gd name="T58" fmla="*/ 28 w 508"/>
                <a:gd name="T59" fmla="*/ 808 h 834"/>
                <a:gd name="T60" fmla="*/ 13 w 508"/>
                <a:gd name="T61" fmla="*/ 789 h 834"/>
                <a:gd name="T62" fmla="*/ 4 w 508"/>
                <a:gd name="T63" fmla="*/ 768 h 834"/>
                <a:gd name="T64" fmla="*/ 0 w 508"/>
                <a:gd name="T65" fmla="*/ 745 h 834"/>
                <a:gd name="T66" fmla="*/ 0 w 508"/>
                <a:gd name="T67" fmla="*/ 89 h 834"/>
                <a:gd name="T68" fmla="*/ 4 w 508"/>
                <a:gd name="T69" fmla="*/ 66 h 834"/>
                <a:gd name="T70" fmla="*/ 14 w 508"/>
                <a:gd name="T71" fmla="*/ 43 h 834"/>
                <a:gd name="T72" fmla="*/ 28 w 508"/>
                <a:gd name="T73" fmla="*/ 25 h 834"/>
                <a:gd name="T74" fmla="*/ 48 w 508"/>
                <a:gd name="T75" fmla="*/ 11 h 834"/>
                <a:gd name="T76" fmla="*/ 70 w 508"/>
                <a:gd name="T77" fmla="*/ 3 h 834"/>
                <a:gd name="T78" fmla="*/ 95 w 508"/>
                <a:gd name="T79" fmla="*/ 0 h 834"/>
                <a:gd name="T80" fmla="*/ 118 w 508"/>
                <a:gd name="T81" fmla="*/ 4 h 834"/>
                <a:gd name="T82" fmla="*/ 139 w 508"/>
                <a:gd name="T83" fmla="*/ 14 h 834"/>
                <a:gd name="T84" fmla="*/ 158 w 508"/>
                <a:gd name="T85" fmla="*/ 29 h 834"/>
                <a:gd name="T86" fmla="*/ 171 w 508"/>
                <a:gd name="T87" fmla="*/ 50 h 834"/>
                <a:gd name="T88" fmla="*/ 329 w 508"/>
                <a:gd name="T89" fmla="*/ 365 h 834"/>
                <a:gd name="T90" fmla="*/ 329 w 508"/>
                <a:gd name="T91" fmla="*/ 89 h 834"/>
                <a:gd name="T92" fmla="*/ 332 w 508"/>
                <a:gd name="T93" fmla="*/ 66 h 834"/>
                <a:gd name="T94" fmla="*/ 341 w 508"/>
                <a:gd name="T95" fmla="*/ 45 h 834"/>
                <a:gd name="T96" fmla="*/ 355 w 508"/>
                <a:gd name="T97" fmla="*/ 26 h 834"/>
                <a:gd name="T98" fmla="*/ 373 w 508"/>
                <a:gd name="T99" fmla="*/ 12 h 834"/>
                <a:gd name="T100" fmla="*/ 394 w 508"/>
                <a:gd name="T101" fmla="*/ 3 h 834"/>
                <a:gd name="T102" fmla="*/ 419 w 508"/>
                <a:gd name="T103"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8" h="834">
                  <a:moveTo>
                    <a:pt x="419" y="0"/>
                  </a:moveTo>
                  <a:lnTo>
                    <a:pt x="442" y="3"/>
                  </a:lnTo>
                  <a:lnTo>
                    <a:pt x="464" y="12"/>
                  </a:lnTo>
                  <a:lnTo>
                    <a:pt x="482" y="26"/>
                  </a:lnTo>
                  <a:lnTo>
                    <a:pt x="496" y="45"/>
                  </a:lnTo>
                  <a:lnTo>
                    <a:pt x="504" y="66"/>
                  </a:lnTo>
                  <a:lnTo>
                    <a:pt x="508" y="89"/>
                  </a:lnTo>
                  <a:lnTo>
                    <a:pt x="508" y="745"/>
                  </a:lnTo>
                  <a:lnTo>
                    <a:pt x="504" y="768"/>
                  </a:lnTo>
                  <a:lnTo>
                    <a:pt x="496" y="790"/>
                  </a:lnTo>
                  <a:lnTo>
                    <a:pt x="481" y="809"/>
                  </a:lnTo>
                  <a:lnTo>
                    <a:pt x="462" y="823"/>
                  </a:lnTo>
                  <a:lnTo>
                    <a:pt x="439" y="831"/>
                  </a:lnTo>
                  <a:lnTo>
                    <a:pt x="419" y="834"/>
                  </a:lnTo>
                  <a:lnTo>
                    <a:pt x="399" y="831"/>
                  </a:lnTo>
                  <a:lnTo>
                    <a:pt x="381" y="825"/>
                  </a:lnTo>
                  <a:lnTo>
                    <a:pt x="363" y="815"/>
                  </a:lnTo>
                  <a:lnTo>
                    <a:pt x="350" y="802"/>
                  </a:lnTo>
                  <a:lnTo>
                    <a:pt x="338" y="784"/>
                  </a:lnTo>
                  <a:lnTo>
                    <a:pt x="180" y="469"/>
                  </a:lnTo>
                  <a:lnTo>
                    <a:pt x="180" y="745"/>
                  </a:lnTo>
                  <a:lnTo>
                    <a:pt x="178" y="768"/>
                  </a:lnTo>
                  <a:lnTo>
                    <a:pt x="168" y="789"/>
                  </a:lnTo>
                  <a:lnTo>
                    <a:pt x="154" y="808"/>
                  </a:lnTo>
                  <a:lnTo>
                    <a:pt x="135" y="821"/>
                  </a:lnTo>
                  <a:lnTo>
                    <a:pt x="114" y="830"/>
                  </a:lnTo>
                  <a:lnTo>
                    <a:pt x="91" y="834"/>
                  </a:lnTo>
                  <a:lnTo>
                    <a:pt x="67" y="830"/>
                  </a:lnTo>
                  <a:lnTo>
                    <a:pt x="45" y="821"/>
                  </a:lnTo>
                  <a:lnTo>
                    <a:pt x="28" y="808"/>
                  </a:lnTo>
                  <a:lnTo>
                    <a:pt x="13" y="789"/>
                  </a:lnTo>
                  <a:lnTo>
                    <a:pt x="4" y="768"/>
                  </a:lnTo>
                  <a:lnTo>
                    <a:pt x="0" y="745"/>
                  </a:lnTo>
                  <a:lnTo>
                    <a:pt x="0" y="89"/>
                  </a:lnTo>
                  <a:lnTo>
                    <a:pt x="4" y="66"/>
                  </a:lnTo>
                  <a:lnTo>
                    <a:pt x="14" y="43"/>
                  </a:lnTo>
                  <a:lnTo>
                    <a:pt x="28" y="25"/>
                  </a:lnTo>
                  <a:lnTo>
                    <a:pt x="48" y="11"/>
                  </a:lnTo>
                  <a:lnTo>
                    <a:pt x="70" y="3"/>
                  </a:lnTo>
                  <a:lnTo>
                    <a:pt x="95" y="0"/>
                  </a:lnTo>
                  <a:lnTo>
                    <a:pt x="118" y="4"/>
                  </a:lnTo>
                  <a:lnTo>
                    <a:pt x="139" y="14"/>
                  </a:lnTo>
                  <a:lnTo>
                    <a:pt x="158" y="29"/>
                  </a:lnTo>
                  <a:lnTo>
                    <a:pt x="171" y="50"/>
                  </a:lnTo>
                  <a:lnTo>
                    <a:pt x="329" y="365"/>
                  </a:lnTo>
                  <a:lnTo>
                    <a:pt x="329" y="89"/>
                  </a:lnTo>
                  <a:lnTo>
                    <a:pt x="332" y="66"/>
                  </a:lnTo>
                  <a:lnTo>
                    <a:pt x="341" y="45"/>
                  </a:lnTo>
                  <a:lnTo>
                    <a:pt x="355" y="26"/>
                  </a:lnTo>
                  <a:lnTo>
                    <a:pt x="373" y="12"/>
                  </a:lnTo>
                  <a:lnTo>
                    <a:pt x="394" y="3"/>
                  </a:lnTo>
                  <a:lnTo>
                    <a:pt x="4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568" name="TextBox 567">
            <a:extLst>
              <a:ext uri="{FF2B5EF4-FFF2-40B4-BE49-F238E27FC236}">
                <a16:creationId xmlns:a16="http://schemas.microsoft.com/office/drawing/2014/main" id="{DE050442-9E5B-465A-870E-DA0CA82FD475}"/>
              </a:ext>
            </a:extLst>
          </p:cNvPr>
          <p:cNvSpPr txBox="1"/>
          <p:nvPr/>
        </p:nvSpPr>
        <p:spPr>
          <a:xfrm>
            <a:off x="200666" y="4846293"/>
            <a:ext cx="2694912" cy="261610"/>
          </a:xfrm>
          <a:prstGeom prst="rect">
            <a:avLst/>
          </a:prstGeom>
          <a:noFill/>
        </p:spPr>
        <p:txBody>
          <a:bodyPr wrap="square" rtlCol="0">
            <a:spAutoFit/>
          </a:bodyPr>
          <a:lstStyle/>
          <a:p>
            <a:r>
              <a:rPr lang="en-AU" sz="1100" b="1" dirty="0">
                <a:latin typeface="Century Gothic" panose="020B0502020202020204" pitchFamily="34" charset="0"/>
              </a:rPr>
              <a:t>Ratepayer status</a:t>
            </a:r>
          </a:p>
        </p:txBody>
      </p:sp>
      <p:sp>
        <p:nvSpPr>
          <p:cNvPr id="569" name="TextBox 568">
            <a:extLst>
              <a:ext uri="{FF2B5EF4-FFF2-40B4-BE49-F238E27FC236}">
                <a16:creationId xmlns:a16="http://schemas.microsoft.com/office/drawing/2014/main" id="{C3E805AC-DB7F-4310-BAC8-EE778EF3DA84}"/>
              </a:ext>
            </a:extLst>
          </p:cNvPr>
          <p:cNvSpPr txBox="1"/>
          <p:nvPr/>
        </p:nvSpPr>
        <p:spPr>
          <a:xfrm>
            <a:off x="391569" y="6266773"/>
            <a:ext cx="1042033" cy="400110"/>
          </a:xfrm>
          <a:prstGeom prst="rect">
            <a:avLst/>
          </a:prstGeom>
          <a:noFill/>
        </p:spPr>
        <p:txBody>
          <a:bodyPr wrap="square" rtlCol="0">
            <a:spAutoFit/>
          </a:bodyPr>
          <a:lstStyle/>
          <a:p>
            <a:pPr algn="ctr"/>
            <a:r>
              <a:rPr lang="en-AU" sz="1000" dirty="0">
                <a:solidFill>
                  <a:schemeClr val="tx1">
                    <a:lumMod val="75000"/>
                    <a:lumOff val="25000"/>
                  </a:schemeClr>
                </a:solidFill>
                <a:latin typeface="Century Gothic" panose="020B0502020202020204" pitchFamily="34" charset="0"/>
              </a:rPr>
              <a:t>Ratepayer </a:t>
            </a:r>
          </a:p>
          <a:p>
            <a:pPr algn="ctr"/>
            <a:r>
              <a:rPr lang="en-AU" sz="1000" dirty="0">
                <a:solidFill>
                  <a:schemeClr val="tx1">
                    <a:lumMod val="75000"/>
                    <a:lumOff val="25000"/>
                  </a:schemeClr>
                </a:solidFill>
                <a:latin typeface="Century Gothic" panose="020B0502020202020204" pitchFamily="34" charset="0"/>
              </a:rPr>
              <a:t>81%</a:t>
            </a:r>
          </a:p>
        </p:txBody>
      </p:sp>
      <p:sp>
        <p:nvSpPr>
          <p:cNvPr id="570" name="TextBox 569">
            <a:extLst>
              <a:ext uri="{FF2B5EF4-FFF2-40B4-BE49-F238E27FC236}">
                <a16:creationId xmlns:a16="http://schemas.microsoft.com/office/drawing/2014/main" id="{9C221B71-443F-402B-A1FB-20914A163B6F}"/>
              </a:ext>
            </a:extLst>
          </p:cNvPr>
          <p:cNvSpPr txBox="1"/>
          <p:nvPr/>
        </p:nvSpPr>
        <p:spPr>
          <a:xfrm>
            <a:off x="1548122" y="6276981"/>
            <a:ext cx="1181625" cy="400110"/>
          </a:xfrm>
          <a:prstGeom prst="rect">
            <a:avLst/>
          </a:prstGeom>
          <a:noFill/>
        </p:spPr>
        <p:txBody>
          <a:bodyPr wrap="square" rtlCol="0">
            <a:spAutoFit/>
          </a:bodyPr>
          <a:lstStyle/>
          <a:p>
            <a:pPr algn="ctr"/>
            <a:r>
              <a:rPr lang="en-AU" sz="1000" dirty="0">
                <a:solidFill>
                  <a:schemeClr val="tx1">
                    <a:lumMod val="75000"/>
                    <a:lumOff val="25000"/>
                  </a:schemeClr>
                </a:solidFill>
                <a:latin typeface="Century Gothic" panose="020B0502020202020204" pitchFamily="34" charset="0"/>
              </a:rPr>
              <a:t>Non-ratepayer 19%</a:t>
            </a:r>
          </a:p>
        </p:txBody>
      </p:sp>
      <p:graphicFrame>
        <p:nvGraphicFramePr>
          <p:cNvPr id="2" name="Table 2">
            <a:extLst>
              <a:ext uri="{FF2B5EF4-FFF2-40B4-BE49-F238E27FC236}">
                <a16:creationId xmlns:a16="http://schemas.microsoft.com/office/drawing/2014/main" id="{D7166758-185C-4C68-9414-6EF6A97B34C8}"/>
              </a:ext>
            </a:extLst>
          </p:cNvPr>
          <p:cNvGraphicFramePr>
            <a:graphicFrameLocks noGrp="1"/>
          </p:cNvGraphicFramePr>
          <p:nvPr>
            <p:extLst>
              <p:ext uri="{D42A27DB-BD31-4B8C-83A1-F6EECF244321}">
                <p14:modId xmlns:p14="http://schemas.microsoft.com/office/powerpoint/2010/main" val="2450742266"/>
              </p:ext>
            </p:extLst>
          </p:nvPr>
        </p:nvGraphicFramePr>
        <p:xfrm>
          <a:off x="2991707" y="3093028"/>
          <a:ext cx="2985165" cy="2333280"/>
        </p:xfrm>
        <a:graphic>
          <a:graphicData uri="http://schemas.openxmlformats.org/drawingml/2006/table">
            <a:tbl>
              <a:tblPr firstRow="1" bandRow="1">
                <a:tableStyleId>{5C22544A-7EE6-4342-B048-85BDC9FD1C3A}</a:tableStyleId>
              </a:tblPr>
              <a:tblGrid>
                <a:gridCol w="2300373">
                  <a:extLst>
                    <a:ext uri="{9D8B030D-6E8A-4147-A177-3AD203B41FA5}">
                      <a16:colId xmlns:a16="http://schemas.microsoft.com/office/drawing/2014/main" val="1528870751"/>
                    </a:ext>
                  </a:extLst>
                </a:gridCol>
                <a:gridCol w="684792">
                  <a:extLst>
                    <a:ext uri="{9D8B030D-6E8A-4147-A177-3AD203B41FA5}">
                      <a16:colId xmlns:a16="http://schemas.microsoft.com/office/drawing/2014/main" val="96640076"/>
                    </a:ext>
                  </a:extLst>
                </a:gridCol>
              </a:tblGrid>
              <a:tr h="291660">
                <a:tc>
                  <a:txBody>
                    <a:bodyPr/>
                    <a:lstStyle/>
                    <a:p>
                      <a:r>
                        <a:rPr lang="en-US" sz="1000" dirty="0">
                          <a:latin typeface="Century Gothic" panose="020B0502020202020204" pitchFamily="34" charset="0"/>
                        </a:rPr>
                        <a:t>Employment status </a:t>
                      </a:r>
                    </a:p>
                  </a:txBody>
                  <a:tcPr/>
                </a:tc>
                <a:tc>
                  <a:txBody>
                    <a:bodyPr/>
                    <a:lstStyle/>
                    <a:p>
                      <a:pPr algn="ctr"/>
                      <a:r>
                        <a:rPr lang="en-US" sz="1000" dirty="0">
                          <a:latin typeface="Century Gothic" panose="020B0502020202020204" pitchFamily="34" charset="0"/>
                        </a:rPr>
                        <a:t>N=600</a:t>
                      </a:r>
                    </a:p>
                  </a:txBody>
                  <a:tcPr anchor="ctr"/>
                </a:tc>
                <a:extLst>
                  <a:ext uri="{0D108BD9-81ED-4DB2-BD59-A6C34878D82A}">
                    <a16:rowId xmlns:a16="http://schemas.microsoft.com/office/drawing/2014/main" val="3359870638"/>
                  </a:ext>
                </a:extLst>
              </a:tr>
              <a:tr h="291660">
                <a:tc>
                  <a:txBody>
                    <a:bodyPr/>
                    <a:lstStyle/>
                    <a:p>
                      <a:r>
                        <a:rPr lang="en-US" sz="1000" dirty="0">
                          <a:latin typeface="Century Gothic" panose="020B0502020202020204" pitchFamily="34" charset="0"/>
                        </a:rPr>
                        <a:t>Work in the Tamworth LGA</a:t>
                      </a:r>
                    </a:p>
                  </a:txBody>
                  <a:tcPr anchor="ctr"/>
                </a:tc>
                <a:tc>
                  <a:txBody>
                    <a:bodyPr/>
                    <a:lstStyle/>
                    <a:p>
                      <a:pPr algn="ctr"/>
                      <a:r>
                        <a:rPr lang="en-US" sz="1000" dirty="0">
                          <a:latin typeface="Century Gothic" panose="020B0502020202020204" pitchFamily="34" charset="0"/>
                        </a:rPr>
                        <a:t>59%</a:t>
                      </a:r>
                    </a:p>
                  </a:txBody>
                  <a:tcPr anchor="ctr"/>
                </a:tc>
                <a:extLst>
                  <a:ext uri="{0D108BD9-81ED-4DB2-BD59-A6C34878D82A}">
                    <a16:rowId xmlns:a16="http://schemas.microsoft.com/office/drawing/2014/main" val="3451289067"/>
                  </a:ext>
                </a:extLst>
              </a:tr>
              <a:tr h="291660">
                <a:tc>
                  <a:txBody>
                    <a:bodyPr/>
                    <a:lstStyle/>
                    <a:p>
                      <a:r>
                        <a:rPr lang="en-US" sz="1000" dirty="0">
                          <a:latin typeface="Century Gothic" panose="020B0502020202020204" pitchFamily="34" charset="0"/>
                        </a:rPr>
                        <a:t>Retired</a:t>
                      </a:r>
                    </a:p>
                  </a:txBody>
                  <a:tcPr anchor="ctr"/>
                </a:tc>
                <a:tc>
                  <a:txBody>
                    <a:bodyPr/>
                    <a:lstStyle/>
                    <a:p>
                      <a:pPr algn="ctr"/>
                      <a:r>
                        <a:rPr lang="en-US" sz="1000" dirty="0">
                          <a:latin typeface="Century Gothic" panose="020B0502020202020204" pitchFamily="34" charset="0"/>
                        </a:rPr>
                        <a:t>22%</a:t>
                      </a:r>
                    </a:p>
                  </a:txBody>
                  <a:tcPr anchor="ctr"/>
                </a:tc>
                <a:extLst>
                  <a:ext uri="{0D108BD9-81ED-4DB2-BD59-A6C34878D82A}">
                    <a16:rowId xmlns:a16="http://schemas.microsoft.com/office/drawing/2014/main" val="2654978237"/>
                  </a:ext>
                </a:extLst>
              </a:tr>
              <a:tr h="291660">
                <a:tc>
                  <a:txBody>
                    <a:bodyPr/>
                    <a:lstStyle/>
                    <a:p>
                      <a:r>
                        <a:rPr lang="en-US" sz="1000" dirty="0">
                          <a:latin typeface="Century Gothic" panose="020B0502020202020204" pitchFamily="34" charset="0"/>
                        </a:rPr>
                        <a:t>Work outside the Tamworth LGA</a:t>
                      </a:r>
                    </a:p>
                  </a:txBody>
                  <a:tcPr anchor="ctr"/>
                </a:tc>
                <a:tc>
                  <a:txBody>
                    <a:bodyPr/>
                    <a:lstStyle/>
                    <a:p>
                      <a:pPr algn="ctr"/>
                      <a:r>
                        <a:rPr lang="en-US" sz="1000" dirty="0">
                          <a:latin typeface="Century Gothic" panose="020B0502020202020204" pitchFamily="34" charset="0"/>
                        </a:rPr>
                        <a:t>7%</a:t>
                      </a:r>
                    </a:p>
                  </a:txBody>
                  <a:tcPr anchor="ctr"/>
                </a:tc>
                <a:extLst>
                  <a:ext uri="{0D108BD9-81ED-4DB2-BD59-A6C34878D82A}">
                    <a16:rowId xmlns:a16="http://schemas.microsoft.com/office/drawing/2014/main" val="4226977862"/>
                  </a:ext>
                </a:extLst>
              </a:tr>
              <a:tr h="291660">
                <a:tc>
                  <a:txBody>
                    <a:bodyPr/>
                    <a:lstStyle/>
                    <a:p>
                      <a:r>
                        <a:rPr lang="en-US" sz="1000" dirty="0">
                          <a:latin typeface="Century Gothic" panose="020B0502020202020204" pitchFamily="34" charset="0"/>
                        </a:rPr>
                        <a:t>Unemployed/pensioner</a:t>
                      </a:r>
                    </a:p>
                  </a:txBody>
                  <a:tcPr anchor="ctr"/>
                </a:tc>
                <a:tc>
                  <a:txBody>
                    <a:bodyPr/>
                    <a:lstStyle/>
                    <a:p>
                      <a:pPr algn="ctr"/>
                      <a:r>
                        <a:rPr lang="en-US" sz="1000" dirty="0">
                          <a:latin typeface="Century Gothic" panose="020B0502020202020204" pitchFamily="34" charset="0"/>
                        </a:rPr>
                        <a:t>5%</a:t>
                      </a:r>
                    </a:p>
                  </a:txBody>
                  <a:tcPr anchor="ctr"/>
                </a:tc>
                <a:extLst>
                  <a:ext uri="{0D108BD9-81ED-4DB2-BD59-A6C34878D82A}">
                    <a16:rowId xmlns:a16="http://schemas.microsoft.com/office/drawing/2014/main" val="4133833259"/>
                  </a:ext>
                </a:extLst>
              </a:tr>
              <a:tr h="291660">
                <a:tc>
                  <a:txBody>
                    <a:bodyPr/>
                    <a:lstStyle/>
                    <a:p>
                      <a:r>
                        <a:rPr lang="en-US" sz="1000" dirty="0">
                          <a:latin typeface="Century Gothic" panose="020B0502020202020204" pitchFamily="34" charset="0"/>
                        </a:rPr>
                        <a:t>Home duties</a:t>
                      </a:r>
                    </a:p>
                  </a:txBody>
                  <a:tcPr anchor="ctr"/>
                </a:tc>
                <a:tc>
                  <a:txBody>
                    <a:bodyPr/>
                    <a:lstStyle/>
                    <a:p>
                      <a:pPr algn="ctr"/>
                      <a:r>
                        <a:rPr lang="en-US" sz="1000" dirty="0">
                          <a:latin typeface="Century Gothic" panose="020B0502020202020204" pitchFamily="34" charset="0"/>
                        </a:rPr>
                        <a:t>1%</a:t>
                      </a:r>
                    </a:p>
                  </a:txBody>
                  <a:tcPr anchor="ctr"/>
                </a:tc>
                <a:extLst>
                  <a:ext uri="{0D108BD9-81ED-4DB2-BD59-A6C34878D82A}">
                    <a16:rowId xmlns:a16="http://schemas.microsoft.com/office/drawing/2014/main" val="709236633"/>
                  </a:ext>
                </a:extLst>
              </a:tr>
              <a:tr h="291660">
                <a:tc>
                  <a:txBody>
                    <a:bodyPr/>
                    <a:lstStyle/>
                    <a:p>
                      <a:r>
                        <a:rPr lang="en-US" sz="1000" dirty="0">
                          <a:latin typeface="Century Gothic" panose="020B0502020202020204" pitchFamily="34" charset="0"/>
                        </a:rPr>
                        <a:t>Student</a:t>
                      </a:r>
                    </a:p>
                  </a:txBody>
                  <a:tcPr anchor="ctr"/>
                </a:tc>
                <a:tc>
                  <a:txBody>
                    <a:bodyPr/>
                    <a:lstStyle/>
                    <a:p>
                      <a:pPr algn="ctr"/>
                      <a:r>
                        <a:rPr lang="en-US" sz="1000" dirty="0">
                          <a:latin typeface="Century Gothic" panose="020B0502020202020204" pitchFamily="34" charset="0"/>
                        </a:rPr>
                        <a:t>1%</a:t>
                      </a:r>
                    </a:p>
                  </a:txBody>
                  <a:tcPr anchor="ctr"/>
                </a:tc>
                <a:extLst>
                  <a:ext uri="{0D108BD9-81ED-4DB2-BD59-A6C34878D82A}">
                    <a16:rowId xmlns:a16="http://schemas.microsoft.com/office/drawing/2014/main" val="393384006"/>
                  </a:ext>
                </a:extLst>
              </a:tr>
              <a:tr h="291660">
                <a:tc>
                  <a:txBody>
                    <a:bodyPr/>
                    <a:lstStyle/>
                    <a:p>
                      <a:r>
                        <a:rPr lang="en-US" sz="1000" dirty="0">
                          <a:latin typeface="Century Gothic" panose="020B0502020202020204" pitchFamily="34" charset="0"/>
                        </a:rPr>
                        <a:t>Other</a:t>
                      </a:r>
                    </a:p>
                  </a:txBody>
                  <a:tcPr anchor="ctr"/>
                </a:tc>
                <a:tc>
                  <a:txBody>
                    <a:bodyPr/>
                    <a:lstStyle/>
                    <a:p>
                      <a:pPr algn="ctr"/>
                      <a:r>
                        <a:rPr lang="en-US" sz="1000" dirty="0">
                          <a:latin typeface="Century Gothic" panose="020B0502020202020204" pitchFamily="34" charset="0"/>
                        </a:rPr>
                        <a:t>3%</a:t>
                      </a:r>
                    </a:p>
                  </a:txBody>
                  <a:tcPr anchor="ctr"/>
                </a:tc>
                <a:extLst>
                  <a:ext uri="{0D108BD9-81ED-4DB2-BD59-A6C34878D82A}">
                    <a16:rowId xmlns:a16="http://schemas.microsoft.com/office/drawing/2014/main" val="3884638323"/>
                  </a:ext>
                </a:extLst>
              </a:tr>
            </a:tbl>
          </a:graphicData>
        </a:graphic>
      </p:graphicFrame>
    </p:spTree>
    <p:extLst>
      <p:ext uri="{BB962C8B-B14F-4D97-AF65-F5344CB8AC3E}">
        <p14:creationId xmlns:p14="http://schemas.microsoft.com/office/powerpoint/2010/main" val="1496304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sz="2800" dirty="0"/>
              <a:t>Importance of Strengthening our Proud Identity</a:t>
            </a:r>
          </a:p>
        </p:txBody>
      </p:sp>
      <p:sp>
        <p:nvSpPr>
          <p:cNvPr id="3" name="Text Placeholder 2"/>
          <p:cNvSpPr>
            <a:spLocks noGrp="1"/>
          </p:cNvSpPr>
          <p:nvPr>
            <p:ph type="body" sz="quarter" idx="14"/>
          </p:nvPr>
        </p:nvSpPr>
        <p:spPr/>
        <p:txBody>
          <a:bodyPr/>
          <a:lstStyle/>
          <a:p>
            <a:r>
              <a:rPr lang="en-AU" dirty="0"/>
              <a:t>76% rated strengthening our proud identity as important/very important for the long-term direction of the region.</a:t>
            </a:r>
          </a:p>
        </p:txBody>
      </p:sp>
      <p:sp>
        <p:nvSpPr>
          <p:cNvPr id="4" name="Text Placeholder 3"/>
          <p:cNvSpPr>
            <a:spLocks noGrp="1"/>
          </p:cNvSpPr>
          <p:nvPr>
            <p:ph type="body" sz="quarter" idx="15"/>
          </p:nvPr>
        </p:nvSpPr>
        <p:spPr>
          <a:xfrm>
            <a:off x="-8388" y="519921"/>
            <a:ext cx="9144000" cy="369332"/>
          </a:xfrm>
        </p:spPr>
        <p:txBody>
          <a:bodyPr/>
          <a:lstStyle/>
          <a:p>
            <a:r>
              <a:rPr lang="en-US" dirty="0"/>
              <a:t>Q7h.	Thinking about the key direction “Strengthen our proud identity” which focuses on celebrating and  broadening Tamworth’s identity beyond country music. How important do you think this direction is for the long term future of the region? </a:t>
            </a:r>
          </a:p>
        </p:txBody>
      </p:sp>
      <p:sp>
        <p:nvSpPr>
          <p:cNvPr id="5" name="Text Placeholder 3"/>
          <p:cNvSpPr txBox="1">
            <a:spLocks/>
          </p:cNvSpPr>
          <p:nvPr/>
        </p:nvSpPr>
        <p:spPr>
          <a:xfrm>
            <a:off x="0" y="5661123"/>
            <a:ext cx="9036496" cy="20891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marR="0" lvl="0" indent="-4476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Base: N = 600</a:t>
            </a:r>
            <a:endParaRPr kumimoji="0" lang="en-AU" sz="9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7" name="TextBox 6"/>
          <p:cNvSpPr txBox="1"/>
          <p:nvPr/>
        </p:nvSpPr>
        <p:spPr>
          <a:xfrm>
            <a:off x="5166320" y="5619282"/>
            <a:ext cx="3995936"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Scale: 1 = not at all important, 5 = very important</a:t>
            </a:r>
          </a:p>
        </p:txBody>
      </p:sp>
      <p:graphicFrame>
        <p:nvGraphicFramePr>
          <p:cNvPr id="8" name="Chart 7">
            <a:extLst>
              <a:ext uri="{FF2B5EF4-FFF2-40B4-BE49-F238E27FC236}">
                <a16:creationId xmlns:a16="http://schemas.microsoft.com/office/drawing/2014/main" id="{6FC2C9DD-C6D6-408F-9477-729483FFF802}"/>
              </a:ext>
            </a:extLst>
          </p:cNvPr>
          <p:cNvGraphicFramePr/>
          <p:nvPr>
            <p:extLst>
              <p:ext uri="{D42A27DB-BD31-4B8C-83A1-F6EECF244321}">
                <p14:modId xmlns:p14="http://schemas.microsoft.com/office/powerpoint/2010/main" val="1765589136"/>
              </p:ext>
            </p:extLst>
          </p:nvPr>
        </p:nvGraphicFramePr>
        <p:xfrm>
          <a:off x="1403648" y="2708920"/>
          <a:ext cx="5516880" cy="28037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8D87BE91-2EDE-40D0-A13A-5B41C5F474A9}"/>
              </a:ext>
            </a:extLst>
          </p:cNvPr>
          <p:cNvGraphicFramePr>
            <a:graphicFrameLocks noGrp="1"/>
          </p:cNvGraphicFramePr>
          <p:nvPr>
            <p:extLst>
              <p:ext uri="{D42A27DB-BD31-4B8C-83A1-F6EECF244321}">
                <p14:modId xmlns:p14="http://schemas.microsoft.com/office/powerpoint/2010/main" val="3992428020"/>
              </p:ext>
            </p:extLst>
          </p:nvPr>
        </p:nvGraphicFramePr>
        <p:xfrm>
          <a:off x="305372" y="943200"/>
          <a:ext cx="8677272" cy="1163320"/>
        </p:xfrm>
        <a:graphic>
          <a:graphicData uri="http://schemas.openxmlformats.org/drawingml/2006/table">
            <a:tbl>
              <a:tblPr firstRow="1" bandRow="1">
                <a:tableStyleId>{2D5ABB26-0587-4C30-8999-92F81FD0307C}</a:tableStyleId>
              </a:tblPr>
              <a:tblGrid>
                <a:gridCol w="601452">
                  <a:extLst>
                    <a:ext uri="{9D8B030D-6E8A-4147-A177-3AD203B41FA5}">
                      <a16:colId xmlns:a16="http://schemas.microsoft.com/office/drawing/2014/main" val="3736406155"/>
                    </a:ext>
                  </a:extLst>
                </a:gridCol>
                <a:gridCol w="684000">
                  <a:extLst>
                    <a:ext uri="{9D8B030D-6E8A-4147-A177-3AD203B41FA5}">
                      <a16:colId xmlns:a16="http://schemas.microsoft.com/office/drawing/2014/main" val="3356980166"/>
                    </a:ext>
                  </a:extLst>
                </a:gridCol>
                <a:gridCol w="684000">
                  <a:extLst>
                    <a:ext uri="{9D8B030D-6E8A-4147-A177-3AD203B41FA5}">
                      <a16:colId xmlns:a16="http://schemas.microsoft.com/office/drawing/2014/main" val="1707248767"/>
                    </a:ext>
                  </a:extLst>
                </a:gridCol>
                <a:gridCol w="684000">
                  <a:extLst>
                    <a:ext uri="{9D8B030D-6E8A-4147-A177-3AD203B41FA5}">
                      <a16:colId xmlns:a16="http://schemas.microsoft.com/office/drawing/2014/main" val="3441719933"/>
                    </a:ext>
                  </a:extLst>
                </a:gridCol>
                <a:gridCol w="684000">
                  <a:extLst>
                    <a:ext uri="{9D8B030D-6E8A-4147-A177-3AD203B41FA5}">
                      <a16:colId xmlns:a16="http://schemas.microsoft.com/office/drawing/2014/main" val="1034456226"/>
                    </a:ext>
                  </a:extLst>
                </a:gridCol>
                <a:gridCol w="684000">
                  <a:extLst>
                    <a:ext uri="{9D8B030D-6E8A-4147-A177-3AD203B41FA5}">
                      <a16:colId xmlns:a16="http://schemas.microsoft.com/office/drawing/2014/main" val="2912320574"/>
                    </a:ext>
                  </a:extLst>
                </a:gridCol>
                <a:gridCol w="684000">
                  <a:extLst>
                    <a:ext uri="{9D8B030D-6E8A-4147-A177-3AD203B41FA5}">
                      <a16:colId xmlns:a16="http://schemas.microsoft.com/office/drawing/2014/main" val="1203694436"/>
                    </a:ext>
                  </a:extLst>
                </a:gridCol>
                <a:gridCol w="684000">
                  <a:extLst>
                    <a:ext uri="{9D8B030D-6E8A-4147-A177-3AD203B41FA5}">
                      <a16:colId xmlns:a16="http://schemas.microsoft.com/office/drawing/2014/main" val="1255229711"/>
                    </a:ext>
                  </a:extLst>
                </a:gridCol>
                <a:gridCol w="839820">
                  <a:extLst>
                    <a:ext uri="{9D8B030D-6E8A-4147-A177-3AD203B41FA5}">
                      <a16:colId xmlns:a16="http://schemas.microsoft.com/office/drawing/2014/main" val="2037104111"/>
                    </a:ext>
                  </a:extLst>
                </a:gridCol>
                <a:gridCol w="720000">
                  <a:extLst>
                    <a:ext uri="{9D8B030D-6E8A-4147-A177-3AD203B41FA5}">
                      <a16:colId xmlns:a16="http://schemas.microsoft.com/office/drawing/2014/main" val="2608346241"/>
                    </a:ext>
                  </a:extLst>
                </a:gridCol>
                <a:gridCol w="864000">
                  <a:extLst>
                    <a:ext uri="{9D8B030D-6E8A-4147-A177-3AD203B41FA5}">
                      <a16:colId xmlns:a16="http://schemas.microsoft.com/office/drawing/2014/main" val="2999453488"/>
                    </a:ext>
                  </a:extLst>
                </a:gridCol>
                <a:gridCol w="864000">
                  <a:extLst>
                    <a:ext uri="{9D8B030D-6E8A-4147-A177-3AD203B41FA5}">
                      <a16:colId xmlns:a16="http://schemas.microsoft.com/office/drawing/2014/main" val="4291412833"/>
                    </a:ext>
                  </a:extLst>
                </a:gridCol>
              </a:tblGrid>
              <a:tr h="370840">
                <a:tc>
                  <a:txBody>
                    <a:bodyPr/>
                    <a:lstStyle/>
                    <a:p>
                      <a:endParaRPr lang="en-AU" sz="1000" dirty="0">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Overall</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Male</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Female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18-34</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35-49</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50-64</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65+</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Tamworth</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Other location</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Ratepayer</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Non-ratepayer</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0570207"/>
                  </a:ext>
                </a:extLst>
              </a:tr>
              <a:tr h="370840">
                <a:tc>
                  <a:txBody>
                    <a:bodyPr/>
                    <a:lstStyle/>
                    <a:p>
                      <a:r>
                        <a:rPr lang="en-AU" sz="1000" dirty="0">
                          <a:latin typeface="Century Gothic" panose="020B0502020202020204" pitchFamily="34" charset="0"/>
                        </a:rPr>
                        <a:t>Mean rating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r>
                        <a:rPr lang="en-AU" sz="1000" dirty="0">
                          <a:latin typeface="Century Gothic" panose="020B0502020202020204" pitchFamily="34" charset="0"/>
                        </a:rPr>
                        <a:t>4.14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4.11</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4.17</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4.07</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4.19</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4.11</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4.20</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4.25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4.06</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4.15</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4.10</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42423162"/>
                  </a:ext>
                </a:extLst>
              </a:tr>
              <a:tr h="370840">
                <a:tc>
                  <a:txBody>
                    <a:bodyPr/>
                    <a:lstStyle/>
                    <a:p>
                      <a:r>
                        <a:rPr lang="en-AU" sz="1000" dirty="0">
                          <a:solidFill>
                            <a:schemeClr val="tx1">
                              <a:lumMod val="65000"/>
                              <a:lumOff val="35000"/>
                            </a:schemeClr>
                          </a:solidFill>
                          <a:latin typeface="Century Gothic" panose="020B0502020202020204" pitchFamily="34" charset="0"/>
                        </a:rPr>
                        <a:t>Base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600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287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313</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142</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153</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147</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261</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339</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488</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112</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65055377"/>
                  </a:ext>
                </a:extLst>
              </a:tr>
            </a:tbl>
          </a:graphicData>
        </a:graphic>
      </p:graphicFrame>
      <p:sp>
        <p:nvSpPr>
          <p:cNvPr id="6" name="TextBox 5">
            <a:extLst>
              <a:ext uri="{FF2B5EF4-FFF2-40B4-BE49-F238E27FC236}">
                <a16:creationId xmlns:a16="http://schemas.microsoft.com/office/drawing/2014/main" id="{A16FE439-9FC3-4569-A8BE-1C5B0AFF5E47}"/>
              </a:ext>
            </a:extLst>
          </p:cNvPr>
          <p:cNvSpPr txBox="1"/>
          <p:nvPr/>
        </p:nvSpPr>
        <p:spPr>
          <a:xfrm>
            <a:off x="2123728" y="2276872"/>
            <a:ext cx="5040560" cy="307777"/>
          </a:xfrm>
          <a:prstGeom prst="rect">
            <a:avLst/>
          </a:prstGeom>
          <a:noFill/>
        </p:spPr>
        <p:txBody>
          <a:bodyPr wrap="square" rtlCol="0">
            <a:spAutoFit/>
          </a:bodyPr>
          <a:lstStyle/>
          <a:p>
            <a:pPr algn="ctr"/>
            <a:r>
              <a:rPr lang="en-US" sz="1400" dirty="0">
                <a:latin typeface="Century Gothic" panose="020B0502020202020204" pitchFamily="34" charset="0"/>
              </a:rPr>
              <a:t>‘Strengthen our proud identity’</a:t>
            </a:r>
          </a:p>
        </p:txBody>
      </p:sp>
    </p:spTree>
    <p:extLst>
      <p:ext uri="{BB962C8B-B14F-4D97-AF65-F5344CB8AC3E}">
        <p14:creationId xmlns:p14="http://schemas.microsoft.com/office/powerpoint/2010/main" val="2459496320"/>
      </p:ext>
    </p:ext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sz="2800" dirty="0"/>
              <a:t>Importance of Celebrating our Culture and Heritage</a:t>
            </a:r>
          </a:p>
        </p:txBody>
      </p:sp>
      <p:sp>
        <p:nvSpPr>
          <p:cNvPr id="3" name="Text Placeholder 2"/>
          <p:cNvSpPr>
            <a:spLocks noGrp="1"/>
          </p:cNvSpPr>
          <p:nvPr>
            <p:ph type="body" sz="quarter" idx="14"/>
          </p:nvPr>
        </p:nvSpPr>
        <p:spPr/>
        <p:txBody>
          <a:bodyPr/>
          <a:lstStyle/>
          <a:p>
            <a:r>
              <a:rPr lang="en-AU" dirty="0"/>
              <a:t>74% rated celebrating our culture and heritage as important/very important for the long-term direction of the region.</a:t>
            </a:r>
          </a:p>
        </p:txBody>
      </p:sp>
      <p:sp>
        <p:nvSpPr>
          <p:cNvPr id="4" name="Text Placeholder 3"/>
          <p:cNvSpPr>
            <a:spLocks noGrp="1"/>
          </p:cNvSpPr>
          <p:nvPr>
            <p:ph type="body" sz="quarter" idx="15"/>
          </p:nvPr>
        </p:nvSpPr>
        <p:spPr>
          <a:xfrm>
            <a:off x="-8388" y="519921"/>
            <a:ext cx="9144000" cy="369332"/>
          </a:xfrm>
        </p:spPr>
        <p:txBody>
          <a:bodyPr/>
          <a:lstStyle/>
          <a:p>
            <a:r>
              <a:rPr lang="en-US" dirty="0"/>
              <a:t>Q7g.	Thinking about the key direction “Celebrate our Culture and Heritage”. This direction involves protecting the region’s heritage assets, and engaging and collaborating more effectively with our culturally diverse communities in order to respect, protect and celebrate culture across the region. How important do you think this direction is for the long term future of the region? </a:t>
            </a:r>
          </a:p>
        </p:txBody>
      </p:sp>
      <p:sp>
        <p:nvSpPr>
          <p:cNvPr id="5" name="Text Placeholder 3"/>
          <p:cNvSpPr txBox="1">
            <a:spLocks/>
          </p:cNvSpPr>
          <p:nvPr/>
        </p:nvSpPr>
        <p:spPr>
          <a:xfrm>
            <a:off x="0" y="5661123"/>
            <a:ext cx="9036496" cy="20891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marR="0" lvl="0" indent="-4476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Base: N = 600</a:t>
            </a:r>
            <a:endParaRPr kumimoji="0" lang="en-AU" sz="9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7" name="TextBox 6"/>
          <p:cNvSpPr txBox="1"/>
          <p:nvPr/>
        </p:nvSpPr>
        <p:spPr>
          <a:xfrm>
            <a:off x="5148064" y="5477162"/>
            <a:ext cx="399593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Scale: 1 = not at all important, 5 = very important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 = A significantly higher/lower level of importance (by group)</a:t>
            </a:r>
          </a:p>
        </p:txBody>
      </p:sp>
      <p:graphicFrame>
        <p:nvGraphicFramePr>
          <p:cNvPr id="8" name="Chart 7">
            <a:extLst>
              <a:ext uri="{FF2B5EF4-FFF2-40B4-BE49-F238E27FC236}">
                <a16:creationId xmlns:a16="http://schemas.microsoft.com/office/drawing/2014/main" id="{6FC2C9DD-C6D6-408F-9477-729483FFF802}"/>
              </a:ext>
            </a:extLst>
          </p:cNvPr>
          <p:cNvGraphicFramePr/>
          <p:nvPr>
            <p:extLst>
              <p:ext uri="{D42A27DB-BD31-4B8C-83A1-F6EECF244321}">
                <p14:modId xmlns:p14="http://schemas.microsoft.com/office/powerpoint/2010/main" val="2598162972"/>
              </p:ext>
            </p:extLst>
          </p:nvPr>
        </p:nvGraphicFramePr>
        <p:xfrm>
          <a:off x="1403648" y="2708920"/>
          <a:ext cx="5516880" cy="28037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8D87BE91-2EDE-40D0-A13A-5B41C5F474A9}"/>
              </a:ext>
            </a:extLst>
          </p:cNvPr>
          <p:cNvGraphicFramePr>
            <a:graphicFrameLocks noGrp="1"/>
          </p:cNvGraphicFramePr>
          <p:nvPr>
            <p:extLst>
              <p:ext uri="{D42A27DB-BD31-4B8C-83A1-F6EECF244321}">
                <p14:modId xmlns:p14="http://schemas.microsoft.com/office/powerpoint/2010/main" val="1450215973"/>
              </p:ext>
            </p:extLst>
          </p:nvPr>
        </p:nvGraphicFramePr>
        <p:xfrm>
          <a:off x="305372" y="943200"/>
          <a:ext cx="8677272" cy="1163320"/>
        </p:xfrm>
        <a:graphic>
          <a:graphicData uri="http://schemas.openxmlformats.org/drawingml/2006/table">
            <a:tbl>
              <a:tblPr firstRow="1" bandRow="1">
                <a:tableStyleId>{2D5ABB26-0587-4C30-8999-92F81FD0307C}</a:tableStyleId>
              </a:tblPr>
              <a:tblGrid>
                <a:gridCol w="601452">
                  <a:extLst>
                    <a:ext uri="{9D8B030D-6E8A-4147-A177-3AD203B41FA5}">
                      <a16:colId xmlns:a16="http://schemas.microsoft.com/office/drawing/2014/main" val="3736406155"/>
                    </a:ext>
                  </a:extLst>
                </a:gridCol>
                <a:gridCol w="684000">
                  <a:extLst>
                    <a:ext uri="{9D8B030D-6E8A-4147-A177-3AD203B41FA5}">
                      <a16:colId xmlns:a16="http://schemas.microsoft.com/office/drawing/2014/main" val="3356980166"/>
                    </a:ext>
                  </a:extLst>
                </a:gridCol>
                <a:gridCol w="684000">
                  <a:extLst>
                    <a:ext uri="{9D8B030D-6E8A-4147-A177-3AD203B41FA5}">
                      <a16:colId xmlns:a16="http://schemas.microsoft.com/office/drawing/2014/main" val="1707248767"/>
                    </a:ext>
                  </a:extLst>
                </a:gridCol>
                <a:gridCol w="684000">
                  <a:extLst>
                    <a:ext uri="{9D8B030D-6E8A-4147-A177-3AD203B41FA5}">
                      <a16:colId xmlns:a16="http://schemas.microsoft.com/office/drawing/2014/main" val="3441719933"/>
                    </a:ext>
                  </a:extLst>
                </a:gridCol>
                <a:gridCol w="684000">
                  <a:extLst>
                    <a:ext uri="{9D8B030D-6E8A-4147-A177-3AD203B41FA5}">
                      <a16:colId xmlns:a16="http://schemas.microsoft.com/office/drawing/2014/main" val="1034456226"/>
                    </a:ext>
                  </a:extLst>
                </a:gridCol>
                <a:gridCol w="684000">
                  <a:extLst>
                    <a:ext uri="{9D8B030D-6E8A-4147-A177-3AD203B41FA5}">
                      <a16:colId xmlns:a16="http://schemas.microsoft.com/office/drawing/2014/main" val="2912320574"/>
                    </a:ext>
                  </a:extLst>
                </a:gridCol>
                <a:gridCol w="684000">
                  <a:extLst>
                    <a:ext uri="{9D8B030D-6E8A-4147-A177-3AD203B41FA5}">
                      <a16:colId xmlns:a16="http://schemas.microsoft.com/office/drawing/2014/main" val="1203694436"/>
                    </a:ext>
                  </a:extLst>
                </a:gridCol>
                <a:gridCol w="684000">
                  <a:extLst>
                    <a:ext uri="{9D8B030D-6E8A-4147-A177-3AD203B41FA5}">
                      <a16:colId xmlns:a16="http://schemas.microsoft.com/office/drawing/2014/main" val="1255229711"/>
                    </a:ext>
                  </a:extLst>
                </a:gridCol>
                <a:gridCol w="839820">
                  <a:extLst>
                    <a:ext uri="{9D8B030D-6E8A-4147-A177-3AD203B41FA5}">
                      <a16:colId xmlns:a16="http://schemas.microsoft.com/office/drawing/2014/main" val="2037104111"/>
                    </a:ext>
                  </a:extLst>
                </a:gridCol>
                <a:gridCol w="720000">
                  <a:extLst>
                    <a:ext uri="{9D8B030D-6E8A-4147-A177-3AD203B41FA5}">
                      <a16:colId xmlns:a16="http://schemas.microsoft.com/office/drawing/2014/main" val="2608346241"/>
                    </a:ext>
                  </a:extLst>
                </a:gridCol>
                <a:gridCol w="864000">
                  <a:extLst>
                    <a:ext uri="{9D8B030D-6E8A-4147-A177-3AD203B41FA5}">
                      <a16:colId xmlns:a16="http://schemas.microsoft.com/office/drawing/2014/main" val="2999453488"/>
                    </a:ext>
                  </a:extLst>
                </a:gridCol>
                <a:gridCol w="864000">
                  <a:extLst>
                    <a:ext uri="{9D8B030D-6E8A-4147-A177-3AD203B41FA5}">
                      <a16:colId xmlns:a16="http://schemas.microsoft.com/office/drawing/2014/main" val="4291412833"/>
                    </a:ext>
                  </a:extLst>
                </a:gridCol>
              </a:tblGrid>
              <a:tr h="370840">
                <a:tc>
                  <a:txBody>
                    <a:bodyPr/>
                    <a:lstStyle/>
                    <a:p>
                      <a:endParaRPr lang="en-AU" sz="1000" dirty="0">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Overall</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Male</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Female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18-34</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35-49</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50-64</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65+</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Tamworth</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Other location</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Ratepayer</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Non-ratepayer</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0570207"/>
                  </a:ext>
                </a:extLst>
              </a:tr>
              <a:tr h="370840">
                <a:tc>
                  <a:txBody>
                    <a:bodyPr/>
                    <a:lstStyle/>
                    <a:p>
                      <a:r>
                        <a:rPr lang="en-AU" sz="1000" dirty="0">
                          <a:latin typeface="Century Gothic" panose="020B0502020202020204" pitchFamily="34" charset="0"/>
                        </a:rPr>
                        <a:t>Mean rating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r>
                        <a:rPr lang="en-AU" sz="1000" dirty="0">
                          <a:latin typeface="Century Gothic" panose="020B0502020202020204" pitchFamily="34" charset="0"/>
                        </a:rPr>
                        <a:t>4.07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3.86</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82550" indent="0" algn="ctr" fontAlgn="ctr"/>
                      <a:r>
                        <a:rPr lang="en-US" sz="1000" b="0" i="0" u="none" strike="noStrike" dirty="0">
                          <a:solidFill>
                            <a:schemeClr val="tx1"/>
                          </a:solidFill>
                          <a:effectLst/>
                          <a:latin typeface="Century Gothic" panose="020B0502020202020204" pitchFamily="34" charset="0"/>
                        </a:rPr>
                        <a:t>4.26▲</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4.22</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4.10</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82550" indent="0" algn="ctr" fontAlgn="ctr"/>
                      <a:r>
                        <a:rPr lang="en-US" sz="1000" b="0" i="0" u="none" strike="noStrike" dirty="0">
                          <a:solidFill>
                            <a:schemeClr val="tx1"/>
                          </a:solidFill>
                          <a:effectLst/>
                          <a:latin typeface="Century Gothic" panose="020B0502020202020204" pitchFamily="34" charset="0"/>
                        </a:rPr>
                        <a:t>3.91▼</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4.06</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4.12</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4.07</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4.08</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42423162"/>
                  </a:ext>
                </a:extLst>
              </a:tr>
              <a:tr h="370840">
                <a:tc>
                  <a:txBody>
                    <a:bodyPr/>
                    <a:lstStyle/>
                    <a:p>
                      <a:r>
                        <a:rPr lang="en-AU" sz="1000" dirty="0">
                          <a:solidFill>
                            <a:schemeClr val="tx1">
                              <a:lumMod val="65000"/>
                              <a:lumOff val="35000"/>
                            </a:schemeClr>
                          </a:solidFill>
                          <a:latin typeface="Century Gothic" panose="020B0502020202020204" pitchFamily="34" charset="0"/>
                        </a:rPr>
                        <a:t>Base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600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287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313</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142</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153</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147</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261</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339</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488</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112</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65055377"/>
                  </a:ext>
                </a:extLst>
              </a:tr>
            </a:tbl>
          </a:graphicData>
        </a:graphic>
      </p:graphicFrame>
      <p:sp>
        <p:nvSpPr>
          <p:cNvPr id="6" name="TextBox 5">
            <a:extLst>
              <a:ext uri="{FF2B5EF4-FFF2-40B4-BE49-F238E27FC236}">
                <a16:creationId xmlns:a16="http://schemas.microsoft.com/office/drawing/2014/main" id="{A16FE439-9FC3-4569-A8BE-1C5B0AFF5E47}"/>
              </a:ext>
            </a:extLst>
          </p:cNvPr>
          <p:cNvSpPr txBox="1"/>
          <p:nvPr/>
        </p:nvSpPr>
        <p:spPr>
          <a:xfrm>
            <a:off x="2123728" y="2276872"/>
            <a:ext cx="5040560" cy="307777"/>
          </a:xfrm>
          <a:prstGeom prst="rect">
            <a:avLst/>
          </a:prstGeom>
          <a:noFill/>
        </p:spPr>
        <p:txBody>
          <a:bodyPr wrap="square" rtlCol="0">
            <a:spAutoFit/>
          </a:bodyPr>
          <a:lstStyle/>
          <a:p>
            <a:pPr algn="ctr"/>
            <a:r>
              <a:rPr lang="en-US" sz="1400" dirty="0">
                <a:latin typeface="Century Gothic" panose="020B0502020202020204" pitchFamily="34" charset="0"/>
              </a:rPr>
              <a:t>‘Celebrate our Culture and Heritage’</a:t>
            </a:r>
          </a:p>
        </p:txBody>
      </p:sp>
    </p:spTree>
    <p:extLst>
      <p:ext uri="{BB962C8B-B14F-4D97-AF65-F5344CB8AC3E}">
        <p14:creationId xmlns:p14="http://schemas.microsoft.com/office/powerpoint/2010/main" val="1295544882"/>
      </p:ext>
    </p:extLst>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23526F78-E724-46E3-845D-91C087DA9127}"/>
              </a:ext>
            </a:extLst>
          </p:cNvPr>
          <p:cNvSpPr/>
          <p:nvPr/>
        </p:nvSpPr>
        <p:spPr>
          <a:xfrm>
            <a:off x="6404213" y="899788"/>
            <a:ext cx="2627494" cy="482731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52321DAB-9DE2-4E77-85D3-BC7EF55F46B9}"/>
              </a:ext>
            </a:extLst>
          </p:cNvPr>
          <p:cNvSpPr>
            <a:spLocks noGrp="1"/>
          </p:cNvSpPr>
          <p:nvPr>
            <p:ph type="body" sz="quarter" idx="12"/>
          </p:nvPr>
        </p:nvSpPr>
        <p:spPr/>
        <p:txBody>
          <a:bodyPr/>
          <a:lstStyle/>
          <a:p>
            <a:r>
              <a:rPr lang="en-US" dirty="0"/>
              <a:t>Other Considerations for the Future</a:t>
            </a:r>
          </a:p>
        </p:txBody>
      </p:sp>
      <p:sp>
        <p:nvSpPr>
          <p:cNvPr id="3" name="Text Placeholder 2">
            <a:extLst>
              <a:ext uri="{FF2B5EF4-FFF2-40B4-BE49-F238E27FC236}">
                <a16:creationId xmlns:a16="http://schemas.microsoft.com/office/drawing/2014/main" id="{9A2CB9D0-972A-45A0-BE3B-39BB5E25B896}"/>
              </a:ext>
            </a:extLst>
          </p:cNvPr>
          <p:cNvSpPr>
            <a:spLocks noGrp="1"/>
          </p:cNvSpPr>
          <p:nvPr>
            <p:ph type="body" sz="quarter" idx="14"/>
          </p:nvPr>
        </p:nvSpPr>
        <p:spPr/>
        <p:txBody>
          <a:bodyPr/>
          <a:lstStyle/>
          <a:p>
            <a:r>
              <a:rPr lang="en-US" dirty="0"/>
              <a:t>The majority of respondents could not provide any further considerations. Ones that were mentioned include; roads, community consultation, energy alternatives, medical services and water supply.</a:t>
            </a:r>
          </a:p>
        </p:txBody>
      </p:sp>
      <p:sp>
        <p:nvSpPr>
          <p:cNvPr id="4" name="Text Placeholder 3">
            <a:extLst>
              <a:ext uri="{FF2B5EF4-FFF2-40B4-BE49-F238E27FC236}">
                <a16:creationId xmlns:a16="http://schemas.microsoft.com/office/drawing/2014/main" id="{F1C100B3-D00E-48B8-A4C8-E13082985567}"/>
              </a:ext>
            </a:extLst>
          </p:cNvPr>
          <p:cNvSpPr>
            <a:spLocks noGrp="1"/>
          </p:cNvSpPr>
          <p:nvPr>
            <p:ph type="body" sz="quarter" idx="15"/>
          </p:nvPr>
        </p:nvSpPr>
        <p:spPr/>
        <p:txBody>
          <a:bodyPr/>
          <a:lstStyle/>
          <a:p>
            <a:r>
              <a:rPr lang="en-US" dirty="0"/>
              <a:t>Q7i.	Is there anything else you think should be considered for the future of the area?</a:t>
            </a:r>
          </a:p>
        </p:txBody>
      </p:sp>
      <p:graphicFrame>
        <p:nvGraphicFramePr>
          <p:cNvPr id="5" name="Table 4">
            <a:extLst>
              <a:ext uri="{FF2B5EF4-FFF2-40B4-BE49-F238E27FC236}">
                <a16:creationId xmlns:a16="http://schemas.microsoft.com/office/drawing/2014/main" id="{F7C42981-E4DE-4686-A504-9224B81C7FCD}"/>
              </a:ext>
            </a:extLst>
          </p:cNvPr>
          <p:cNvGraphicFramePr>
            <a:graphicFrameLocks noGrp="1"/>
          </p:cNvGraphicFramePr>
          <p:nvPr>
            <p:extLst>
              <p:ext uri="{D42A27DB-BD31-4B8C-83A1-F6EECF244321}">
                <p14:modId xmlns:p14="http://schemas.microsoft.com/office/powerpoint/2010/main" val="3344482266"/>
              </p:ext>
            </p:extLst>
          </p:nvPr>
        </p:nvGraphicFramePr>
        <p:xfrm>
          <a:off x="251520" y="899787"/>
          <a:ext cx="6013466" cy="4754112"/>
        </p:xfrm>
        <a:graphic>
          <a:graphicData uri="http://schemas.openxmlformats.org/drawingml/2006/table">
            <a:tbl>
              <a:tblPr/>
              <a:tblGrid>
                <a:gridCol w="5293615">
                  <a:extLst>
                    <a:ext uri="{9D8B030D-6E8A-4147-A177-3AD203B41FA5}">
                      <a16:colId xmlns:a16="http://schemas.microsoft.com/office/drawing/2014/main" val="2767376117"/>
                    </a:ext>
                  </a:extLst>
                </a:gridCol>
                <a:gridCol w="719851">
                  <a:extLst>
                    <a:ext uri="{9D8B030D-6E8A-4147-A177-3AD203B41FA5}">
                      <a16:colId xmlns:a16="http://schemas.microsoft.com/office/drawing/2014/main" val="2958987089"/>
                    </a:ext>
                  </a:extLst>
                </a:gridCol>
              </a:tblGrid>
              <a:tr h="297132">
                <a:tc>
                  <a:txBody>
                    <a:bodyPr/>
                    <a:lstStyle/>
                    <a:p>
                      <a:pPr algn="l" fontAlgn="ctr"/>
                      <a:r>
                        <a:rPr lang="en-US" sz="1000" b="0" i="0" u="none" strike="noStrike" dirty="0">
                          <a:solidFill>
                            <a:schemeClr val="bg1"/>
                          </a:solidFill>
                          <a:effectLst/>
                          <a:latin typeface="Century Gothic" panose="020B0502020202020204" pitchFamily="34" charset="0"/>
                        </a:rPr>
                        <a:t>Future considerations</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a:txBody>
                    <a:bodyPr/>
                    <a:lstStyle/>
                    <a:p>
                      <a:pPr algn="ctr" fontAlgn="ctr"/>
                      <a:r>
                        <a:rPr lang="en-US" sz="1000" b="0" i="0" u="none" strike="noStrike" dirty="0">
                          <a:solidFill>
                            <a:schemeClr val="bg1"/>
                          </a:solidFill>
                          <a:effectLst/>
                          <a:latin typeface="Century Gothic" panose="020B0502020202020204" pitchFamily="34" charset="0"/>
                        </a:rPr>
                        <a:t>N = 600</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85313096"/>
                  </a:ext>
                </a:extLst>
              </a:tr>
              <a:tr h="297132">
                <a:tc>
                  <a:txBody>
                    <a:bodyPr/>
                    <a:lstStyle/>
                    <a:p>
                      <a:pPr lvl="0" algn="l" fontAlgn="ctr"/>
                      <a:r>
                        <a:rPr lang="en-US" sz="1000" b="0" i="0" u="none" strike="noStrike" dirty="0">
                          <a:solidFill>
                            <a:srgbClr val="000000"/>
                          </a:solidFill>
                          <a:effectLst/>
                          <a:latin typeface="Century Gothic" panose="020B0502020202020204" pitchFamily="34" charset="0"/>
                        </a:rPr>
                        <a:t>Maintenance of roads and supporting infrastructure</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5%</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tcPr>
                </a:tc>
                <a:extLst>
                  <a:ext uri="{0D108BD9-81ED-4DB2-BD59-A6C34878D82A}">
                    <a16:rowId xmlns:a16="http://schemas.microsoft.com/office/drawing/2014/main" val="4197937417"/>
                  </a:ext>
                </a:extLst>
              </a:tr>
              <a:tr h="297132">
                <a:tc>
                  <a:txBody>
                    <a:bodyPr/>
                    <a:lstStyle/>
                    <a:p>
                      <a:pPr algn="l" fontAlgn="ctr"/>
                      <a:r>
                        <a:rPr lang="en-US" sz="1000" b="0" i="0" u="none" strike="noStrike">
                          <a:solidFill>
                            <a:srgbClr val="000000"/>
                          </a:solidFill>
                          <a:effectLst/>
                          <a:latin typeface="Century Gothic" panose="020B0502020202020204" pitchFamily="34" charset="0"/>
                        </a:rPr>
                        <a:t>Community consultation/engagement</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3%</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044402000"/>
                  </a:ext>
                </a:extLst>
              </a:tr>
              <a:tr h="297132">
                <a:tc>
                  <a:txBody>
                    <a:bodyPr/>
                    <a:lstStyle/>
                    <a:p>
                      <a:pPr algn="l" fontAlgn="ctr"/>
                      <a:r>
                        <a:rPr lang="en-US" sz="1000" b="0" i="0" u="none" strike="noStrike">
                          <a:solidFill>
                            <a:srgbClr val="000000"/>
                          </a:solidFill>
                          <a:effectLst/>
                          <a:latin typeface="Century Gothic" panose="020B0502020202020204" pitchFamily="34" charset="0"/>
                        </a:rPr>
                        <a:t>Energy efficiency/alternative energy/sustainability/climate change/biodiversity</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182244506"/>
                  </a:ext>
                </a:extLst>
              </a:tr>
              <a:tr h="297132">
                <a:tc>
                  <a:txBody>
                    <a:bodyPr/>
                    <a:lstStyle/>
                    <a:p>
                      <a:pPr algn="l" fontAlgn="ctr"/>
                      <a:r>
                        <a:rPr lang="en-US" sz="1000" b="0" i="0" u="none" strike="noStrike" dirty="0">
                          <a:solidFill>
                            <a:srgbClr val="000000"/>
                          </a:solidFill>
                          <a:effectLst/>
                          <a:latin typeface="Century Gothic" panose="020B0502020202020204" pitchFamily="34" charset="0"/>
                        </a:rPr>
                        <a:t>Improving/more medical and health services</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301680265"/>
                  </a:ext>
                </a:extLst>
              </a:tr>
              <a:tr h="297132">
                <a:tc>
                  <a:txBody>
                    <a:bodyPr/>
                    <a:lstStyle/>
                    <a:p>
                      <a:pPr algn="l" fontAlgn="ctr"/>
                      <a:r>
                        <a:rPr lang="en-US" sz="1000" b="0" i="0" u="none" strike="noStrike">
                          <a:solidFill>
                            <a:srgbClr val="000000"/>
                          </a:solidFill>
                          <a:effectLst/>
                          <a:latin typeface="Century Gothic" panose="020B0502020202020204" pitchFamily="34" charset="0"/>
                        </a:rPr>
                        <a:t>Water supply/services/quality</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264713589"/>
                  </a:ext>
                </a:extLst>
              </a:tr>
              <a:tr h="297132">
                <a:tc>
                  <a:txBody>
                    <a:bodyPr/>
                    <a:lstStyle/>
                    <a:p>
                      <a:pPr algn="l" fontAlgn="ctr"/>
                      <a:r>
                        <a:rPr lang="en-US" sz="1000" b="0" i="0" u="none" strike="noStrike" dirty="0">
                          <a:solidFill>
                            <a:srgbClr val="000000"/>
                          </a:solidFill>
                          <a:effectLst/>
                          <a:latin typeface="Century Gothic" panose="020B0502020202020204" pitchFamily="34" charset="0"/>
                        </a:rPr>
                        <a:t>Children/youth services/education/activities</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561877284"/>
                  </a:ext>
                </a:extLst>
              </a:tr>
              <a:tr h="297132">
                <a:tc>
                  <a:txBody>
                    <a:bodyPr/>
                    <a:lstStyle/>
                    <a:p>
                      <a:pPr algn="l" fontAlgn="ctr"/>
                      <a:r>
                        <a:rPr lang="en-US" sz="1000" b="0" i="0" u="none" strike="noStrike" dirty="0">
                          <a:solidFill>
                            <a:srgbClr val="000000"/>
                          </a:solidFill>
                          <a:effectLst/>
                          <a:latin typeface="Century Gothic" panose="020B0502020202020204" pitchFamily="34" charset="0"/>
                        </a:rPr>
                        <a:t>Council (staffing/wages/transparency/accountability/mismanagement)</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2%</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947345618"/>
                  </a:ext>
                </a:extLst>
              </a:tr>
              <a:tr h="297132">
                <a:tc>
                  <a:txBody>
                    <a:bodyPr/>
                    <a:lstStyle/>
                    <a:p>
                      <a:pPr algn="l" fontAlgn="ctr"/>
                      <a:r>
                        <a:rPr lang="en-US" sz="1000" b="0" i="0" u="none" strike="noStrike">
                          <a:solidFill>
                            <a:srgbClr val="000000"/>
                          </a:solidFill>
                          <a:effectLst/>
                          <a:latin typeface="Century Gothic" panose="020B0502020202020204" pitchFamily="34" charset="0"/>
                        </a:rPr>
                        <a:t>Economic development/attract more businesses/job opportunities</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010759528"/>
                  </a:ext>
                </a:extLst>
              </a:tr>
              <a:tr h="297132">
                <a:tc>
                  <a:txBody>
                    <a:bodyPr/>
                    <a:lstStyle/>
                    <a:p>
                      <a:pPr algn="l" fontAlgn="ctr"/>
                      <a:r>
                        <a:rPr lang="en-US" sz="1000" b="0" i="0" u="none" strike="noStrike" dirty="0">
                          <a:solidFill>
                            <a:srgbClr val="000000"/>
                          </a:solidFill>
                          <a:effectLst/>
                          <a:latin typeface="Century Gothic" panose="020B0502020202020204" pitchFamily="34" charset="0"/>
                        </a:rPr>
                        <a:t>Elderly/disabled services</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2270779188"/>
                  </a:ext>
                </a:extLst>
              </a:tr>
              <a:tr h="297132">
                <a:tc>
                  <a:txBody>
                    <a:bodyPr/>
                    <a:lstStyle/>
                    <a:p>
                      <a:pPr algn="l" fontAlgn="ctr"/>
                      <a:r>
                        <a:rPr lang="en-US" sz="1000" b="0" i="0" u="none" strike="noStrike">
                          <a:solidFill>
                            <a:srgbClr val="000000"/>
                          </a:solidFill>
                          <a:effectLst/>
                          <a:latin typeface="Century Gothic" panose="020B0502020202020204" pitchFamily="34" charset="0"/>
                        </a:rPr>
                        <a:t>Events/festivals/entertainment</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2%</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318647577"/>
                  </a:ext>
                </a:extLst>
              </a:tr>
              <a:tr h="297132">
                <a:tc>
                  <a:txBody>
                    <a:bodyPr/>
                    <a:lstStyle/>
                    <a:p>
                      <a:pPr algn="l" fontAlgn="ctr"/>
                      <a:r>
                        <a:rPr lang="en-US" sz="1000" b="0" i="0" u="none" strike="noStrike" dirty="0">
                          <a:solidFill>
                            <a:srgbClr val="000000"/>
                          </a:solidFill>
                          <a:effectLst/>
                          <a:latin typeface="Century Gothic" panose="020B0502020202020204" pitchFamily="34" charset="0"/>
                        </a:rPr>
                        <a:t>Management of the natural environment/trees</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499869111"/>
                  </a:ext>
                </a:extLst>
              </a:tr>
              <a:tr h="297132">
                <a:tc>
                  <a:txBody>
                    <a:bodyPr/>
                    <a:lstStyle/>
                    <a:p>
                      <a:pPr algn="l" fontAlgn="ctr"/>
                      <a:r>
                        <a:rPr lang="en-US" sz="1000" b="0" i="0" u="none" strike="noStrike">
                          <a:solidFill>
                            <a:srgbClr val="000000"/>
                          </a:solidFill>
                          <a:effectLst/>
                          <a:latin typeface="Century Gothic" panose="020B0502020202020204" pitchFamily="34" charset="0"/>
                        </a:rPr>
                        <a:t>More safety/reducing crime/more policing</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2%</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630781987"/>
                  </a:ext>
                </a:extLst>
              </a:tr>
              <a:tr h="297132">
                <a:tc>
                  <a:txBody>
                    <a:bodyPr/>
                    <a:lstStyle/>
                    <a:p>
                      <a:pPr algn="l" fontAlgn="ctr"/>
                      <a:r>
                        <a:rPr lang="en-US" sz="1000" b="0" i="0" u="none" strike="noStrike">
                          <a:solidFill>
                            <a:srgbClr val="000000"/>
                          </a:solidFill>
                          <a:effectLst/>
                          <a:latin typeface="Century Gothic" panose="020B0502020202020204" pitchFamily="34" charset="0"/>
                        </a:rPr>
                        <a:t>Planning for growth/infrastructure and services to match growth</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906002456"/>
                  </a:ext>
                </a:extLst>
              </a:tr>
              <a:tr h="297132">
                <a:tc>
                  <a:txBody>
                    <a:bodyPr/>
                    <a:lstStyle/>
                    <a:p>
                      <a:pPr algn="l" fontAlgn="ctr"/>
                      <a:r>
                        <a:rPr lang="en-US" sz="1000" b="0" i="0" u="none" strike="noStrike" dirty="0">
                          <a:solidFill>
                            <a:srgbClr val="000000"/>
                          </a:solidFill>
                          <a:effectLst/>
                          <a:latin typeface="Century Gothic" panose="020B0502020202020204" pitchFamily="34" charset="0"/>
                        </a:rPr>
                        <a:t>Recreational opportunities e.g. pool, sporting clubs</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179004783"/>
                  </a:ext>
                </a:extLst>
              </a:tr>
              <a:tr h="297132">
                <a:tc>
                  <a:txBody>
                    <a:bodyPr/>
                    <a:lstStyle/>
                    <a:p>
                      <a:pPr algn="l" fontAlgn="ctr"/>
                      <a:r>
                        <a:rPr lang="en-US" sz="1000" b="0" i="0" u="none" strike="noStrike" dirty="0">
                          <a:solidFill>
                            <a:srgbClr val="000000"/>
                          </a:solidFill>
                          <a:effectLst/>
                          <a:latin typeface="Century Gothic" panose="020B0502020202020204" pitchFamily="34" charset="0"/>
                        </a:rPr>
                        <a:t>Don't know/nothing</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64%</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47870155"/>
                  </a:ext>
                </a:extLst>
              </a:tr>
            </a:tbl>
          </a:graphicData>
        </a:graphic>
      </p:graphicFrame>
      <p:sp>
        <p:nvSpPr>
          <p:cNvPr id="7" name="TextBox 6">
            <a:extLst>
              <a:ext uri="{FF2B5EF4-FFF2-40B4-BE49-F238E27FC236}">
                <a16:creationId xmlns:a16="http://schemas.microsoft.com/office/drawing/2014/main" id="{7F9D80CE-D0AA-4C04-A705-A3F1C1340C78}"/>
              </a:ext>
            </a:extLst>
          </p:cNvPr>
          <p:cNvSpPr txBox="1"/>
          <p:nvPr/>
        </p:nvSpPr>
        <p:spPr>
          <a:xfrm>
            <a:off x="6404213" y="1019667"/>
            <a:ext cx="2627494" cy="400110"/>
          </a:xfrm>
          <a:prstGeom prst="rect">
            <a:avLst/>
          </a:prstGeom>
          <a:noFill/>
        </p:spPr>
        <p:txBody>
          <a:bodyPr wrap="square">
            <a:spAutoFit/>
          </a:bodyPr>
          <a:lstStyle/>
          <a:p>
            <a:pPr algn="ctr"/>
            <a:r>
              <a:rPr lang="en-US" sz="1000" dirty="0">
                <a:latin typeface="Century Gothic" panose="020B0502020202020204" pitchFamily="34" charset="0"/>
              </a:rPr>
              <a:t>“Improving the rural roads especially with bitumen”</a:t>
            </a:r>
          </a:p>
        </p:txBody>
      </p:sp>
      <p:sp>
        <p:nvSpPr>
          <p:cNvPr id="8" name="TextBox 7">
            <a:extLst>
              <a:ext uri="{FF2B5EF4-FFF2-40B4-BE49-F238E27FC236}">
                <a16:creationId xmlns:a16="http://schemas.microsoft.com/office/drawing/2014/main" id="{E0F3C304-84CC-4B0A-9EA6-9C7668DEEC1E}"/>
              </a:ext>
            </a:extLst>
          </p:cNvPr>
          <p:cNvSpPr txBox="1"/>
          <p:nvPr/>
        </p:nvSpPr>
        <p:spPr>
          <a:xfrm>
            <a:off x="6404213" y="1586074"/>
            <a:ext cx="2627494" cy="400110"/>
          </a:xfrm>
          <a:prstGeom prst="rect">
            <a:avLst/>
          </a:prstGeom>
          <a:noFill/>
        </p:spPr>
        <p:txBody>
          <a:bodyPr wrap="square">
            <a:spAutoFit/>
          </a:bodyPr>
          <a:lstStyle/>
          <a:p>
            <a:pPr algn="ctr"/>
            <a:r>
              <a:rPr lang="en-US" sz="1000" dirty="0">
                <a:latin typeface="Century Gothic" panose="020B0502020202020204" pitchFamily="34" charset="0"/>
              </a:rPr>
              <a:t>“Rural roads still have issues of speeding especially near schools”</a:t>
            </a:r>
          </a:p>
        </p:txBody>
      </p:sp>
      <p:sp>
        <p:nvSpPr>
          <p:cNvPr id="9" name="TextBox 8">
            <a:extLst>
              <a:ext uri="{FF2B5EF4-FFF2-40B4-BE49-F238E27FC236}">
                <a16:creationId xmlns:a16="http://schemas.microsoft.com/office/drawing/2014/main" id="{4563DFDC-7B0C-427B-B261-D167C0D429E7}"/>
              </a:ext>
            </a:extLst>
          </p:cNvPr>
          <p:cNvSpPr txBox="1"/>
          <p:nvPr/>
        </p:nvSpPr>
        <p:spPr>
          <a:xfrm>
            <a:off x="6404213" y="2148674"/>
            <a:ext cx="2627494" cy="400110"/>
          </a:xfrm>
          <a:prstGeom prst="rect">
            <a:avLst/>
          </a:prstGeom>
          <a:noFill/>
        </p:spPr>
        <p:txBody>
          <a:bodyPr wrap="square">
            <a:spAutoFit/>
          </a:bodyPr>
          <a:lstStyle/>
          <a:p>
            <a:pPr algn="ctr"/>
            <a:r>
              <a:rPr lang="en-US" sz="1000" dirty="0">
                <a:latin typeface="Century Gothic" panose="020B0502020202020204" pitchFamily="34" charset="0"/>
              </a:rPr>
              <a:t>“Council needs to consult the smaller regional areas for future ideas”</a:t>
            </a:r>
          </a:p>
        </p:txBody>
      </p:sp>
      <p:sp>
        <p:nvSpPr>
          <p:cNvPr id="10" name="TextBox 9">
            <a:extLst>
              <a:ext uri="{FF2B5EF4-FFF2-40B4-BE49-F238E27FC236}">
                <a16:creationId xmlns:a16="http://schemas.microsoft.com/office/drawing/2014/main" id="{EB4FC94D-0584-4584-97AD-0108E382899C}"/>
              </a:ext>
            </a:extLst>
          </p:cNvPr>
          <p:cNvSpPr txBox="1"/>
          <p:nvPr/>
        </p:nvSpPr>
        <p:spPr>
          <a:xfrm>
            <a:off x="6404213" y="2694385"/>
            <a:ext cx="2627494" cy="400110"/>
          </a:xfrm>
          <a:prstGeom prst="rect">
            <a:avLst/>
          </a:prstGeom>
          <a:noFill/>
        </p:spPr>
        <p:txBody>
          <a:bodyPr wrap="square">
            <a:spAutoFit/>
          </a:bodyPr>
          <a:lstStyle/>
          <a:p>
            <a:pPr algn="ctr"/>
            <a:r>
              <a:rPr lang="en-US" sz="1000" dirty="0">
                <a:latin typeface="Century Gothic" panose="020B0502020202020204" pitchFamily="34" charset="0"/>
              </a:rPr>
              <a:t>“Promotion of renewable energy sources”</a:t>
            </a:r>
          </a:p>
        </p:txBody>
      </p:sp>
      <p:sp>
        <p:nvSpPr>
          <p:cNvPr id="11" name="TextBox 10">
            <a:extLst>
              <a:ext uri="{FF2B5EF4-FFF2-40B4-BE49-F238E27FC236}">
                <a16:creationId xmlns:a16="http://schemas.microsoft.com/office/drawing/2014/main" id="{54A3DC26-1AB4-41AB-92D2-64EFECE74BE9}"/>
              </a:ext>
            </a:extLst>
          </p:cNvPr>
          <p:cNvSpPr txBox="1"/>
          <p:nvPr/>
        </p:nvSpPr>
        <p:spPr>
          <a:xfrm>
            <a:off x="6404213" y="3222064"/>
            <a:ext cx="2627494" cy="707886"/>
          </a:xfrm>
          <a:prstGeom prst="rect">
            <a:avLst/>
          </a:prstGeom>
          <a:noFill/>
        </p:spPr>
        <p:txBody>
          <a:bodyPr wrap="square">
            <a:spAutoFit/>
          </a:bodyPr>
          <a:lstStyle/>
          <a:p>
            <a:pPr algn="ctr"/>
            <a:r>
              <a:rPr lang="en-US" sz="1000" dirty="0">
                <a:latin typeface="Century Gothic" panose="020B0502020202020204" pitchFamily="34" charset="0"/>
              </a:rPr>
              <a:t>“Need to address the lack of qualified medical staff and the long term retention of the medical staff need to keep staff as long as possible”</a:t>
            </a:r>
          </a:p>
        </p:txBody>
      </p:sp>
      <p:sp>
        <p:nvSpPr>
          <p:cNvPr id="12" name="TextBox 11">
            <a:extLst>
              <a:ext uri="{FF2B5EF4-FFF2-40B4-BE49-F238E27FC236}">
                <a16:creationId xmlns:a16="http://schemas.microsoft.com/office/drawing/2014/main" id="{6842B886-4390-4409-8450-FE188C84A183}"/>
              </a:ext>
            </a:extLst>
          </p:cNvPr>
          <p:cNvSpPr txBox="1"/>
          <p:nvPr/>
        </p:nvSpPr>
        <p:spPr>
          <a:xfrm>
            <a:off x="6404213" y="4093970"/>
            <a:ext cx="2627494" cy="553998"/>
          </a:xfrm>
          <a:prstGeom prst="rect">
            <a:avLst/>
          </a:prstGeom>
          <a:noFill/>
        </p:spPr>
        <p:txBody>
          <a:bodyPr wrap="square">
            <a:spAutoFit/>
          </a:bodyPr>
          <a:lstStyle/>
          <a:p>
            <a:pPr algn="ctr"/>
            <a:r>
              <a:rPr lang="en-US" sz="1000" dirty="0">
                <a:latin typeface="Century Gothic" panose="020B0502020202020204" pitchFamily="34" charset="0"/>
              </a:rPr>
              <a:t>“Water needs to be taken seriously and water infrastructure needs to be managed”</a:t>
            </a:r>
          </a:p>
        </p:txBody>
      </p:sp>
      <p:sp>
        <p:nvSpPr>
          <p:cNvPr id="13" name="TextBox 12">
            <a:extLst>
              <a:ext uri="{FF2B5EF4-FFF2-40B4-BE49-F238E27FC236}">
                <a16:creationId xmlns:a16="http://schemas.microsoft.com/office/drawing/2014/main" id="{3328BF05-80BB-451E-89FE-F2D3637D63BA}"/>
              </a:ext>
            </a:extLst>
          </p:cNvPr>
          <p:cNvSpPr txBox="1"/>
          <p:nvPr/>
        </p:nvSpPr>
        <p:spPr>
          <a:xfrm>
            <a:off x="6404213" y="4765406"/>
            <a:ext cx="2627494" cy="400110"/>
          </a:xfrm>
          <a:prstGeom prst="rect">
            <a:avLst/>
          </a:prstGeom>
          <a:noFill/>
        </p:spPr>
        <p:txBody>
          <a:bodyPr wrap="square">
            <a:spAutoFit/>
          </a:bodyPr>
          <a:lstStyle/>
          <a:p>
            <a:pPr algn="ctr"/>
            <a:r>
              <a:rPr lang="en-US" sz="1000" dirty="0">
                <a:latin typeface="Century Gothic" panose="020B0502020202020204" pitchFamily="34" charset="0"/>
              </a:rPr>
              <a:t>“More mental health services for teenage kids”</a:t>
            </a:r>
          </a:p>
        </p:txBody>
      </p:sp>
      <p:sp>
        <p:nvSpPr>
          <p:cNvPr id="14" name="TextBox 13">
            <a:extLst>
              <a:ext uri="{FF2B5EF4-FFF2-40B4-BE49-F238E27FC236}">
                <a16:creationId xmlns:a16="http://schemas.microsoft.com/office/drawing/2014/main" id="{CC7D0F80-4F00-4B5C-B907-06A8ADDA283E}"/>
              </a:ext>
            </a:extLst>
          </p:cNvPr>
          <p:cNvSpPr txBox="1"/>
          <p:nvPr/>
        </p:nvSpPr>
        <p:spPr>
          <a:xfrm>
            <a:off x="6404213" y="5326995"/>
            <a:ext cx="2627494" cy="400110"/>
          </a:xfrm>
          <a:prstGeom prst="rect">
            <a:avLst/>
          </a:prstGeom>
          <a:noFill/>
        </p:spPr>
        <p:txBody>
          <a:bodyPr wrap="square">
            <a:spAutoFit/>
          </a:bodyPr>
          <a:lstStyle/>
          <a:p>
            <a:pPr algn="ctr"/>
            <a:r>
              <a:rPr lang="en-US" sz="1000" dirty="0">
                <a:latin typeface="Century Gothic" panose="020B0502020202020204" pitchFamily="34" charset="0"/>
              </a:rPr>
              <a:t>“Services and activities for young people”</a:t>
            </a:r>
          </a:p>
        </p:txBody>
      </p:sp>
      <p:sp>
        <p:nvSpPr>
          <p:cNvPr id="16" name="Text Placeholder 3">
            <a:extLst>
              <a:ext uri="{FF2B5EF4-FFF2-40B4-BE49-F238E27FC236}">
                <a16:creationId xmlns:a16="http://schemas.microsoft.com/office/drawing/2014/main" id="{E0D00291-3FD2-4CCC-9A44-53D401DFB29F}"/>
              </a:ext>
            </a:extLst>
          </p:cNvPr>
          <p:cNvSpPr txBox="1">
            <a:spLocks/>
          </p:cNvSpPr>
          <p:nvPr/>
        </p:nvSpPr>
        <p:spPr>
          <a:xfrm>
            <a:off x="0" y="5661123"/>
            <a:ext cx="9036496" cy="20891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marR="0" lvl="0" indent="-4476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Please see Appendix A for results fewer than 2%</a:t>
            </a:r>
            <a:endParaRPr kumimoji="0" lang="en-AU" sz="9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55351163"/>
      </p:ext>
    </p:extLst>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ACBA2C86-C885-4BD3-A512-CDE51F4FDC8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32077" y="6309320"/>
            <a:ext cx="1280595" cy="344611"/>
          </a:xfrm>
          <a:prstGeom prst="rect">
            <a:avLst/>
          </a:prstGeom>
          <a:noFill/>
          <a:ln w="9525">
            <a:noFill/>
            <a:miter lim="800000"/>
            <a:headEnd/>
            <a:tailEnd/>
          </a:ln>
          <a:effectLst/>
        </p:spPr>
      </p:pic>
      <p:sp>
        <p:nvSpPr>
          <p:cNvPr id="9" name="Text Placeholder 1">
            <a:extLst>
              <a:ext uri="{FF2B5EF4-FFF2-40B4-BE49-F238E27FC236}">
                <a16:creationId xmlns:a16="http://schemas.microsoft.com/office/drawing/2014/main" id="{70F3FF64-917E-4E67-A422-2128187C2AC3}"/>
              </a:ext>
            </a:extLst>
          </p:cNvPr>
          <p:cNvSpPr txBox="1">
            <a:spLocks/>
          </p:cNvSpPr>
          <p:nvPr/>
        </p:nvSpPr>
        <p:spPr>
          <a:xfrm rot="16200000">
            <a:off x="-2871189" y="3163797"/>
            <a:ext cx="6848858" cy="53955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dirty="0">
                <a:ln>
                  <a:noFill/>
                </a:ln>
                <a:solidFill>
                  <a:prstClr val="black"/>
                </a:solidFill>
                <a:effectLst/>
                <a:uLnTx/>
                <a:uFillTx/>
                <a:latin typeface="Century Gothic" pitchFamily="34" charset="0"/>
                <a:ea typeface="Arial Unicode MS"/>
                <a:cs typeface="+mn-cs"/>
              </a:rPr>
              <a:t>Future Needs Development</a:t>
            </a:r>
          </a:p>
        </p:txBody>
      </p:sp>
      <p:pic>
        <p:nvPicPr>
          <p:cNvPr id="10" name="Picture Placeholder 5">
            <a:extLst>
              <a:ext uri="{FF2B5EF4-FFF2-40B4-BE49-F238E27FC236}">
                <a16:creationId xmlns:a16="http://schemas.microsoft.com/office/drawing/2014/main" id="{B32312C3-1CDB-4D92-A546-217ABA72D49C}"/>
              </a:ext>
            </a:extLst>
          </p:cNvPr>
          <p:cNvPicPr>
            <a:picLocks noChangeAspect="1"/>
          </p:cNvPicPr>
          <p:nvPr/>
        </p:nvPicPr>
        <p:blipFill>
          <a:blip r:embed="rId3" cstate="print">
            <a:extLst>
              <a:ext uri="{28A0092B-C50C-407E-A947-70E740481C1C}">
                <a14:useLocalDpi xmlns:a14="http://schemas.microsoft.com/office/drawing/2010/main" val="0"/>
              </a:ext>
            </a:extLst>
          </a:blip>
          <a:srcRect l="18339" r="18339"/>
          <a:stretch/>
        </p:blipFill>
        <p:spPr>
          <a:xfrm>
            <a:off x="1094786" y="-9698"/>
            <a:ext cx="2902090" cy="6877395"/>
          </a:xfrm>
          <a:prstGeom prst="rect">
            <a:avLst/>
          </a:prstGeom>
          <a:solidFill>
            <a:schemeClr val="bg1">
              <a:lumMod val="95000"/>
            </a:schemeClr>
          </a:solidFill>
          <a:effectLst/>
        </p:spPr>
      </p:pic>
      <p:pic>
        <p:nvPicPr>
          <p:cNvPr id="8" name="Picture 2" descr="Tamworth Regional Council">
            <a:extLst>
              <a:ext uri="{FF2B5EF4-FFF2-40B4-BE49-F238E27FC236}">
                <a16:creationId xmlns:a16="http://schemas.microsoft.com/office/drawing/2014/main" id="{6B38366F-3A98-4E24-A6DB-4C129ADA44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2730" y="5938006"/>
            <a:ext cx="1601746" cy="7426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2B0C6845-FCC5-40B4-B142-0C8584245799}"/>
              </a:ext>
            </a:extLst>
          </p:cNvPr>
          <p:cNvGraphicFramePr>
            <a:graphicFrameLocks noGrp="1"/>
          </p:cNvGraphicFramePr>
          <p:nvPr>
            <p:extLst>
              <p:ext uri="{D42A27DB-BD31-4B8C-83A1-F6EECF244321}">
                <p14:modId xmlns:p14="http://schemas.microsoft.com/office/powerpoint/2010/main" val="2716575948"/>
              </p:ext>
            </p:extLst>
          </p:nvPr>
        </p:nvGraphicFramePr>
        <p:xfrm>
          <a:off x="4271341" y="836712"/>
          <a:ext cx="4552695" cy="4464495"/>
        </p:xfrm>
        <a:graphic>
          <a:graphicData uri="http://schemas.openxmlformats.org/drawingml/2006/table">
            <a:tbl>
              <a:tblPr firstRow="1" bandRow="1">
                <a:tableStyleId>{5C22544A-7EE6-4342-B048-85BDC9FD1C3A}</a:tableStyleId>
              </a:tblPr>
              <a:tblGrid>
                <a:gridCol w="4552695">
                  <a:extLst>
                    <a:ext uri="{9D8B030D-6E8A-4147-A177-3AD203B41FA5}">
                      <a16:colId xmlns:a16="http://schemas.microsoft.com/office/drawing/2014/main" val="3458502648"/>
                    </a:ext>
                  </a:extLst>
                </a:gridCol>
              </a:tblGrid>
              <a:tr h="637785">
                <a:tc>
                  <a:txBody>
                    <a:bodyPr/>
                    <a:lstStyle/>
                    <a:p>
                      <a:r>
                        <a:rPr lang="en-AU" sz="1400" b="0" dirty="0">
                          <a:solidFill>
                            <a:schemeClr val="tx1">
                              <a:lumMod val="50000"/>
                              <a:lumOff val="50000"/>
                            </a:schemeClr>
                          </a:solidFill>
                          <a:latin typeface="Century Gothic" panose="020B0502020202020204" pitchFamily="34" charset="0"/>
                        </a:rPr>
                        <a:t>Detailed Results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9503608"/>
                  </a:ext>
                </a:extLst>
              </a:tr>
              <a:tr h="637785">
                <a:tc>
                  <a:txBody>
                    <a:bodyPr/>
                    <a:lstStyle/>
                    <a:p>
                      <a:pPr lvl="1"/>
                      <a:r>
                        <a:rPr lang="en-AU" sz="1400" b="0" dirty="0">
                          <a:solidFill>
                            <a:schemeClr val="tx1">
                              <a:lumMod val="50000"/>
                              <a:lumOff val="50000"/>
                            </a:schemeClr>
                          </a:solidFill>
                          <a:latin typeface="Century Gothic" panose="020B0502020202020204" pitchFamily="34" charset="0"/>
                        </a:rPr>
                        <a:t>1. Living in Tamworth</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6893719"/>
                  </a:ext>
                </a:extLst>
              </a:tr>
              <a:tr h="637785">
                <a:tc>
                  <a:txBody>
                    <a:bodyPr/>
                    <a:lstStyle/>
                    <a:p>
                      <a:pPr lvl="1"/>
                      <a:r>
                        <a:rPr lang="en-AU" sz="1400" b="0" dirty="0">
                          <a:solidFill>
                            <a:schemeClr val="tx1">
                              <a:lumMod val="50000"/>
                              <a:lumOff val="50000"/>
                            </a:schemeClr>
                          </a:solidFill>
                          <a:latin typeface="Century Gothic" panose="020B0502020202020204" pitchFamily="34" charset="0"/>
                        </a:rPr>
                        <a:t>2. Key Performance Indicators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62264"/>
                  </a:ext>
                </a:extLst>
              </a:tr>
              <a:tr h="637785">
                <a:tc>
                  <a:txBody>
                    <a:bodyPr/>
                    <a:lstStyle/>
                    <a:p>
                      <a:pPr lvl="1"/>
                      <a:r>
                        <a:rPr lang="en-AU" sz="1400" b="0" dirty="0">
                          <a:solidFill>
                            <a:schemeClr val="tx1">
                              <a:lumMod val="50000"/>
                              <a:lumOff val="50000"/>
                            </a:schemeClr>
                          </a:solidFill>
                          <a:latin typeface="Century Gothic" panose="020B0502020202020204" pitchFamily="34" charset="0"/>
                        </a:rPr>
                        <a:t>3. Communication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1768141"/>
                  </a:ext>
                </a:extLst>
              </a:tr>
              <a:tr h="637785">
                <a:tc>
                  <a:txBody>
                    <a:bodyPr/>
                    <a:lstStyle/>
                    <a:p>
                      <a:pPr lvl="1"/>
                      <a:r>
                        <a:rPr lang="en-AU" sz="1400" b="0" dirty="0">
                          <a:solidFill>
                            <a:schemeClr val="tx1">
                              <a:lumMod val="50000"/>
                              <a:lumOff val="50000"/>
                            </a:schemeClr>
                          </a:solidFill>
                          <a:latin typeface="Century Gothic" panose="020B0502020202020204" pitchFamily="34" charset="0"/>
                        </a:rPr>
                        <a:t>4. Community Strategic Plan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0939187"/>
                  </a:ext>
                </a:extLst>
              </a:tr>
              <a:tr h="637785">
                <a:tc>
                  <a:txBody>
                    <a:bodyPr/>
                    <a:lstStyle/>
                    <a:p>
                      <a:pPr lvl="1"/>
                      <a:r>
                        <a:rPr lang="en-AU" sz="1400" b="1" dirty="0">
                          <a:solidFill>
                            <a:schemeClr val="tx1">
                              <a:lumMod val="50000"/>
                              <a:lumOff val="50000"/>
                            </a:schemeClr>
                          </a:solidFill>
                          <a:latin typeface="Century Gothic" panose="020B0502020202020204" pitchFamily="34" charset="0"/>
                        </a:rPr>
                        <a:t>5. Future Needs Development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119042"/>
                  </a:ext>
                </a:extLst>
              </a:tr>
              <a:tr h="637785">
                <a:tc>
                  <a:txBody>
                    <a:bodyPr/>
                    <a:lstStyle/>
                    <a:p>
                      <a:pPr lvl="1"/>
                      <a:r>
                        <a:rPr lang="en-AU" sz="1400" b="0" dirty="0">
                          <a:solidFill>
                            <a:schemeClr val="tx1">
                              <a:lumMod val="50000"/>
                              <a:lumOff val="50000"/>
                            </a:schemeClr>
                          </a:solidFill>
                          <a:latin typeface="Century Gothic" panose="020B0502020202020204" pitchFamily="34" charset="0"/>
                        </a:rPr>
                        <a:t>6. Service Area Analysis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8086326"/>
                  </a:ext>
                </a:extLst>
              </a:tr>
            </a:tbl>
          </a:graphicData>
        </a:graphic>
      </p:graphicFrame>
    </p:spTree>
    <p:extLst>
      <p:ext uri="{BB962C8B-B14F-4D97-AF65-F5344CB8AC3E}">
        <p14:creationId xmlns:p14="http://schemas.microsoft.com/office/powerpoint/2010/main" val="3699757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608C5B9-8E66-4DF5-95D7-2DBC41D3EA77}"/>
              </a:ext>
            </a:extLst>
          </p:cNvPr>
          <p:cNvSpPr/>
          <p:nvPr/>
        </p:nvSpPr>
        <p:spPr>
          <a:xfrm>
            <a:off x="0" y="1596794"/>
            <a:ext cx="9144000" cy="48694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3663C89-66FF-4862-8A5A-943DBE1AF903}"/>
              </a:ext>
            </a:extLst>
          </p:cNvPr>
          <p:cNvSpPr/>
          <p:nvPr/>
        </p:nvSpPr>
        <p:spPr>
          <a:xfrm>
            <a:off x="0" y="2071100"/>
            <a:ext cx="9144000" cy="4869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2"/>
          </p:nvPr>
        </p:nvSpPr>
        <p:spPr/>
        <p:txBody>
          <a:bodyPr/>
          <a:lstStyle/>
          <a:p>
            <a:r>
              <a:rPr lang="en-AU" dirty="0"/>
              <a:t>Support for Increasing Rates for Specific Delivery Areas </a:t>
            </a:r>
          </a:p>
        </p:txBody>
      </p:sp>
      <p:sp>
        <p:nvSpPr>
          <p:cNvPr id="3" name="Text Placeholder 2"/>
          <p:cNvSpPr>
            <a:spLocks noGrp="1"/>
          </p:cNvSpPr>
          <p:nvPr>
            <p:ph type="body" sz="quarter" idx="14"/>
          </p:nvPr>
        </p:nvSpPr>
        <p:spPr/>
        <p:txBody>
          <a:bodyPr/>
          <a:lstStyle/>
          <a:p>
            <a:r>
              <a:rPr lang="en-AU" dirty="0"/>
              <a:t>Support was greater for increasing rates to improve and drive economic outcomes, with 63% stating they are at least somewhat supportive. Lower levels of support for infrastructure and community services/programs.</a:t>
            </a:r>
          </a:p>
        </p:txBody>
      </p:sp>
      <p:sp>
        <p:nvSpPr>
          <p:cNvPr id="4" name="Text Placeholder 3"/>
          <p:cNvSpPr>
            <a:spLocks noGrp="1"/>
          </p:cNvSpPr>
          <p:nvPr>
            <p:ph type="body" sz="quarter" idx="15"/>
          </p:nvPr>
        </p:nvSpPr>
        <p:spPr>
          <a:xfrm>
            <a:off x="27844" y="495667"/>
            <a:ext cx="9144000" cy="872073"/>
          </a:xfrm>
        </p:spPr>
        <p:txBody>
          <a:bodyPr/>
          <a:lstStyle/>
          <a:p>
            <a:pPr indent="1588"/>
            <a:r>
              <a:rPr lang="en-US" dirty="0"/>
              <a:t>Tamworth Regional Council’s rates are on average cheaper then Orange, Wagga Wagga and Albury as comparable councils and stated on the NSW Government’s Your Council webpage.</a:t>
            </a:r>
          </a:p>
          <a:p>
            <a:endParaRPr lang="en-US" dirty="0"/>
          </a:p>
          <a:p>
            <a:r>
              <a:rPr lang="en-US" dirty="0"/>
              <a:t>Q8a.	How supportive are you of an increase to your rates in order to develop and invest in new facilities and to develop and maintain infrastructure?</a:t>
            </a:r>
          </a:p>
          <a:p>
            <a:r>
              <a:rPr lang="en-US" dirty="0"/>
              <a:t>Q8b.	How supportive are you of an increase to your rates in order to deliver more community programs and community services? </a:t>
            </a:r>
          </a:p>
          <a:p>
            <a:r>
              <a:rPr lang="en-US" dirty="0"/>
              <a:t>Q8c.	How supportive are you of an increase to your rates in order to improve and drive economic outcomes? E.g. jobs, new businesses. </a:t>
            </a:r>
          </a:p>
        </p:txBody>
      </p:sp>
      <p:sp>
        <p:nvSpPr>
          <p:cNvPr id="5" name="Text Placeholder 3"/>
          <p:cNvSpPr txBox="1">
            <a:spLocks/>
          </p:cNvSpPr>
          <p:nvPr/>
        </p:nvSpPr>
        <p:spPr>
          <a:xfrm>
            <a:off x="0" y="5661123"/>
            <a:ext cx="9036496" cy="20891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marR="0" lvl="0" indent="-4476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Base: N = 600</a:t>
            </a:r>
            <a:endParaRPr kumimoji="0" lang="en-AU" sz="9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7" name="TextBox 6"/>
          <p:cNvSpPr txBox="1"/>
          <p:nvPr/>
        </p:nvSpPr>
        <p:spPr>
          <a:xfrm>
            <a:off x="5135270" y="5633486"/>
            <a:ext cx="3995936"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Scale: 1 = not at all </a:t>
            </a:r>
            <a:r>
              <a:rPr lang="en-AU" sz="900" dirty="0">
                <a:solidFill>
                  <a:prstClr val="black">
                    <a:lumMod val="65000"/>
                    <a:lumOff val="35000"/>
                  </a:prstClr>
                </a:solidFill>
                <a:latin typeface="Century Gothic" pitchFamily="34" charset="0"/>
              </a:rPr>
              <a:t>supportive</a:t>
            </a:r>
            <a:r>
              <a:rPr kumimoji="0" lang="en-AU"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 5 = very </a:t>
            </a:r>
            <a:r>
              <a:rPr lang="en-AU" sz="900" dirty="0">
                <a:solidFill>
                  <a:prstClr val="black">
                    <a:lumMod val="65000"/>
                    <a:lumOff val="35000"/>
                  </a:prstClr>
                </a:solidFill>
                <a:latin typeface="Century Gothic" pitchFamily="34" charset="0"/>
              </a:rPr>
              <a:t>supportive</a:t>
            </a:r>
            <a:endParaRPr kumimoji="0" lang="en-AU"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endParaRPr>
          </a:p>
        </p:txBody>
      </p:sp>
      <p:graphicFrame>
        <p:nvGraphicFramePr>
          <p:cNvPr id="8" name="Chart 7">
            <a:extLst>
              <a:ext uri="{FF2B5EF4-FFF2-40B4-BE49-F238E27FC236}">
                <a16:creationId xmlns:a16="http://schemas.microsoft.com/office/drawing/2014/main" id="{6FC2C9DD-C6D6-408F-9477-729483FFF802}"/>
              </a:ext>
            </a:extLst>
          </p:cNvPr>
          <p:cNvGraphicFramePr/>
          <p:nvPr>
            <p:extLst>
              <p:ext uri="{D42A27DB-BD31-4B8C-83A1-F6EECF244321}">
                <p14:modId xmlns:p14="http://schemas.microsoft.com/office/powerpoint/2010/main" val="3204056033"/>
              </p:ext>
            </p:extLst>
          </p:nvPr>
        </p:nvGraphicFramePr>
        <p:xfrm>
          <a:off x="132838" y="2558048"/>
          <a:ext cx="3744416" cy="280370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A16FE439-9FC3-4569-A8BE-1C5B0AFF5E47}"/>
              </a:ext>
            </a:extLst>
          </p:cNvPr>
          <p:cNvSpPr txBox="1"/>
          <p:nvPr/>
        </p:nvSpPr>
        <p:spPr>
          <a:xfrm>
            <a:off x="1043608" y="1609436"/>
            <a:ext cx="25963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Invest in new facilities and develop/maintain infrastructure</a:t>
            </a:r>
          </a:p>
        </p:txBody>
      </p:sp>
      <p:graphicFrame>
        <p:nvGraphicFramePr>
          <p:cNvPr id="10" name="Chart 9">
            <a:extLst>
              <a:ext uri="{FF2B5EF4-FFF2-40B4-BE49-F238E27FC236}">
                <a16:creationId xmlns:a16="http://schemas.microsoft.com/office/drawing/2014/main" id="{ED8C77F6-3BB3-41EA-922C-CABD8AAECD16}"/>
              </a:ext>
            </a:extLst>
          </p:cNvPr>
          <p:cNvGraphicFramePr/>
          <p:nvPr>
            <p:extLst>
              <p:ext uri="{D42A27DB-BD31-4B8C-83A1-F6EECF244321}">
                <p14:modId xmlns:p14="http://schemas.microsoft.com/office/powerpoint/2010/main" val="87030744"/>
              </p:ext>
            </p:extLst>
          </p:nvPr>
        </p:nvGraphicFramePr>
        <p:xfrm>
          <a:off x="3980124" y="2558048"/>
          <a:ext cx="2520280" cy="28037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7497FF72-AEE9-418E-8DDF-9FA95E3B9384}"/>
              </a:ext>
            </a:extLst>
          </p:cNvPr>
          <p:cNvGraphicFramePr/>
          <p:nvPr>
            <p:extLst>
              <p:ext uri="{D42A27DB-BD31-4B8C-83A1-F6EECF244321}">
                <p14:modId xmlns:p14="http://schemas.microsoft.com/office/powerpoint/2010/main" val="2061808882"/>
              </p:ext>
            </p:extLst>
          </p:nvPr>
        </p:nvGraphicFramePr>
        <p:xfrm>
          <a:off x="6603274" y="2558048"/>
          <a:ext cx="2520280" cy="280370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05065E6D-D835-4943-873A-FBCB0057090E}"/>
              </a:ext>
            </a:extLst>
          </p:cNvPr>
          <p:cNvSpPr txBox="1"/>
          <p:nvPr/>
        </p:nvSpPr>
        <p:spPr>
          <a:xfrm>
            <a:off x="3947138" y="1609436"/>
            <a:ext cx="24482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Deliver more community programs and services</a:t>
            </a:r>
          </a:p>
        </p:txBody>
      </p:sp>
      <p:sp>
        <p:nvSpPr>
          <p:cNvPr id="13" name="TextBox 12">
            <a:extLst>
              <a:ext uri="{FF2B5EF4-FFF2-40B4-BE49-F238E27FC236}">
                <a16:creationId xmlns:a16="http://schemas.microsoft.com/office/drawing/2014/main" id="{D3316668-9237-4061-AFFC-21896D6C09E4}"/>
              </a:ext>
            </a:extLst>
          </p:cNvPr>
          <p:cNvSpPr txBox="1"/>
          <p:nvPr/>
        </p:nvSpPr>
        <p:spPr>
          <a:xfrm>
            <a:off x="6534284" y="1609436"/>
            <a:ext cx="24482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Improve and drive economic outcomes</a:t>
            </a:r>
          </a:p>
        </p:txBody>
      </p:sp>
      <p:sp>
        <p:nvSpPr>
          <p:cNvPr id="14" name="TextBox 13">
            <a:extLst>
              <a:ext uri="{FF2B5EF4-FFF2-40B4-BE49-F238E27FC236}">
                <a16:creationId xmlns:a16="http://schemas.microsoft.com/office/drawing/2014/main" id="{29A24277-26EF-4A2F-A6C0-558E8F58B947}"/>
              </a:ext>
            </a:extLst>
          </p:cNvPr>
          <p:cNvSpPr txBox="1"/>
          <p:nvPr/>
        </p:nvSpPr>
        <p:spPr>
          <a:xfrm>
            <a:off x="1117662" y="2071101"/>
            <a:ext cx="24482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Top 3 Box: 55%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entury Gothic" panose="020B0502020202020204" pitchFamily="34" charset="0"/>
              </a:rPr>
              <a:t>Mean: 2.62</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B0087C1E-18BC-44B1-848C-7B2F17FBB1C3}"/>
              </a:ext>
            </a:extLst>
          </p:cNvPr>
          <p:cNvSpPr txBox="1"/>
          <p:nvPr/>
        </p:nvSpPr>
        <p:spPr>
          <a:xfrm>
            <a:off x="3873083" y="2055479"/>
            <a:ext cx="24482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Top 3 Box: 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entury Gothic" panose="020B0502020202020204" pitchFamily="34" charset="0"/>
              </a:rPr>
              <a:t>Mean: 2.68</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AF64EFE1-DC9D-4631-83E4-9CC8595B5236}"/>
              </a:ext>
            </a:extLst>
          </p:cNvPr>
          <p:cNvSpPr txBox="1"/>
          <p:nvPr/>
        </p:nvSpPr>
        <p:spPr>
          <a:xfrm>
            <a:off x="6500404" y="2071100"/>
            <a:ext cx="24482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Top 3 Box: 63%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entury Gothic" panose="020B0502020202020204" pitchFamily="34" charset="0"/>
              </a:rPr>
              <a:t>Mean: 2.81</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73014739"/>
      </p:ext>
    </p:ext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11875" y="6563648"/>
            <a:ext cx="9036496" cy="20891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marR="0" lvl="0" indent="-4476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Base: N = 600</a:t>
            </a:r>
            <a:endParaRPr kumimoji="0" lang="en-AU" sz="9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7" name="TextBox 6"/>
          <p:cNvSpPr txBox="1"/>
          <p:nvPr/>
        </p:nvSpPr>
        <p:spPr>
          <a:xfrm>
            <a:off x="4885888" y="6488509"/>
            <a:ext cx="399593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Scale: 1 = not at all </a:t>
            </a:r>
            <a:r>
              <a:rPr lang="en-AU" sz="900" dirty="0">
                <a:solidFill>
                  <a:prstClr val="black">
                    <a:lumMod val="65000"/>
                    <a:lumOff val="35000"/>
                  </a:prstClr>
                </a:solidFill>
                <a:latin typeface="Century Gothic" pitchFamily="34" charset="0"/>
              </a:rPr>
              <a:t>supportive</a:t>
            </a:r>
            <a:r>
              <a:rPr kumimoji="0" lang="en-AU"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 5 = very </a:t>
            </a:r>
            <a:r>
              <a:rPr lang="en-AU" sz="900" dirty="0">
                <a:solidFill>
                  <a:prstClr val="black">
                    <a:lumMod val="65000"/>
                    <a:lumOff val="35000"/>
                  </a:prstClr>
                </a:solidFill>
                <a:latin typeface="Century Gothic" pitchFamily="34" charset="0"/>
              </a:rPr>
              <a:t>supportive</a:t>
            </a:r>
          </a:p>
          <a:p>
            <a:pPr algn="r">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 = A significantly higher/lower level of support (by group)</a:t>
            </a:r>
          </a:p>
        </p:txBody>
      </p:sp>
      <p:sp>
        <p:nvSpPr>
          <p:cNvPr id="25" name="Text Placeholder 1">
            <a:extLst>
              <a:ext uri="{FF2B5EF4-FFF2-40B4-BE49-F238E27FC236}">
                <a16:creationId xmlns:a16="http://schemas.microsoft.com/office/drawing/2014/main" id="{A9BD6AED-DFBE-417E-A0B7-1D6092097DE5}"/>
              </a:ext>
            </a:extLst>
          </p:cNvPr>
          <p:cNvSpPr txBox="1">
            <a:spLocks/>
          </p:cNvSpPr>
          <p:nvPr/>
        </p:nvSpPr>
        <p:spPr>
          <a:xfrm>
            <a:off x="0" y="-814"/>
            <a:ext cx="914400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a:ln>
                  <a:noFill/>
                </a:ln>
                <a:solidFill>
                  <a:srgbClr val="1F497D"/>
                </a:solidFill>
                <a:effectLst/>
                <a:uLnTx/>
                <a:uFillTx/>
                <a:latin typeface="Century Gothic" pitchFamily="34" charset="0"/>
                <a:ea typeface="+mn-ea"/>
                <a:cs typeface="+mn-cs"/>
              </a:rPr>
              <a:t>Support for Increasing Rates for Specific Delivery Areas </a:t>
            </a:r>
            <a:endParaRPr kumimoji="0" lang="en-AU" sz="2600" b="1" i="0" u="none" strike="noStrike" kern="1200" cap="none" spc="0" normalizeH="0" baseline="0" noProof="0" dirty="0">
              <a:ln>
                <a:noFill/>
              </a:ln>
              <a:solidFill>
                <a:srgbClr val="1F497D"/>
              </a:solidFill>
              <a:effectLst/>
              <a:uLnTx/>
              <a:uFillTx/>
              <a:latin typeface="Century Gothic" pitchFamily="34" charset="0"/>
              <a:ea typeface="+mn-ea"/>
              <a:cs typeface="+mn-cs"/>
            </a:endParaRPr>
          </a:p>
        </p:txBody>
      </p:sp>
      <p:sp>
        <p:nvSpPr>
          <p:cNvPr id="26" name="Text Placeholder 3">
            <a:extLst>
              <a:ext uri="{FF2B5EF4-FFF2-40B4-BE49-F238E27FC236}">
                <a16:creationId xmlns:a16="http://schemas.microsoft.com/office/drawing/2014/main" id="{E0DC3024-98A3-4009-B9FF-A0C5984E3EF2}"/>
              </a:ext>
            </a:extLst>
          </p:cNvPr>
          <p:cNvSpPr txBox="1">
            <a:spLocks/>
          </p:cNvSpPr>
          <p:nvPr/>
        </p:nvSpPr>
        <p:spPr>
          <a:xfrm>
            <a:off x="27844" y="495667"/>
            <a:ext cx="9144000" cy="872073"/>
          </a:xfrm>
          <a:prstGeom prst="rect">
            <a:avLst/>
          </a:prstGeom>
        </p:spPr>
        <p:txBody>
          <a:bodyPr anchor="ctr"/>
          <a:lstStyle>
            <a:lvl1pPr marL="449263" indent="-449263" algn="l" defTabSz="914400" rtl="0" eaLnBrk="1" latinLnBrk="0" hangingPunct="1">
              <a:spcBef>
                <a:spcPct val="20000"/>
              </a:spcBef>
              <a:buFont typeface="Arial" pitchFamily="34" charset="0"/>
              <a:buNone/>
              <a:defRPr sz="900" i="1" kern="1200" baseline="0">
                <a:solidFill>
                  <a:schemeClr val="tx1">
                    <a:lumMod val="65000"/>
                    <a:lumOff val="35000"/>
                  </a:schemeClr>
                </a:solidFill>
                <a:latin typeface="Century Gothic" panose="020B0502020202020204" pitchFamily="34" charset="0"/>
                <a:ea typeface="+mn-ea"/>
                <a:cs typeface="+mn-cs"/>
              </a:defRPr>
            </a:lvl1pPr>
            <a:lvl2pPr marL="457200" indent="0" algn="l" defTabSz="914400" rtl="0" eaLnBrk="1" latinLnBrk="0" hangingPunct="1">
              <a:spcBef>
                <a:spcPct val="20000"/>
              </a:spcBef>
              <a:buFont typeface="Arial" pitchFamily="34" charset="0"/>
              <a:buNone/>
              <a:defRPr sz="800" i="1" kern="1200">
                <a:solidFill>
                  <a:schemeClr val="tx1">
                    <a:lumMod val="65000"/>
                    <a:lumOff val="35000"/>
                  </a:schemeClr>
                </a:solidFill>
                <a:latin typeface="Century Gothic" panose="020B0502020202020204" pitchFamily="34" charset="0"/>
                <a:ea typeface="+mn-ea"/>
                <a:cs typeface="+mn-cs"/>
              </a:defRPr>
            </a:lvl2pPr>
            <a:lvl3pPr marL="914400" indent="0" algn="l" defTabSz="914400" rtl="0" eaLnBrk="1" latinLnBrk="0" hangingPunct="1">
              <a:spcBef>
                <a:spcPct val="20000"/>
              </a:spcBef>
              <a:buFont typeface="Arial" pitchFamily="34" charset="0"/>
              <a:buNone/>
              <a:defRPr sz="800" i="1" kern="1200">
                <a:solidFill>
                  <a:schemeClr val="tx1">
                    <a:lumMod val="65000"/>
                    <a:lumOff val="35000"/>
                  </a:schemeClr>
                </a:solidFill>
                <a:latin typeface="Century Gothic" panose="020B0502020202020204" pitchFamily="34" charset="0"/>
                <a:ea typeface="+mn-ea"/>
                <a:cs typeface="+mn-cs"/>
              </a:defRPr>
            </a:lvl3pPr>
            <a:lvl4pPr marL="1371600" indent="0" algn="l" defTabSz="914400" rtl="0" eaLnBrk="1" latinLnBrk="0" hangingPunct="1">
              <a:spcBef>
                <a:spcPct val="20000"/>
              </a:spcBef>
              <a:buFont typeface="Arial" pitchFamily="34" charset="0"/>
              <a:buNone/>
              <a:defRPr sz="800" i="1" kern="1200">
                <a:solidFill>
                  <a:schemeClr val="tx1">
                    <a:lumMod val="65000"/>
                    <a:lumOff val="35000"/>
                  </a:schemeClr>
                </a:solidFill>
                <a:latin typeface="Century Gothic" panose="020B0502020202020204" pitchFamily="34" charset="0"/>
                <a:ea typeface="+mn-ea"/>
                <a:cs typeface="+mn-cs"/>
              </a:defRPr>
            </a:lvl4pPr>
            <a:lvl5pPr marL="1828800" indent="0" algn="l" defTabSz="914400" rtl="0" eaLnBrk="1" latinLnBrk="0" hangingPunct="1">
              <a:spcBef>
                <a:spcPct val="20000"/>
              </a:spcBef>
              <a:buFont typeface="Arial" pitchFamily="34" charset="0"/>
              <a:buNone/>
              <a:defRPr sz="800" i="1" kern="1200">
                <a:solidFill>
                  <a:schemeClr val="tx1">
                    <a:lumMod val="65000"/>
                    <a:lumOff val="35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9263" marR="0" lvl="0"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1" u="none" strike="noStrike" kern="1200" cap="none" spc="0" normalizeH="0" baseline="0" noProof="0">
                <a:ln>
                  <a:noFill/>
                </a:ln>
                <a:solidFill>
                  <a:sysClr val="windowText" lastClr="000000">
                    <a:lumMod val="65000"/>
                    <a:lumOff val="35000"/>
                  </a:sysClr>
                </a:solidFill>
                <a:effectLst/>
                <a:uLnTx/>
                <a:uFillTx/>
                <a:latin typeface="Century Gothic" panose="020B0502020202020204" pitchFamily="34" charset="0"/>
                <a:ea typeface="+mn-ea"/>
                <a:cs typeface="+mn-cs"/>
              </a:rPr>
              <a:t>Tamworth Regional Council’s rates are on average cheaper then Orange, Wagga Wagga and Albury as comparable councils and stated on the NSW Government’s Your Council webpage.</a:t>
            </a:r>
          </a:p>
          <a:p>
            <a:pPr marL="449263" marR="0" lvl="0" indent="-449263"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900" b="0" i="1" u="none" strike="noStrike" kern="1200" cap="none" spc="0" normalizeH="0" baseline="0" noProof="0">
              <a:ln>
                <a:noFill/>
              </a:ln>
              <a:solidFill>
                <a:sysClr val="windowText" lastClr="000000">
                  <a:lumMod val="65000"/>
                  <a:lumOff val="35000"/>
                </a:sysClr>
              </a:solidFill>
              <a:effectLst/>
              <a:uLnTx/>
              <a:uFillTx/>
              <a:latin typeface="Century Gothic" panose="020B0502020202020204" pitchFamily="34" charset="0"/>
              <a:ea typeface="+mn-ea"/>
              <a:cs typeface="+mn-cs"/>
            </a:endParaRPr>
          </a:p>
          <a:p>
            <a:pPr marL="449263" marR="0" lvl="0" indent="-44926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1" u="none" strike="noStrike" kern="1200" cap="none" spc="0" normalizeH="0" baseline="0" noProof="0">
                <a:ln>
                  <a:noFill/>
                </a:ln>
                <a:solidFill>
                  <a:sysClr val="windowText" lastClr="000000">
                    <a:lumMod val="65000"/>
                    <a:lumOff val="35000"/>
                  </a:sysClr>
                </a:solidFill>
                <a:effectLst/>
                <a:uLnTx/>
                <a:uFillTx/>
                <a:latin typeface="Century Gothic" panose="020B0502020202020204" pitchFamily="34" charset="0"/>
                <a:ea typeface="+mn-ea"/>
                <a:cs typeface="+mn-cs"/>
              </a:rPr>
              <a:t>Q8a.	How supportive are you of an increase to your rates in order to develop and invest in new facilities and to develop and maintain infrastructure?</a:t>
            </a:r>
          </a:p>
          <a:p>
            <a:pPr marL="449263" marR="0" lvl="0" indent="-44926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1" u="none" strike="noStrike" kern="1200" cap="none" spc="0" normalizeH="0" baseline="0" noProof="0">
                <a:ln>
                  <a:noFill/>
                </a:ln>
                <a:solidFill>
                  <a:sysClr val="windowText" lastClr="000000">
                    <a:lumMod val="65000"/>
                    <a:lumOff val="35000"/>
                  </a:sysClr>
                </a:solidFill>
                <a:effectLst/>
                <a:uLnTx/>
                <a:uFillTx/>
                <a:latin typeface="Century Gothic" panose="020B0502020202020204" pitchFamily="34" charset="0"/>
                <a:ea typeface="+mn-ea"/>
                <a:cs typeface="+mn-cs"/>
              </a:rPr>
              <a:t>Q8b.	How supportive are you of an increase to your rates in order to deliver more community programs and community services? </a:t>
            </a:r>
          </a:p>
          <a:p>
            <a:pPr marL="449263" marR="0" lvl="0" indent="-44926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1" u="none" strike="noStrike" kern="1200" cap="none" spc="0" normalizeH="0" baseline="0" noProof="0">
                <a:ln>
                  <a:noFill/>
                </a:ln>
                <a:solidFill>
                  <a:sysClr val="windowText" lastClr="000000">
                    <a:lumMod val="65000"/>
                    <a:lumOff val="35000"/>
                  </a:sysClr>
                </a:solidFill>
                <a:effectLst/>
                <a:uLnTx/>
                <a:uFillTx/>
                <a:latin typeface="Century Gothic" panose="020B0502020202020204" pitchFamily="34" charset="0"/>
                <a:ea typeface="+mn-ea"/>
                <a:cs typeface="+mn-cs"/>
              </a:rPr>
              <a:t>Q8c.	How supportive are you of an increase to your rates in order to improve and drive economic outcomes? E.g. jobs, new businesses. </a:t>
            </a:r>
            <a:endParaRPr kumimoji="0" lang="en-US" sz="900" b="0" i="1" u="none" strike="noStrike" kern="1200" cap="none" spc="0" normalizeH="0" baseline="0" noProof="0" dirty="0">
              <a:ln>
                <a:noFill/>
              </a:ln>
              <a:solidFill>
                <a:sysClr val="windowText" lastClr="000000">
                  <a:lumMod val="65000"/>
                  <a:lumOff val="35000"/>
                </a:sysClr>
              </a:solidFill>
              <a:effectLst/>
              <a:uLnTx/>
              <a:uFillTx/>
              <a:latin typeface="Century Gothic" panose="020B0502020202020204" pitchFamily="34" charset="0"/>
              <a:ea typeface="+mn-ea"/>
              <a:cs typeface="+mn-cs"/>
            </a:endParaRPr>
          </a:p>
        </p:txBody>
      </p:sp>
      <p:graphicFrame>
        <p:nvGraphicFramePr>
          <p:cNvPr id="27" name="Table 26">
            <a:extLst>
              <a:ext uri="{FF2B5EF4-FFF2-40B4-BE49-F238E27FC236}">
                <a16:creationId xmlns:a16="http://schemas.microsoft.com/office/drawing/2014/main" id="{1D16CBB9-0244-4714-AFB7-1B7C72D2AD19}"/>
              </a:ext>
            </a:extLst>
          </p:cNvPr>
          <p:cNvGraphicFramePr>
            <a:graphicFrameLocks noGrp="1"/>
          </p:cNvGraphicFramePr>
          <p:nvPr>
            <p:extLst>
              <p:ext uri="{D42A27DB-BD31-4B8C-83A1-F6EECF244321}">
                <p14:modId xmlns:p14="http://schemas.microsoft.com/office/powerpoint/2010/main" val="2281722229"/>
              </p:ext>
            </p:extLst>
          </p:nvPr>
        </p:nvGraphicFramePr>
        <p:xfrm>
          <a:off x="233364" y="1937082"/>
          <a:ext cx="8677272" cy="1163320"/>
        </p:xfrm>
        <a:graphic>
          <a:graphicData uri="http://schemas.openxmlformats.org/drawingml/2006/table">
            <a:tbl>
              <a:tblPr firstRow="1" bandRow="1">
                <a:tableStyleId>{2D5ABB26-0587-4C30-8999-92F81FD0307C}</a:tableStyleId>
              </a:tblPr>
              <a:tblGrid>
                <a:gridCol w="601452">
                  <a:extLst>
                    <a:ext uri="{9D8B030D-6E8A-4147-A177-3AD203B41FA5}">
                      <a16:colId xmlns:a16="http://schemas.microsoft.com/office/drawing/2014/main" val="3736406155"/>
                    </a:ext>
                  </a:extLst>
                </a:gridCol>
                <a:gridCol w="684000">
                  <a:extLst>
                    <a:ext uri="{9D8B030D-6E8A-4147-A177-3AD203B41FA5}">
                      <a16:colId xmlns:a16="http://schemas.microsoft.com/office/drawing/2014/main" val="3356980166"/>
                    </a:ext>
                  </a:extLst>
                </a:gridCol>
                <a:gridCol w="684000">
                  <a:extLst>
                    <a:ext uri="{9D8B030D-6E8A-4147-A177-3AD203B41FA5}">
                      <a16:colId xmlns:a16="http://schemas.microsoft.com/office/drawing/2014/main" val="1707248767"/>
                    </a:ext>
                  </a:extLst>
                </a:gridCol>
                <a:gridCol w="684000">
                  <a:extLst>
                    <a:ext uri="{9D8B030D-6E8A-4147-A177-3AD203B41FA5}">
                      <a16:colId xmlns:a16="http://schemas.microsoft.com/office/drawing/2014/main" val="3441719933"/>
                    </a:ext>
                  </a:extLst>
                </a:gridCol>
                <a:gridCol w="684000">
                  <a:extLst>
                    <a:ext uri="{9D8B030D-6E8A-4147-A177-3AD203B41FA5}">
                      <a16:colId xmlns:a16="http://schemas.microsoft.com/office/drawing/2014/main" val="1034456226"/>
                    </a:ext>
                  </a:extLst>
                </a:gridCol>
                <a:gridCol w="684000">
                  <a:extLst>
                    <a:ext uri="{9D8B030D-6E8A-4147-A177-3AD203B41FA5}">
                      <a16:colId xmlns:a16="http://schemas.microsoft.com/office/drawing/2014/main" val="2912320574"/>
                    </a:ext>
                  </a:extLst>
                </a:gridCol>
                <a:gridCol w="684000">
                  <a:extLst>
                    <a:ext uri="{9D8B030D-6E8A-4147-A177-3AD203B41FA5}">
                      <a16:colId xmlns:a16="http://schemas.microsoft.com/office/drawing/2014/main" val="1203694436"/>
                    </a:ext>
                  </a:extLst>
                </a:gridCol>
                <a:gridCol w="684000">
                  <a:extLst>
                    <a:ext uri="{9D8B030D-6E8A-4147-A177-3AD203B41FA5}">
                      <a16:colId xmlns:a16="http://schemas.microsoft.com/office/drawing/2014/main" val="1255229711"/>
                    </a:ext>
                  </a:extLst>
                </a:gridCol>
                <a:gridCol w="839820">
                  <a:extLst>
                    <a:ext uri="{9D8B030D-6E8A-4147-A177-3AD203B41FA5}">
                      <a16:colId xmlns:a16="http://schemas.microsoft.com/office/drawing/2014/main" val="2037104111"/>
                    </a:ext>
                  </a:extLst>
                </a:gridCol>
                <a:gridCol w="720000">
                  <a:extLst>
                    <a:ext uri="{9D8B030D-6E8A-4147-A177-3AD203B41FA5}">
                      <a16:colId xmlns:a16="http://schemas.microsoft.com/office/drawing/2014/main" val="2608346241"/>
                    </a:ext>
                  </a:extLst>
                </a:gridCol>
                <a:gridCol w="864000">
                  <a:extLst>
                    <a:ext uri="{9D8B030D-6E8A-4147-A177-3AD203B41FA5}">
                      <a16:colId xmlns:a16="http://schemas.microsoft.com/office/drawing/2014/main" val="2999453488"/>
                    </a:ext>
                  </a:extLst>
                </a:gridCol>
                <a:gridCol w="864000">
                  <a:extLst>
                    <a:ext uri="{9D8B030D-6E8A-4147-A177-3AD203B41FA5}">
                      <a16:colId xmlns:a16="http://schemas.microsoft.com/office/drawing/2014/main" val="4291412833"/>
                    </a:ext>
                  </a:extLst>
                </a:gridCol>
              </a:tblGrid>
              <a:tr h="370840">
                <a:tc>
                  <a:txBody>
                    <a:bodyPr/>
                    <a:lstStyle/>
                    <a:p>
                      <a:endParaRPr lang="en-AU" sz="1000" dirty="0">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Overall</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Male</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Female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18-34</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35-49</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50-64</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65+</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Tamworth</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Other location</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Ratepayer</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Non-ratepayer</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0570207"/>
                  </a:ext>
                </a:extLst>
              </a:tr>
              <a:tr h="370840">
                <a:tc>
                  <a:txBody>
                    <a:bodyPr/>
                    <a:lstStyle/>
                    <a:p>
                      <a:r>
                        <a:rPr lang="en-AU" sz="1000" dirty="0">
                          <a:latin typeface="Century Gothic" panose="020B0502020202020204" pitchFamily="34" charset="0"/>
                        </a:rPr>
                        <a:t>Mean rating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2.62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2.68</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2.58</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2.62</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2.68</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2.55</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2.66</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2.56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2.67</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2.56</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82550" indent="0" algn="ctr" fontAlgn="ctr"/>
                      <a:r>
                        <a:rPr lang="en-US" sz="1000" b="0" i="0" u="none" strike="noStrike" dirty="0">
                          <a:solidFill>
                            <a:schemeClr val="tx1"/>
                          </a:solidFill>
                          <a:effectLst/>
                          <a:latin typeface="Century Gothic" panose="020B0502020202020204" pitchFamily="34" charset="0"/>
                        </a:rPr>
                        <a:t>2.92▲</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42423162"/>
                  </a:ext>
                </a:extLst>
              </a:tr>
              <a:tr h="370840">
                <a:tc>
                  <a:txBody>
                    <a:bodyPr/>
                    <a:lstStyle/>
                    <a:p>
                      <a:r>
                        <a:rPr lang="en-AU" sz="1000" dirty="0">
                          <a:solidFill>
                            <a:schemeClr val="tx1">
                              <a:lumMod val="65000"/>
                              <a:lumOff val="35000"/>
                            </a:schemeClr>
                          </a:solidFill>
                          <a:latin typeface="Century Gothic" panose="020B0502020202020204" pitchFamily="34" charset="0"/>
                        </a:rPr>
                        <a:t>Base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600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287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313</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142</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153</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147</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261</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339</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488</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112</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65055377"/>
                  </a:ext>
                </a:extLst>
              </a:tr>
            </a:tbl>
          </a:graphicData>
        </a:graphic>
      </p:graphicFrame>
      <p:graphicFrame>
        <p:nvGraphicFramePr>
          <p:cNvPr id="28" name="Table 27">
            <a:extLst>
              <a:ext uri="{FF2B5EF4-FFF2-40B4-BE49-F238E27FC236}">
                <a16:creationId xmlns:a16="http://schemas.microsoft.com/office/drawing/2014/main" id="{5A126E2E-0D3C-4DCB-8BC5-B6708EACB483}"/>
              </a:ext>
            </a:extLst>
          </p:cNvPr>
          <p:cNvGraphicFramePr>
            <a:graphicFrameLocks noGrp="1"/>
          </p:cNvGraphicFramePr>
          <p:nvPr>
            <p:extLst>
              <p:ext uri="{D42A27DB-BD31-4B8C-83A1-F6EECF244321}">
                <p14:modId xmlns:p14="http://schemas.microsoft.com/office/powerpoint/2010/main" val="3657298226"/>
              </p:ext>
            </p:extLst>
          </p:nvPr>
        </p:nvGraphicFramePr>
        <p:xfrm>
          <a:off x="233364" y="3667666"/>
          <a:ext cx="8677272" cy="1163320"/>
        </p:xfrm>
        <a:graphic>
          <a:graphicData uri="http://schemas.openxmlformats.org/drawingml/2006/table">
            <a:tbl>
              <a:tblPr firstRow="1" bandRow="1">
                <a:tableStyleId>{2D5ABB26-0587-4C30-8999-92F81FD0307C}</a:tableStyleId>
              </a:tblPr>
              <a:tblGrid>
                <a:gridCol w="601452">
                  <a:extLst>
                    <a:ext uri="{9D8B030D-6E8A-4147-A177-3AD203B41FA5}">
                      <a16:colId xmlns:a16="http://schemas.microsoft.com/office/drawing/2014/main" val="3736406155"/>
                    </a:ext>
                  </a:extLst>
                </a:gridCol>
                <a:gridCol w="684000">
                  <a:extLst>
                    <a:ext uri="{9D8B030D-6E8A-4147-A177-3AD203B41FA5}">
                      <a16:colId xmlns:a16="http://schemas.microsoft.com/office/drawing/2014/main" val="3356980166"/>
                    </a:ext>
                  </a:extLst>
                </a:gridCol>
                <a:gridCol w="684000">
                  <a:extLst>
                    <a:ext uri="{9D8B030D-6E8A-4147-A177-3AD203B41FA5}">
                      <a16:colId xmlns:a16="http://schemas.microsoft.com/office/drawing/2014/main" val="1707248767"/>
                    </a:ext>
                  </a:extLst>
                </a:gridCol>
                <a:gridCol w="684000">
                  <a:extLst>
                    <a:ext uri="{9D8B030D-6E8A-4147-A177-3AD203B41FA5}">
                      <a16:colId xmlns:a16="http://schemas.microsoft.com/office/drawing/2014/main" val="3441719933"/>
                    </a:ext>
                  </a:extLst>
                </a:gridCol>
                <a:gridCol w="684000">
                  <a:extLst>
                    <a:ext uri="{9D8B030D-6E8A-4147-A177-3AD203B41FA5}">
                      <a16:colId xmlns:a16="http://schemas.microsoft.com/office/drawing/2014/main" val="1034456226"/>
                    </a:ext>
                  </a:extLst>
                </a:gridCol>
                <a:gridCol w="684000">
                  <a:extLst>
                    <a:ext uri="{9D8B030D-6E8A-4147-A177-3AD203B41FA5}">
                      <a16:colId xmlns:a16="http://schemas.microsoft.com/office/drawing/2014/main" val="2912320574"/>
                    </a:ext>
                  </a:extLst>
                </a:gridCol>
                <a:gridCol w="684000">
                  <a:extLst>
                    <a:ext uri="{9D8B030D-6E8A-4147-A177-3AD203B41FA5}">
                      <a16:colId xmlns:a16="http://schemas.microsoft.com/office/drawing/2014/main" val="1203694436"/>
                    </a:ext>
                  </a:extLst>
                </a:gridCol>
                <a:gridCol w="684000">
                  <a:extLst>
                    <a:ext uri="{9D8B030D-6E8A-4147-A177-3AD203B41FA5}">
                      <a16:colId xmlns:a16="http://schemas.microsoft.com/office/drawing/2014/main" val="1255229711"/>
                    </a:ext>
                  </a:extLst>
                </a:gridCol>
                <a:gridCol w="839820">
                  <a:extLst>
                    <a:ext uri="{9D8B030D-6E8A-4147-A177-3AD203B41FA5}">
                      <a16:colId xmlns:a16="http://schemas.microsoft.com/office/drawing/2014/main" val="2037104111"/>
                    </a:ext>
                  </a:extLst>
                </a:gridCol>
                <a:gridCol w="720000">
                  <a:extLst>
                    <a:ext uri="{9D8B030D-6E8A-4147-A177-3AD203B41FA5}">
                      <a16:colId xmlns:a16="http://schemas.microsoft.com/office/drawing/2014/main" val="2608346241"/>
                    </a:ext>
                  </a:extLst>
                </a:gridCol>
                <a:gridCol w="864000">
                  <a:extLst>
                    <a:ext uri="{9D8B030D-6E8A-4147-A177-3AD203B41FA5}">
                      <a16:colId xmlns:a16="http://schemas.microsoft.com/office/drawing/2014/main" val="2999453488"/>
                    </a:ext>
                  </a:extLst>
                </a:gridCol>
                <a:gridCol w="864000">
                  <a:extLst>
                    <a:ext uri="{9D8B030D-6E8A-4147-A177-3AD203B41FA5}">
                      <a16:colId xmlns:a16="http://schemas.microsoft.com/office/drawing/2014/main" val="4291412833"/>
                    </a:ext>
                  </a:extLst>
                </a:gridCol>
              </a:tblGrid>
              <a:tr h="370840">
                <a:tc>
                  <a:txBody>
                    <a:bodyPr/>
                    <a:lstStyle/>
                    <a:p>
                      <a:endParaRPr lang="en-AU" sz="1000" dirty="0">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Overall</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Male</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Female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18-34</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35-49</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50-64</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65+</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Tamworth</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Other location</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Ratepayer</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Non-ratepayer</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0570207"/>
                  </a:ext>
                </a:extLst>
              </a:tr>
              <a:tr h="370840">
                <a:tc>
                  <a:txBody>
                    <a:bodyPr/>
                    <a:lstStyle/>
                    <a:p>
                      <a:r>
                        <a:rPr lang="en-AU" sz="1000" dirty="0">
                          <a:latin typeface="Century Gothic" panose="020B0502020202020204" pitchFamily="34" charset="0"/>
                        </a:rPr>
                        <a:t>Mean rating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2.68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2.64</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2.72</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2.67</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2.76</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2.56</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2.76</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2.74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2.64</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2.62</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2.95</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42423162"/>
                  </a:ext>
                </a:extLst>
              </a:tr>
              <a:tr h="370840">
                <a:tc>
                  <a:txBody>
                    <a:bodyPr/>
                    <a:lstStyle/>
                    <a:p>
                      <a:r>
                        <a:rPr lang="en-AU" sz="1000" dirty="0">
                          <a:solidFill>
                            <a:schemeClr val="tx1">
                              <a:lumMod val="65000"/>
                              <a:lumOff val="35000"/>
                            </a:schemeClr>
                          </a:solidFill>
                          <a:latin typeface="Century Gothic" panose="020B0502020202020204" pitchFamily="34" charset="0"/>
                        </a:rPr>
                        <a:t>Base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600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287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313</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142</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153</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147</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261</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339</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488</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112</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65055377"/>
                  </a:ext>
                </a:extLst>
              </a:tr>
            </a:tbl>
          </a:graphicData>
        </a:graphic>
      </p:graphicFrame>
      <p:graphicFrame>
        <p:nvGraphicFramePr>
          <p:cNvPr id="29" name="Table 28">
            <a:extLst>
              <a:ext uri="{FF2B5EF4-FFF2-40B4-BE49-F238E27FC236}">
                <a16:creationId xmlns:a16="http://schemas.microsoft.com/office/drawing/2014/main" id="{B455636A-20E8-44B6-9548-56E4A79A6ED5}"/>
              </a:ext>
            </a:extLst>
          </p:cNvPr>
          <p:cNvGraphicFramePr>
            <a:graphicFrameLocks noGrp="1"/>
          </p:cNvGraphicFramePr>
          <p:nvPr>
            <p:extLst>
              <p:ext uri="{D42A27DB-BD31-4B8C-83A1-F6EECF244321}">
                <p14:modId xmlns:p14="http://schemas.microsoft.com/office/powerpoint/2010/main" val="506730356"/>
              </p:ext>
            </p:extLst>
          </p:nvPr>
        </p:nvGraphicFramePr>
        <p:xfrm>
          <a:off x="233364" y="5322870"/>
          <a:ext cx="8677272" cy="1163320"/>
        </p:xfrm>
        <a:graphic>
          <a:graphicData uri="http://schemas.openxmlformats.org/drawingml/2006/table">
            <a:tbl>
              <a:tblPr firstRow="1" bandRow="1">
                <a:tableStyleId>{2D5ABB26-0587-4C30-8999-92F81FD0307C}</a:tableStyleId>
              </a:tblPr>
              <a:tblGrid>
                <a:gridCol w="601452">
                  <a:extLst>
                    <a:ext uri="{9D8B030D-6E8A-4147-A177-3AD203B41FA5}">
                      <a16:colId xmlns:a16="http://schemas.microsoft.com/office/drawing/2014/main" val="3736406155"/>
                    </a:ext>
                  </a:extLst>
                </a:gridCol>
                <a:gridCol w="684000">
                  <a:extLst>
                    <a:ext uri="{9D8B030D-6E8A-4147-A177-3AD203B41FA5}">
                      <a16:colId xmlns:a16="http://schemas.microsoft.com/office/drawing/2014/main" val="3356980166"/>
                    </a:ext>
                  </a:extLst>
                </a:gridCol>
                <a:gridCol w="684000">
                  <a:extLst>
                    <a:ext uri="{9D8B030D-6E8A-4147-A177-3AD203B41FA5}">
                      <a16:colId xmlns:a16="http://schemas.microsoft.com/office/drawing/2014/main" val="1707248767"/>
                    </a:ext>
                  </a:extLst>
                </a:gridCol>
                <a:gridCol w="684000">
                  <a:extLst>
                    <a:ext uri="{9D8B030D-6E8A-4147-A177-3AD203B41FA5}">
                      <a16:colId xmlns:a16="http://schemas.microsoft.com/office/drawing/2014/main" val="3441719933"/>
                    </a:ext>
                  </a:extLst>
                </a:gridCol>
                <a:gridCol w="684000">
                  <a:extLst>
                    <a:ext uri="{9D8B030D-6E8A-4147-A177-3AD203B41FA5}">
                      <a16:colId xmlns:a16="http://schemas.microsoft.com/office/drawing/2014/main" val="1034456226"/>
                    </a:ext>
                  </a:extLst>
                </a:gridCol>
                <a:gridCol w="684000">
                  <a:extLst>
                    <a:ext uri="{9D8B030D-6E8A-4147-A177-3AD203B41FA5}">
                      <a16:colId xmlns:a16="http://schemas.microsoft.com/office/drawing/2014/main" val="2912320574"/>
                    </a:ext>
                  </a:extLst>
                </a:gridCol>
                <a:gridCol w="684000">
                  <a:extLst>
                    <a:ext uri="{9D8B030D-6E8A-4147-A177-3AD203B41FA5}">
                      <a16:colId xmlns:a16="http://schemas.microsoft.com/office/drawing/2014/main" val="1203694436"/>
                    </a:ext>
                  </a:extLst>
                </a:gridCol>
                <a:gridCol w="684000">
                  <a:extLst>
                    <a:ext uri="{9D8B030D-6E8A-4147-A177-3AD203B41FA5}">
                      <a16:colId xmlns:a16="http://schemas.microsoft.com/office/drawing/2014/main" val="1255229711"/>
                    </a:ext>
                  </a:extLst>
                </a:gridCol>
                <a:gridCol w="839820">
                  <a:extLst>
                    <a:ext uri="{9D8B030D-6E8A-4147-A177-3AD203B41FA5}">
                      <a16:colId xmlns:a16="http://schemas.microsoft.com/office/drawing/2014/main" val="2037104111"/>
                    </a:ext>
                  </a:extLst>
                </a:gridCol>
                <a:gridCol w="720000">
                  <a:extLst>
                    <a:ext uri="{9D8B030D-6E8A-4147-A177-3AD203B41FA5}">
                      <a16:colId xmlns:a16="http://schemas.microsoft.com/office/drawing/2014/main" val="2608346241"/>
                    </a:ext>
                  </a:extLst>
                </a:gridCol>
                <a:gridCol w="864000">
                  <a:extLst>
                    <a:ext uri="{9D8B030D-6E8A-4147-A177-3AD203B41FA5}">
                      <a16:colId xmlns:a16="http://schemas.microsoft.com/office/drawing/2014/main" val="2999453488"/>
                    </a:ext>
                  </a:extLst>
                </a:gridCol>
                <a:gridCol w="864000">
                  <a:extLst>
                    <a:ext uri="{9D8B030D-6E8A-4147-A177-3AD203B41FA5}">
                      <a16:colId xmlns:a16="http://schemas.microsoft.com/office/drawing/2014/main" val="4291412833"/>
                    </a:ext>
                  </a:extLst>
                </a:gridCol>
              </a:tblGrid>
              <a:tr h="370840">
                <a:tc>
                  <a:txBody>
                    <a:bodyPr/>
                    <a:lstStyle/>
                    <a:p>
                      <a:endParaRPr lang="en-AU" sz="1000" dirty="0">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Overall</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Male</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Female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18-34</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35-49</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50-64</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65+</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Tamworth</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Other location</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Ratepayer</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1000" dirty="0">
                          <a:solidFill>
                            <a:sysClr val="windowText" lastClr="000000"/>
                          </a:solidFill>
                          <a:latin typeface="Century Gothic" panose="020B0502020202020204" pitchFamily="34" charset="0"/>
                        </a:rPr>
                        <a:t>Non-ratepayer</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0570207"/>
                  </a:ext>
                </a:extLst>
              </a:tr>
              <a:tr h="370840">
                <a:tc>
                  <a:txBody>
                    <a:bodyPr/>
                    <a:lstStyle/>
                    <a:p>
                      <a:r>
                        <a:rPr lang="en-AU" sz="1000" dirty="0">
                          <a:latin typeface="Century Gothic" panose="020B0502020202020204" pitchFamily="34" charset="0"/>
                        </a:rPr>
                        <a:t>Mean rating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2.81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2.82</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2.80</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2.86</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2.84</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2.66</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2.89</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2.77</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entury Gothic" panose="020B0502020202020204" pitchFamily="34" charset="0"/>
                        </a:rPr>
                        <a:t>2.74</a:t>
                      </a: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82550" indent="0" algn="ctr" fontAlgn="ctr"/>
                      <a:r>
                        <a:rPr lang="en-US" sz="1000" b="0" i="0" u="none" strike="noStrike" dirty="0">
                          <a:solidFill>
                            <a:schemeClr val="tx1"/>
                          </a:solidFill>
                          <a:effectLst/>
                          <a:latin typeface="Century Gothic" panose="020B0502020202020204" pitchFamily="34" charset="0"/>
                        </a:rPr>
                        <a:t>3.14▲</a:t>
                      </a:r>
                    </a:p>
                  </a:txBody>
                  <a:tcPr marL="9525" marR="9525" marT="9525" marB="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42423162"/>
                  </a:ext>
                </a:extLst>
              </a:tr>
              <a:tr h="370840">
                <a:tc>
                  <a:txBody>
                    <a:bodyPr/>
                    <a:lstStyle/>
                    <a:p>
                      <a:r>
                        <a:rPr lang="en-AU" sz="1000" dirty="0">
                          <a:solidFill>
                            <a:schemeClr val="tx1">
                              <a:lumMod val="65000"/>
                              <a:lumOff val="35000"/>
                            </a:schemeClr>
                          </a:solidFill>
                          <a:latin typeface="Century Gothic" panose="020B0502020202020204" pitchFamily="34" charset="0"/>
                        </a:rPr>
                        <a:t>Base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600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287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313</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157</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142</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153</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147</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261</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339</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488</a:t>
                      </a:r>
                    </a:p>
                  </a:txBody>
                  <a:tcPr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r>
                        <a:rPr lang="en-AU" sz="1000" dirty="0">
                          <a:solidFill>
                            <a:schemeClr val="tx1">
                              <a:lumMod val="65000"/>
                              <a:lumOff val="35000"/>
                            </a:schemeClr>
                          </a:solidFill>
                          <a:latin typeface="Century Gothic" panose="020B0502020202020204" pitchFamily="34" charset="0"/>
                        </a:rPr>
                        <a:t>112</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65055377"/>
                  </a:ext>
                </a:extLst>
              </a:tr>
            </a:tbl>
          </a:graphicData>
        </a:graphic>
      </p:graphicFrame>
      <p:sp>
        <p:nvSpPr>
          <p:cNvPr id="30" name="TextBox 29">
            <a:extLst>
              <a:ext uri="{FF2B5EF4-FFF2-40B4-BE49-F238E27FC236}">
                <a16:creationId xmlns:a16="http://schemas.microsoft.com/office/drawing/2014/main" id="{FE29D132-D77E-42BB-9857-A95276CA4EA6}"/>
              </a:ext>
            </a:extLst>
          </p:cNvPr>
          <p:cNvSpPr txBox="1"/>
          <p:nvPr/>
        </p:nvSpPr>
        <p:spPr>
          <a:xfrm>
            <a:off x="1505787" y="1582625"/>
            <a:ext cx="60486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Century Gothic" panose="020B0502020202020204" pitchFamily="34" charset="0"/>
                <a:ea typeface="+mn-ea"/>
                <a:cs typeface="+mn-cs"/>
              </a:rPr>
              <a:t>Invest in new facilities and develop/maintain infrastructure</a:t>
            </a:r>
          </a:p>
        </p:txBody>
      </p:sp>
      <p:sp>
        <p:nvSpPr>
          <p:cNvPr id="31" name="TextBox 30">
            <a:extLst>
              <a:ext uri="{FF2B5EF4-FFF2-40B4-BE49-F238E27FC236}">
                <a16:creationId xmlns:a16="http://schemas.microsoft.com/office/drawing/2014/main" id="{7AF6836B-9C19-4D75-BACE-1AE5BEE7F962}"/>
              </a:ext>
            </a:extLst>
          </p:cNvPr>
          <p:cNvSpPr txBox="1"/>
          <p:nvPr/>
        </p:nvSpPr>
        <p:spPr>
          <a:xfrm>
            <a:off x="2483768" y="3242236"/>
            <a:ext cx="41764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Century Gothic" panose="020B0502020202020204" pitchFamily="34" charset="0"/>
                <a:ea typeface="+mn-ea"/>
                <a:cs typeface="+mn-cs"/>
              </a:rPr>
              <a:t>Deliver more community programs and services</a:t>
            </a:r>
          </a:p>
        </p:txBody>
      </p:sp>
      <p:sp>
        <p:nvSpPr>
          <p:cNvPr id="32" name="TextBox 31">
            <a:extLst>
              <a:ext uri="{FF2B5EF4-FFF2-40B4-BE49-F238E27FC236}">
                <a16:creationId xmlns:a16="http://schemas.microsoft.com/office/drawing/2014/main" id="{0804D49F-CABE-429F-8CA1-ECEF45F99A34}"/>
              </a:ext>
            </a:extLst>
          </p:cNvPr>
          <p:cNvSpPr txBox="1"/>
          <p:nvPr/>
        </p:nvSpPr>
        <p:spPr>
          <a:xfrm>
            <a:off x="2558937" y="4932820"/>
            <a:ext cx="39423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Century Gothic" panose="020B0502020202020204" pitchFamily="34" charset="0"/>
                <a:ea typeface="+mn-ea"/>
                <a:cs typeface="+mn-cs"/>
              </a:rPr>
              <a:t>Improve and drive economic outcomes</a:t>
            </a:r>
          </a:p>
        </p:txBody>
      </p:sp>
    </p:spTree>
    <p:extLst>
      <p:ext uri="{BB962C8B-B14F-4D97-AF65-F5344CB8AC3E}">
        <p14:creationId xmlns:p14="http://schemas.microsoft.com/office/powerpoint/2010/main" val="1346464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184EF3-D64D-4FDF-AD85-5E867D881225}"/>
              </a:ext>
            </a:extLst>
          </p:cNvPr>
          <p:cNvSpPr>
            <a:spLocks noGrp="1"/>
          </p:cNvSpPr>
          <p:nvPr>
            <p:ph type="body" sz="quarter" idx="12"/>
          </p:nvPr>
        </p:nvSpPr>
        <p:spPr/>
        <p:txBody>
          <a:bodyPr/>
          <a:lstStyle/>
          <a:p>
            <a:r>
              <a:rPr lang="en-US" dirty="0"/>
              <a:t>Reason for Level of Support to Increase Rates to Improve or Drive Economic Outcomes</a:t>
            </a:r>
          </a:p>
        </p:txBody>
      </p:sp>
      <p:sp>
        <p:nvSpPr>
          <p:cNvPr id="3" name="Text Placeholder 2">
            <a:extLst>
              <a:ext uri="{FF2B5EF4-FFF2-40B4-BE49-F238E27FC236}">
                <a16:creationId xmlns:a16="http://schemas.microsoft.com/office/drawing/2014/main" id="{C5947EE7-6B75-447C-A006-301CA898C14B}"/>
              </a:ext>
            </a:extLst>
          </p:cNvPr>
          <p:cNvSpPr>
            <a:spLocks noGrp="1"/>
          </p:cNvSpPr>
          <p:nvPr>
            <p:ph type="body" sz="quarter" idx="14"/>
          </p:nvPr>
        </p:nvSpPr>
        <p:spPr>
          <a:xfrm>
            <a:off x="0" y="5877272"/>
            <a:ext cx="9144000" cy="980728"/>
          </a:xfrm>
        </p:spPr>
        <p:txBody>
          <a:bodyPr/>
          <a:lstStyle/>
          <a:p>
            <a:r>
              <a:rPr lang="en-US" dirty="0"/>
              <a:t>Those who are not at all/not very supportive of the increase in rates for economic outcomes are more likely so due to; rates being too expensive/not worth it, not Council’s responsibility, etc. </a:t>
            </a:r>
          </a:p>
          <a:p>
            <a:r>
              <a:rPr lang="en-US" dirty="0"/>
              <a:t>Those supportive/very supportive are so as they believe it will benefit the community, supports business/economic growth and is necessary.</a:t>
            </a:r>
          </a:p>
        </p:txBody>
      </p:sp>
      <p:sp>
        <p:nvSpPr>
          <p:cNvPr id="4" name="Text Placeholder 3">
            <a:extLst>
              <a:ext uri="{FF2B5EF4-FFF2-40B4-BE49-F238E27FC236}">
                <a16:creationId xmlns:a16="http://schemas.microsoft.com/office/drawing/2014/main" id="{DF3F501B-6B13-44C5-A3F0-C8A245ED1105}"/>
              </a:ext>
            </a:extLst>
          </p:cNvPr>
          <p:cNvSpPr>
            <a:spLocks noGrp="1"/>
          </p:cNvSpPr>
          <p:nvPr>
            <p:ph type="body" sz="quarter" idx="15"/>
          </p:nvPr>
        </p:nvSpPr>
        <p:spPr>
          <a:xfrm>
            <a:off x="-11876" y="813717"/>
            <a:ext cx="9144000" cy="503262"/>
          </a:xfrm>
        </p:spPr>
        <p:txBody>
          <a:bodyPr/>
          <a:lstStyle/>
          <a:p>
            <a:r>
              <a:rPr lang="en-US" dirty="0"/>
              <a:t>Q8c.	How supportive are you of an increase to your rates in order to improve and drive economic outcomes? E.g. jobs, new businesses</a:t>
            </a:r>
          </a:p>
          <a:p>
            <a:r>
              <a:rPr lang="en-US" dirty="0"/>
              <a:t>Q8d.	Why do you say that?</a:t>
            </a:r>
          </a:p>
        </p:txBody>
      </p:sp>
      <p:graphicFrame>
        <p:nvGraphicFramePr>
          <p:cNvPr id="5" name="Table 4">
            <a:extLst>
              <a:ext uri="{FF2B5EF4-FFF2-40B4-BE49-F238E27FC236}">
                <a16:creationId xmlns:a16="http://schemas.microsoft.com/office/drawing/2014/main" id="{D87335C7-6AD0-4815-A8CE-A638B0981F80}"/>
              </a:ext>
            </a:extLst>
          </p:cNvPr>
          <p:cNvGraphicFramePr>
            <a:graphicFrameLocks noGrp="1"/>
          </p:cNvGraphicFramePr>
          <p:nvPr>
            <p:extLst>
              <p:ext uri="{D42A27DB-BD31-4B8C-83A1-F6EECF244321}">
                <p14:modId xmlns:p14="http://schemas.microsoft.com/office/powerpoint/2010/main" val="757706149"/>
              </p:ext>
            </p:extLst>
          </p:nvPr>
        </p:nvGraphicFramePr>
        <p:xfrm>
          <a:off x="467544" y="1309572"/>
          <a:ext cx="8317741" cy="4279668"/>
        </p:xfrm>
        <a:graphic>
          <a:graphicData uri="http://schemas.openxmlformats.org/drawingml/2006/table">
            <a:tbl>
              <a:tblPr/>
              <a:tblGrid>
                <a:gridCol w="5225740">
                  <a:extLst>
                    <a:ext uri="{9D8B030D-6E8A-4147-A177-3AD203B41FA5}">
                      <a16:colId xmlns:a16="http://schemas.microsoft.com/office/drawing/2014/main" val="61866150"/>
                    </a:ext>
                  </a:extLst>
                </a:gridCol>
                <a:gridCol w="716001">
                  <a:extLst>
                    <a:ext uri="{9D8B030D-6E8A-4147-A177-3AD203B41FA5}">
                      <a16:colId xmlns:a16="http://schemas.microsoft.com/office/drawing/2014/main" val="376262717"/>
                    </a:ext>
                  </a:extLst>
                </a:gridCol>
                <a:gridCol w="792000">
                  <a:extLst>
                    <a:ext uri="{9D8B030D-6E8A-4147-A177-3AD203B41FA5}">
                      <a16:colId xmlns:a16="http://schemas.microsoft.com/office/drawing/2014/main" val="452946930"/>
                    </a:ext>
                  </a:extLst>
                </a:gridCol>
                <a:gridCol w="792000">
                  <a:extLst>
                    <a:ext uri="{9D8B030D-6E8A-4147-A177-3AD203B41FA5}">
                      <a16:colId xmlns:a16="http://schemas.microsoft.com/office/drawing/2014/main" val="4093579913"/>
                    </a:ext>
                  </a:extLst>
                </a:gridCol>
                <a:gridCol w="792000">
                  <a:extLst>
                    <a:ext uri="{9D8B030D-6E8A-4147-A177-3AD203B41FA5}">
                      <a16:colId xmlns:a16="http://schemas.microsoft.com/office/drawing/2014/main" val="38036255"/>
                    </a:ext>
                  </a:extLst>
                </a:gridCol>
              </a:tblGrid>
              <a:tr h="766747">
                <a:tc>
                  <a:txBody>
                    <a:bodyPr/>
                    <a:lstStyle/>
                    <a:p>
                      <a:pPr algn="l" fontAlgn="ctr"/>
                      <a:r>
                        <a:rPr lang="en-US" sz="1000" b="0" i="0" u="none" strike="noStrike" dirty="0">
                          <a:solidFill>
                            <a:srgbClr val="000000"/>
                          </a:solidFill>
                          <a:effectLst/>
                          <a:latin typeface="Century Gothic" panose="020B0502020202020204" pitchFamily="34" charset="0"/>
                        </a:rPr>
                        <a:t>(Column %)</a:t>
                      </a:r>
                    </a:p>
                  </a:txBody>
                  <a:tcPr marL="72000" marR="36000"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Century Gothic" panose="020B0502020202020204" pitchFamily="34" charset="0"/>
                        </a:rPr>
                        <a:t>Overall</a:t>
                      </a:r>
                    </a:p>
                  </a:txBody>
                  <a:tcPr marL="8015" marR="8015"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Century Gothic" panose="020B0502020202020204" pitchFamily="34" charset="0"/>
                        </a:rPr>
                        <a:t>Not at all supportive/Not very supportive</a:t>
                      </a:r>
                    </a:p>
                  </a:txBody>
                  <a:tcPr marL="8015" marR="8015" marT="801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000" b="0" i="0" u="none" strike="noStrike" dirty="0">
                          <a:solidFill>
                            <a:srgbClr val="000000"/>
                          </a:solidFill>
                          <a:effectLst/>
                          <a:latin typeface="Century Gothic" panose="020B0502020202020204" pitchFamily="34" charset="0"/>
                        </a:rPr>
                        <a:t>Somewhat supportive</a:t>
                      </a:r>
                    </a:p>
                  </a:txBody>
                  <a:tcPr marL="8015" marR="8015" marT="8015"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Century Gothic" panose="020B0502020202020204" pitchFamily="34" charset="0"/>
                        </a:rPr>
                        <a:t>Very supportive/ Supportive</a:t>
                      </a:r>
                    </a:p>
                  </a:txBody>
                  <a:tcPr marL="8015" marR="8015" marT="801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706663718"/>
                  </a:ext>
                </a:extLst>
              </a:tr>
              <a:tr h="19565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Cost of living/rates too expensive/not worth it</a:t>
                      </a:r>
                    </a:p>
                  </a:txBody>
                  <a:tcPr marL="72000" marR="36000"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33%</a:t>
                      </a:r>
                    </a:p>
                  </a:txBody>
                  <a:tcPr marL="8015" marR="8015"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tcPr>
                </a:tc>
                <a:tc>
                  <a:txBody>
                    <a:bodyPr/>
                    <a:lstStyle/>
                    <a:p>
                      <a:pPr marL="82550" indent="0" algn="ctr" fontAlgn="ctr"/>
                      <a:r>
                        <a:rPr lang="en-US" sz="1000" b="0" i="0" u="none" strike="noStrike" dirty="0">
                          <a:solidFill>
                            <a:schemeClr val="tx1"/>
                          </a:solidFill>
                          <a:effectLst/>
                          <a:latin typeface="Century Gothic" panose="020B0502020202020204" pitchFamily="34" charset="0"/>
                        </a:rPr>
                        <a:t>52%▲</a:t>
                      </a:r>
                    </a:p>
                  </a:txBody>
                  <a:tcPr marL="8015" marR="8015" marT="801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a:noFill/>
                    </a:lnB>
                    <a:solidFill>
                      <a:schemeClr val="accent2">
                        <a:lumMod val="60000"/>
                        <a:lumOff val="40000"/>
                      </a:schemeClr>
                    </a:solidFill>
                  </a:tcPr>
                </a:tc>
                <a:tc>
                  <a:txBody>
                    <a:bodyPr/>
                    <a:lstStyle/>
                    <a:p>
                      <a:pPr algn="ctr" fontAlgn="ctr"/>
                      <a:r>
                        <a:rPr lang="en-US" sz="1000" b="0" i="0" u="none" strike="noStrike" dirty="0">
                          <a:solidFill>
                            <a:srgbClr val="000000"/>
                          </a:solidFill>
                          <a:effectLst/>
                          <a:latin typeface="Century Gothic" panose="020B0502020202020204" pitchFamily="34" charset="0"/>
                        </a:rPr>
                        <a:t>30%</a:t>
                      </a:r>
                    </a:p>
                  </a:txBody>
                  <a:tcPr marL="8015" marR="8015" marT="8015" marB="0" anchor="ctr">
                    <a:lnL>
                      <a:noFill/>
                    </a:lnL>
                    <a:lnR>
                      <a:noFill/>
                    </a:lnR>
                    <a:lnT w="6350" cap="flat" cmpd="sng" algn="ctr">
                      <a:solidFill>
                        <a:schemeClr val="bg1">
                          <a:lumMod val="75000"/>
                        </a:schemeClr>
                      </a:solidFill>
                      <a:prstDash val="solid"/>
                      <a:round/>
                      <a:headEnd type="none" w="med" len="med"/>
                      <a:tailEnd type="none" w="med" len="med"/>
                    </a:lnT>
                    <a:lnB>
                      <a:noFill/>
                    </a:lnB>
                  </a:tcPr>
                </a:tc>
                <a:tc>
                  <a:txBody>
                    <a:bodyPr/>
                    <a:lstStyle/>
                    <a:p>
                      <a:pPr marL="82550"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13%▼</a:t>
                      </a:r>
                    </a:p>
                  </a:txBody>
                  <a:tcPr marL="8015" marR="8015" marT="801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solidFill>
                      <a:schemeClr val="accent3">
                        <a:lumMod val="20000"/>
                        <a:lumOff val="80000"/>
                      </a:schemeClr>
                    </a:solidFill>
                  </a:tcPr>
                </a:tc>
                <a:extLst>
                  <a:ext uri="{0D108BD9-81ED-4DB2-BD59-A6C34878D82A}">
                    <a16:rowId xmlns:a16="http://schemas.microsoft.com/office/drawing/2014/main" val="2372070452"/>
                  </a:ext>
                </a:extLst>
              </a:tr>
              <a:tr h="341661">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Mismanagement of Council funds/needs to be spent more wisely/distrust in where it will be spent</a:t>
                      </a:r>
                    </a:p>
                  </a:txBody>
                  <a:tcPr marL="72000" marR="36000"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19%</a:t>
                      </a:r>
                    </a:p>
                  </a:txBody>
                  <a:tcPr marL="8015" marR="8015"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marL="0"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23%</a:t>
                      </a:r>
                    </a:p>
                  </a:txBody>
                  <a:tcPr marL="8015" marR="8015" marT="8015" marB="0" anchor="ctr">
                    <a:lnL w="6350" cap="flat" cmpd="sng" algn="ctr">
                      <a:solidFill>
                        <a:schemeClr val="bg1">
                          <a:lumMod val="75000"/>
                        </a:schemeClr>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ctr" fontAlgn="ctr"/>
                      <a:r>
                        <a:rPr lang="en-US" sz="1000" b="0" i="0" u="none" strike="noStrike" dirty="0">
                          <a:solidFill>
                            <a:srgbClr val="000000"/>
                          </a:solidFill>
                          <a:effectLst/>
                          <a:latin typeface="Century Gothic" panose="020B0502020202020204" pitchFamily="34" charset="0"/>
                        </a:rPr>
                        <a:t>23%</a:t>
                      </a:r>
                    </a:p>
                  </a:txBody>
                  <a:tcPr marL="8015" marR="8015" marT="8015" marB="0" anchor="ctr">
                    <a:lnL>
                      <a:noFill/>
                    </a:lnL>
                    <a:lnR>
                      <a:noFill/>
                    </a:lnR>
                    <a:lnT>
                      <a:noFill/>
                    </a:lnT>
                    <a:lnB>
                      <a:noFill/>
                    </a:lnB>
                  </a:tcPr>
                </a:tc>
                <a:tc>
                  <a:txBody>
                    <a:bodyPr/>
                    <a:lstStyle/>
                    <a:p>
                      <a:pPr marL="82550"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9%▼</a:t>
                      </a:r>
                    </a:p>
                  </a:txBody>
                  <a:tcPr marL="8015" marR="8015" marT="8015" marB="0" anchor="ctr">
                    <a:lnL>
                      <a:noFill/>
                    </a:lnL>
                    <a:lnR w="6350" cap="flat" cmpd="sng" algn="ctr">
                      <a:solidFill>
                        <a:schemeClr val="bg1">
                          <a:lumMod val="75000"/>
                        </a:schemeClr>
                      </a:solidFill>
                      <a:prstDash val="solid"/>
                      <a:round/>
                      <a:headEnd type="none" w="med" len="med"/>
                      <a:tailEnd type="none" w="med" len="med"/>
                    </a:lnR>
                    <a:lnT>
                      <a:noFill/>
                    </a:lnT>
                    <a:lnB>
                      <a:noFill/>
                    </a:lnB>
                    <a:solidFill>
                      <a:schemeClr val="accent3">
                        <a:lumMod val="20000"/>
                        <a:lumOff val="80000"/>
                      </a:schemeClr>
                    </a:solidFill>
                  </a:tcPr>
                </a:tc>
                <a:extLst>
                  <a:ext uri="{0D108BD9-81ED-4DB2-BD59-A6C34878D82A}">
                    <a16:rowId xmlns:a16="http://schemas.microsoft.com/office/drawing/2014/main" val="2739809532"/>
                  </a:ext>
                </a:extLst>
              </a:tr>
              <a:tr h="19565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Will benefit the community/growth and development of the area/improve services</a:t>
                      </a:r>
                    </a:p>
                  </a:txBody>
                  <a:tcPr marL="72000" marR="36000"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12%</a:t>
                      </a:r>
                    </a:p>
                  </a:txBody>
                  <a:tcPr marL="8015" marR="8015"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marL="0"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8%</a:t>
                      </a:r>
                    </a:p>
                  </a:txBody>
                  <a:tcPr marL="8015" marR="8015" marT="8015" marB="0" anchor="ctr">
                    <a:lnL w="6350" cap="flat" cmpd="sng" algn="ctr">
                      <a:solidFill>
                        <a:schemeClr val="bg1">
                          <a:lumMod val="75000"/>
                        </a:schemeClr>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marL="0"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9%</a:t>
                      </a:r>
                    </a:p>
                  </a:txBody>
                  <a:tcPr marL="8015" marR="8015" marT="8015" marB="0" anchor="ctr">
                    <a:lnL>
                      <a:noFill/>
                    </a:lnL>
                    <a:lnR>
                      <a:noFill/>
                    </a:lnR>
                    <a:lnT>
                      <a:noFill/>
                    </a:lnT>
                    <a:lnB>
                      <a:noFill/>
                    </a:lnB>
                  </a:tcPr>
                </a:tc>
                <a:tc>
                  <a:txBody>
                    <a:bodyPr/>
                    <a:lstStyle/>
                    <a:p>
                      <a:pPr marL="82550"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21%▲</a:t>
                      </a:r>
                    </a:p>
                  </a:txBody>
                  <a:tcPr marL="8015" marR="8015" marT="8015" marB="0" anchor="ctr">
                    <a:lnL>
                      <a:noFill/>
                    </a:lnL>
                    <a:lnR w="6350" cap="flat" cmpd="sng" algn="ctr">
                      <a:solidFill>
                        <a:schemeClr val="bg1">
                          <a:lumMod val="75000"/>
                        </a:schemeClr>
                      </a:solidFill>
                      <a:prstDash val="solid"/>
                      <a:round/>
                      <a:headEnd type="none" w="med" len="med"/>
                      <a:tailEnd type="none" w="med" len="med"/>
                    </a:lnR>
                    <a:lnT>
                      <a:noFill/>
                    </a:lnT>
                    <a:lnB>
                      <a:noFill/>
                    </a:lnB>
                    <a:solidFill>
                      <a:schemeClr val="accent3">
                        <a:lumMod val="60000"/>
                        <a:lumOff val="40000"/>
                      </a:schemeClr>
                    </a:solidFill>
                  </a:tcPr>
                </a:tc>
                <a:extLst>
                  <a:ext uri="{0D108BD9-81ED-4DB2-BD59-A6C34878D82A}">
                    <a16:rowId xmlns:a16="http://schemas.microsoft.com/office/drawing/2014/main" val="2362347359"/>
                  </a:ext>
                </a:extLst>
              </a:tr>
              <a:tr h="19565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Supports employment/business/economic growth</a:t>
                      </a:r>
                    </a:p>
                  </a:txBody>
                  <a:tcPr marL="72000" marR="36000"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13%</a:t>
                      </a:r>
                    </a:p>
                  </a:txBody>
                  <a:tcPr marL="8015" marR="8015"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marL="82550"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&lt;1%▼</a:t>
                      </a:r>
                    </a:p>
                  </a:txBody>
                  <a:tcPr marL="8015" marR="8015" marT="8015" marB="0" anchor="ctr">
                    <a:lnL w="6350" cap="flat" cmpd="sng" algn="ctr">
                      <a:solidFill>
                        <a:schemeClr val="bg1">
                          <a:lumMod val="75000"/>
                        </a:schemeClr>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ctr" fontAlgn="ctr"/>
                      <a:r>
                        <a:rPr lang="en-US" sz="1000" b="0" i="0" u="none" strike="noStrike" dirty="0">
                          <a:solidFill>
                            <a:srgbClr val="000000"/>
                          </a:solidFill>
                          <a:effectLst/>
                          <a:latin typeface="Century Gothic" panose="020B0502020202020204" pitchFamily="34" charset="0"/>
                        </a:rPr>
                        <a:t>10%</a:t>
                      </a:r>
                    </a:p>
                  </a:txBody>
                  <a:tcPr marL="8015" marR="8015" marT="8015" marB="0" anchor="ctr">
                    <a:lnL>
                      <a:noFill/>
                    </a:lnL>
                    <a:lnR>
                      <a:noFill/>
                    </a:lnR>
                    <a:lnT>
                      <a:noFill/>
                    </a:lnT>
                    <a:lnB>
                      <a:noFill/>
                    </a:lnB>
                  </a:tcPr>
                </a:tc>
                <a:tc>
                  <a:txBody>
                    <a:bodyPr/>
                    <a:lstStyle/>
                    <a:p>
                      <a:pPr marL="82550"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32%▲</a:t>
                      </a:r>
                    </a:p>
                  </a:txBody>
                  <a:tcPr marL="8015" marR="8015" marT="8015" marB="0" anchor="ctr">
                    <a:lnL>
                      <a:noFill/>
                    </a:lnL>
                    <a:lnR w="6350" cap="flat" cmpd="sng" algn="ctr">
                      <a:solidFill>
                        <a:schemeClr val="bg1">
                          <a:lumMod val="75000"/>
                        </a:schemeClr>
                      </a:solidFill>
                      <a:prstDash val="solid"/>
                      <a:round/>
                      <a:headEnd type="none" w="med" len="med"/>
                      <a:tailEnd type="none" w="med" len="med"/>
                    </a:lnR>
                    <a:lnT>
                      <a:noFill/>
                    </a:lnT>
                    <a:lnB>
                      <a:noFill/>
                    </a:lnB>
                    <a:solidFill>
                      <a:schemeClr val="accent3">
                        <a:lumMod val="60000"/>
                        <a:lumOff val="40000"/>
                      </a:schemeClr>
                    </a:solidFill>
                  </a:tcPr>
                </a:tc>
                <a:extLst>
                  <a:ext uri="{0D108BD9-81ED-4DB2-BD59-A6C34878D82A}">
                    <a16:rowId xmlns:a16="http://schemas.microsoft.com/office/drawing/2014/main" val="3571240739"/>
                  </a:ext>
                </a:extLst>
              </a:tr>
              <a:tr h="19565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Supportive/necessary/needs to happen</a:t>
                      </a:r>
                    </a:p>
                  </a:txBody>
                  <a:tcPr marL="72000" marR="36000"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9%</a:t>
                      </a:r>
                    </a:p>
                  </a:txBody>
                  <a:tcPr marL="8015" marR="8015"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marL="82550"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1%▼</a:t>
                      </a:r>
                    </a:p>
                  </a:txBody>
                  <a:tcPr marL="8015" marR="8015" marT="8015" marB="0" anchor="ctr">
                    <a:lnL w="6350" cap="flat" cmpd="sng" algn="ctr">
                      <a:solidFill>
                        <a:schemeClr val="bg1">
                          <a:lumMod val="75000"/>
                        </a:schemeClr>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ctr" fontAlgn="ctr"/>
                      <a:r>
                        <a:rPr lang="en-US" sz="1000" b="0" i="0" u="none" strike="noStrike" dirty="0">
                          <a:solidFill>
                            <a:srgbClr val="000000"/>
                          </a:solidFill>
                          <a:effectLst/>
                          <a:latin typeface="Century Gothic" panose="020B0502020202020204" pitchFamily="34" charset="0"/>
                        </a:rPr>
                        <a:t>7%</a:t>
                      </a:r>
                    </a:p>
                  </a:txBody>
                  <a:tcPr marL="8015" marR="8015" marT="8015" marB="0" anchor="ctr">
                    <a:lnL>
                      <a:noFill/>
                    </a:lnL>
                    <a:lnR>
                      <a:noFill/>
                    </a:lnR>
                    <a:lnT>
                      <a:noFill/>
                    </a:lnT>
                    <a:lnB>
                      <a:noFill/>
                    </a:lnB>
                  </a:tcPr>
                </a:tc>
                <a:tc>
                  <a:txBody>
                    <a:bodyPr/>
                    <a:lstStyle/>
                    <a:p>
                      <a:pPr marL="82550"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20%▲</a:t>
                      </a:r>
                    </a:p>
                  </a:txBody>
                  <a:tcPr marL="8015" marR="8015" marT="8015" marB="0" anchor="ctr">
                    <a:lnL>
                      <a:noFill/>
                    </a:lnL>
                    <a:lnR w="6350" cap="flat" cmpd="sng" algn="ctr">
                      <a:solidFill>
                        <a:schemeClr val="bg1">
                          <a:lumMod val="75000"/>
                        </a:schemeClr>
                      </a:solidFill>
                      <a:prstDash val="solid"/>
                      <a:round/>
                      <a:headEnd type="none" w="med" len="med"/>
                      <a:tailEnd type="none" w="med" len="med"/>
                    </a:lnR>
                    <a:lnT>
                      <a:noFill/>
                    </a:lnT>
                    <a:lnB>
                      <a:noFill/>
                    </a:lnB>
                    <a:solidFill>
                      <a:schemeClr val="accent3">
                        <a:lumMod val="60000"/>
                        <a:lumOff val="40000"/>
                      </a:schemeClr>
                    </a:solidFill>
                  </a:tcPr>
                </a:tc>
                <a:extLst>
                  <a:ext uri="{0D108BD9-81ED-4DB2-BD59-A6C34878D82A}">
                    <a16:rowId xmlns:a16="http://schemas.microsoft.com/office/drawing/2014/main" val="785284037"/>
                  </a:ext>
                </a:extLst>
              </a:tr>
              <a:tr h="195653">
                <a:tc>
                  <a:txBody>
                    <a:bodyPr/>
                    <a:lstStyle/>
                    <a:p>
                      <a:pPr marL="82550" indent="-82550"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Businesses are not Council's/ratepayer's responsibility/source money elsewhere</a:t>
                      </a:r>
                    </a:p>
                  </a:txBody>
                  <a:tcPr marL="72000" marR="36000"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8%</a:t>
                      </a:r>
                    </a:p>
                  </a:txBody>
                  <a:tcPr marL="8015" marR="8015"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marL="82550"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13%▲</a:t>
                      </a:r>
                    </a:p>
                  </a:txBody>
                  <a:tcPr marL="8015" marR="8015" marT="8015" marB="0" anchor="ctr">
                    <a:lnL w="6350" cap="flat" cmpd="sng" algn="ctr">
                      <a:solidFill>
                        <a:schemeClr val="bg1">
                          <a:lumMod val="75000"/>
                        </a:schemeClr>
                      </a:solidFill>
                      <a:prstDash val="solid"/>
                      <a:round/>
                      <a:headEnd type="none" w="med" len="med"/>
                      <a:tailEnd type="none" w="med" len="med"/>
                    </a:lnL>
                    <a:lnR>
                      <a:noFill/>
                    </a:lnR>
                    <a:lnT>
                      <a:noFill/>
                    </a:lnT>
                    <a:lnB>
                      <a:noFill/>
                    </a:lnB>
                    <a:solidFill>
                      <a:schemeClr val="accent2">
                        <a:lumMod val="60000"/>
                        <a:lumOff val="40000"/>
                      </a:schemeClr>
                    </a:solidFill>
                  </a:tcPr>
                </a:tc>
                <a:tc>
                  <a:txBody>
                    <a:bodyPr/>
                    <a:lstStyle/>
                    <a:p>
                      <a:pPr algn="ctr" fontAlgn="ctr"/>
                      <a:r>
                        <a:rPr lang="en-US" sz="1000" b="0" i="0" u="none" strike="noStrike">
                          <a:solidFill>
                            <a:srgbClr val="000000"/>
                          </a:solidFill>
                          <a:effectLst/>
                          <a:latin typeface="Century Gothic" panose="020B0502020202020204" pitchFamily="34" charset="0"/>
                        </a:rPr>
                        <a:t>9%</a:t>
                      </a:r>
                    </a:p>
                  </a:txBody>
                  <a:tcPr marL="8015" marR="8015" marT="8015" marB="0" anchor="ctr">
                    <a:lnL>
                      <a:noFill/>
                    </a:lnL>
                    <a:lnR>
                      <a:noFill/>
                    </a:lnR>
                    <a:lnT>
                      <a:noFill/>
                    </a:lnT>
                    <a:lnB>
                      <a:noFill/>
                    </a:lnB>
                  </a:tcPr>
                </a:tc>
                <a:tc>
                  <a:txBody>
                    <a:bodyPr/>
                    <a:lstStyle/>
                    <a:p>
                      <a:pPr marL="82550"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a:t>
                      </a:r>
                    </a:p>
                  </a:txBody>
                  <a:tcPr marL="8015" marR="8015" marT="8015" marB="0" anchor="ctr">
                    <a:lnL>
                      <a:noFill/>
                    </a:lnL>
                    <a:lnR w="6350" cap="flat" cmpd="sng" algn="ctr">
                      <a:solidFill>
                        <a:schemeClr val="bg1">
                          <a:lumMod val="75000"/>
                        </a:schemeClr>
                      </a:solidFill>
                      <a:prstDash val="solid"/>
                      <a:round/>
                      <a:headEnd type="none" w="med" len="med"/>
                      <a:tailEnd type="none" w="med" len="med"/>
                    </a:lnR>
                    <a:lnT>
                      <a:noFill/>
                    </a:lnT>
                    <a:lnB>
                      <a:noFill/>
                    </a:lnB>
                    <a:solidFill>
                      <a:schemeClr val="accent3">
                        <a:lumMod val="20000"/>
                        <a:lumOff val="80000"/>
                      </a:schemeClr>
                    </a:solidFill>
                  </a:tcPr>
                </a:tc>
                <a:extLst>
                  <a:ext uri="{0D108BD9-81ED-4DB2-BD59-A6C34878D82A}">
                    <a16:rowId xmlns:a16="http://schemas.microsoft.com/office/drawing/2014/main" val="846564802"/>
                  </a:ext>
                </a:extLst>
              </a:tr>
              <a:tr h="19565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Council needs to be transparent/accountable</a:t>
                      </a:r>
                    </a:p>
                  </a:txBody>
                  <a:tcPr marL="72000" marR="36000"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7%</a:t>
                      </a:r>
                    </a:p>
                  </a:txBody>
                  <a:tcPr marL="8015" marR="8015"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8%</a:t>
                      </a:r>
                    </a:p>
                  </a:txBody>
                  <a:tcPr marL="8015" marR="8015" marT="8015" marB="0" anchor="ctr">
                    <a:lnL w="6350" cap="flat" cmpd="sng" algn="ctr">
                      <a:solidFill>
                        <a:schemeClr val="bg1">
                          <a:lumMod val="75000"/>
                        </a:schemeClr>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ctr" fontAlgn="ctr"/>
                      <a:r>
                        <a:rPr lang="en-US" sz="1000" b="0" i="0" u="none" strike="noStrike" dirty="0">
                          <a:solidFill>
                            <a:srgbClr val="000000"/>
                          </a:solidFill>
                          <a:effectLst/>
                          <a:latin typeface="Century Gothic" panose="020B0502020202020204" pitchFamily="34" charset="0"/>
                        </a:rPr>
                        <a:t>8%</a:t>
                      </a:r>
                    </a:p>
                  </a:txBody>
                  <a:tcPr marL="8015" marR="8015" marT="8015" marB="0" anchor="ctr">
                    <a:lnL>
                      <a:noFill/>
                    </a:lnL>
                    <a:lnR>
                      <a:noFill/>
                    </a:lnR>
                    <a:lnT>
                      <a:noFill/>
                    </a:lnT>
                    <a:lnB>
                      <a:noFill/>
                    </a:lnB>
                  </a:tcPr>
                </a:tc>
                <a:tc>
                  <a:txBody>
                    <a:bodyPr/>
                    <a:lstStyle/>
                    <a:p>
                      <a:pPr marL="0"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a:t>
                      </a:r>
                    </a:p>
                  </a:txBody>
                  <a:tcPr marL="8015" marR="8015" marT="8015" marB="0" anchor="ctr">
                    <a:lnL>
                      <a:noFill/>
                    </a:lnL>
                    <a:lnR w="6350" cap="flat" cmpd="sng" algn="ctr">
                      <a:solidFill>
                        <a:schemeClr val="bg1">
                          <a:lumMod val="75000"/>
                        </a:schemeClr>
                      </a:solidFill>
                      <a:prstDash val="solid"/>
                      <a:round/>
                      <a:headEnd type="none" w="med" len="med"/>
                      <a:tailEnd type="none" w="med" len="med"/>
                    </a:lnR>
                    <a:lnT>
                      <a:noFill/>
                    </a:lnT>
                    <a:lnB>
                      <a:noFill/>
                    </a:lnB>
                    <a:solidFill>
                      <a:schemeClr val="accent3">
                        <a:lumMod val="20000"/>
                        <a:lumOff val="80000"/>
                      </a:schemeClr>
                    </a:solidFill>
                  </a:tcPr>
                </a:tc>
                <a:extLst>
                  <a:ext uri="{0D108BD9-81ED-4DB2-BD59-A6C34878D82A}">
                    <a16:rowId xmlns:a16="http://schemas.microsoft.com/office/drawing/2014/main" val="3982725587"/>
                  </a:ext>
                </a:extLst>
              </a:tr>
              <a:tr h="19565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Equity across all communities</a:t>
                      </a:r>
                    </a:p>
                  </a:txBody>
                  <a:tcPr marL="72000" marR="36000"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4%</a:t>
                      </a:r>
                    </a:p>
                  </a:txBody>
                  <a:tcPr marL="8015" marR="8015"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marL="82550"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7%▲</a:t>
                      </a:r>
                    </a:p>
                  </a:txBody>
                  <a:tcPr marL="8015" marR="8015" marT="8015" marB="0" anchor="ctr">
                    <a:lnL w="6350" cap="flat" cmpd="sng" algn="ctr">
                      <a:solidFill>
                        <a:schemeClr val="bg1">
                          <a:lumMod val="75000"/>
                        </a:schemeClr>
                      </a:solidFill>
                      <a:prstDash val="solid"/>
                      <a:round/>
                      <a:headEnd type="none" w="med" len="med"/>
                      <a:tailEnd type="none" w="med" len="med"/>
                    </a:lnL>
                    <a:lnR>
                      <a:noFill/>
                    </a:lnR>
                    <a:lnT>
                      <a:noFill/>
                    </a:lnT>
                    <a:lnB>
                      <a:noFill/>
                    </a:lnB>
                    <a:solidFill>
                      <a:schemeClr val="accent2">
                        <a:lumMod val="60000"/>
                        <a:lumOff val="40000"/>
                      </a:schemeClr>
                    </a:solidFill>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8015" marR="8015" marT="8015"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2%</a:t>
                      </a:r>
                    </a:p>
                  </a:txBody>
                  <a:tcPr marL="8015" marR="8015" marT="8015" marB="0" anchor="ctr">
                    <a:lnL>
                      <a:noFill/>
                    </a:lnL>
                    <a:lnR w="6350" cap="flat" cmpd="sng" algn="ctr">
                      <a:solidFill>
                        <a:schemeClr val="bg1">
                          <a:lumMod val="75000"/>
                        </a:schemeClr>
                      </a:solidFill>
                      <a:prstDash val="solid"/>
                      <a:round/>
                      <a:headEnd type="none" w="med" len="med"/>
                      <a:tailEnd type="none" w="med" len="med"/>
                    </a:lnR>
                    <a:lnT>
                      <a:noFill/>
                    </a:lnT>
                    <a:lnB>
                      <a:noFill/>
                    </a:lnB>
                    <a:solidFill>
                      <a:schemeClr val="accent3">
                        <a:lumMod val="20000"/>
                        <a:lumOff val="80000"/>
                      </a:schemeClr>
                    </a:solidFill>
                  </a:tcPr>
                </a:tc>
                <a:extLst>
                  <a:ext uri="{0D108BD9-81ED-4DB2-BD59-A6C34878D82A}">
                    <a16:rowId xmlns:a16="http://schemas.microsoft.com/office/drawing/2014/main" val="3645963525"/>
                  </a:ext>
                </a:extLst>
              </a:tr>
              <a:tr h="19565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Rate increase not urgent/necessary</a:t>
                      </a:r>
                    </a:p>
                  </a:txBody>
                  <a:tcPr marL="72000" marR="36000"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4%</a:t>
                      </a:r>
                    </a:p>
                  </a:txBody>
                  <a:tcPr marL="8015" marR="8015"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marL="82550"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6%▲</a:t>
                      </a:r>
                    </a:p>
                  </a:txBody>
                  <a:tcPr marL="8015" marR="8015" marT="8015" marB="0" anchor="ctr">
                    <a:lnL w="6350" cap="flat" cmpd="sng" algn="ctr">
                      <a:solidFill>
                        <a:schemeClr val="bg1">
                          <a:lumMod val="75000"/>
                        </a:schemeClr>
                      </a:solidFill>
                      <a:prstDash val="solid"/>
                      <a:round/>
                      <a:headEnd type="none" w="med" len="med"/>
                      <a:tailEnd type="none" w="med" len="med"/>
                    </a:lnL>
                    <a:lnR>
                      <a:noFill/>
                    </a:lnR>
                    <a:lnT>
                      <a:noFill/>
                    </a:lnT>
                    <a:lnB>
                      <a:noFill/>
                    </a:lnB>
                    <a:solidFill>
                      <a:schemeClr val="accent2">
                        <a:lumMod val="60000"/>
                        <a:lumOff val="40000"/>
                      </a:schemeClr>
                    </a:solidFill>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8015" marR="8015" marT="8015" marB="0" anchor="ctr">
                    <a:lnL>
                      <a:noFill/>
                    </a:lnL>
                    <a:lnR>
                      <a:noFill/>
                    </a:lnR>
                    <a:lnT>
                      <a:noFill/>
                    </a:lnT>
                    <a:lnB>
                      <a:noFill/>
                    </a:lnB>
                  </a:tcPr>
                </a:tc>
                <a:tc>
                  <a:txBody>
                    <a:bodyPr/>
                    <a:lstStyle/>
                    <a:p>
                      <a:pPr marL="82550"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1%▼</a:t>
                      </a:r>
                    </a:p>
                  </a:txBody>
                  <a:tcPr marL="8015" marR="8015" marT="8015" marB="0" anchor="ctr">
                    <a:lnL>
                      <a:noFill/>
                    </a:lnL>
                    <a:lnR w="6350" cap="flat" cmpd="sng" algn="ctr">
                      <a:solidFill>
                        <a:schemeClr val="bg1">
                          <a:lumMod val="75000"/>
                        </a:schemeClr>
                      </a:solidFill>
                      <a:prstDash val="solid"/>
                      <a:round/>
                      <a:headEnd type="none" w="med" len="med"/>
                      <a:tailEnd type="none" w="med" len="med"/>
                    </a:lnR>
                    <a:lnT>
                      <a:noFill/>
                    </a:lnT>
                    <a:lnB>
                      <a:noFill/>
                    </a:lnB>
                    <a:solidFill>
                      <a:schemeClr val="accent3">
                        <a:lumMod val="20000"/>
                        <a:lumOff val="80000"/>
                      </a:schemeClr>
                    </a:solidFill>
                  </a:tcPr>
                </a:tc>
                <a:extLst>
                  <a:ext uri="{0D108BD9-81ED-4DB2-BD59-A6C34878D82A}">
                    <a16:rowId xmlns:a16="http://schemas.microsoft.com/office/drawing/2014/main" val="2853913800"/>
                  </a:ext>
                </a:extLst>
              </a:tr>
              <a:tr h="19565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Need more information</a:t>
                      </a:r>
                    </a:p>
                  </a:txBody>
                  <a:tcPr marL="72000" marR="36000"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2%</a:t>
                      </a:r>
                    </a:p>
                  </a:txBody>
                  <a:tcPr marL="8015" marR="8015"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1%</a:t>
                      </a:r>
                    </a:p>
                  </a:txBody>
                  <a:tcPr marL="8015" marR="8015" marT="8015" marB="0" anchor="ctr">
                    <a:lnL w="6350" cap="flat" cmpd="sng" algn="ctr">
                      <a:solidFill>
                        <a:schemeClr val="bg1">
                          <a:lumMod val="75000"/>
                        </a:schemeClr>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ctr" fontAlgn="ctr"/>
                      <a:r>
                        <a:rPr lang="en-US" sz="1000" b="0" i="0" u="none" strike="noStrike" dirty="0">
                          <a:solidFill>
                            <a:srgbClr val="000000"/>
                          </a:solidFill>
                          <a:effectLst/>
                          <a:latin typeface="Century Gothic" panose="020B0502020202020204" pitchFamily="34" charset="0"/>
                        </a:rPr>
                        <a:t>2%</a:t>
                      </a:r>
                    </a:p>
                  </a:txBody>
                  <a:tcPr marL="8015" marR="8015" marT="8015"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2%</a:t>
                      </a:r>
                    </a:p>
                  </a:txBody>
                  <a:tcPr marL="8015" marR="8015" marT="8015" marB="0" anchor="ctr">
                    <a:lnL>
                      <a:noFill/>
                    </a:lnL>
                    <a:lnR w="6350" cap="flat" cmpd="sng" algn="ctr">
                      <a:solidFill>
                        <a:schemeClr val="bg1">
                          <a:lumMod val="75000"/>
                        </a:schemeClr>
                      </a:solidFill>
                      <a:prstDash val="solid"/>
                      <a:round/>
                      <a:headEnd type="none" w="med" len="med"/>
                      <a:tailEnd type="none" w="med" len="med"/>
                    </a:lnR>
                    <a:lnT>
                      <a:noFill/>
                    </a:lnT>
                    <a:lnB>
                      <a:noFill/>
                    </a:lnB>
                    <a:solidFill>
                      <a:schemeClr val="accent3">
                        <a:lumMod val="20000"/>
                        <a:lumOff val="80000"/>
                      </a:schemeClr>
                    </a:solidFill>
                  </a:tcPr>
                </a:tc>
                <a:extLst>
                  <a:ext uri="{0D108BD9-81ED-4DB2-BD59-A6C34878D82A}">
                    <a16:rowId xmlns:a16="http://schemas.microsoft.com/office/drawing/2014/main" val="3845372137"/>
                  </a:ext>
                </a:extLst>
              </a:tr>
              <a:tr h="19565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Issues with structure of Council e.g. wages, staff, mismanagement</a:t>
                      </a:r>
                    </a:p>
                  </a:txBody>
                  <a:tcPr marL="72000" marR="36000"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2%</a:t>
                      </a:r>
                    </a:p>
                  </a:txBody>
                  <a:tcPr marL="8015" marR="8015"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4%</a:t>
                      </a:r>
                    </a:p>
                  </a:txBody>
                  <a:tcPr marL="8015" marR="8015" marT="8015" marB="0" anchor="ctr">
                    <a:lnL w="6350" cap="flat" cmpd="sng" algn="ctr">
                      <a:solidFill>
                        <a:schemeClr val="bg1">
                          <a:lumMod val="75000"/>
                        </a:schemeClr>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ctr" fontAlgn="ctr"/>
                      <a:r>
                        <a:rPr lang="en-US" sz="1000" b="0" i="0" u="none" strike="noStrike" dirty="0">
                          <a:solidFill>
                            <a:srgbClr val="000000"/>
                          </a:solidFill>
                          <a:effectLst/>
                          <a:latin typeface="Century Gothic" panose="020B0502020202020204" pitchFamily="34" charset="0"/>
                        </a:rPr>
                        <a:t>1%</a:t>
                      </a:r>
                    </a:p>
                  </a:txBody>
                  <a:tcPr marL="8015" marR="8015" marT="8015" marB="0" anchor="ctr">
                    <a:lnL>
                      <a:noFill/>
                    </a:lnL>
                    <a:lnR>
                      <a:noFill/>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8015" marR="8015" marT="8015" marB="0" anchor="ctr">
                    <a:lnL>
                      <a:noFill/>
                    </a:lnL>
                    <a:lnR w="6350" cap="flat" cmpd="sng" algn="ctr">
                      <a:solidFill>
                        <a:schemeClr val="bg1">
                          <a:lumMod val="75000"/>
                        </a:schemeClr>
                      </a:solidFill>
                      <a:prstDash val="solid"/>
                      <a:round/>
                      <a:headEnd type="none" w="med" len="med"/>
                      <a:tailEnd type="none" w="med" len="med"/>
                    </a:lnR>
                    <a:lnT>
                      <a:noFill/>
                    </a:lnT>
                    <a:lnB>
                      <a:noFill/>
                    </a:lnB>
                    <a:solidFill>
                      <a:schemeClr val="accent3">
                        <a:lumMod val="20000"/>
                        <a:lumOff val="80000"/>
                      </a:schemeClr>
                    </a:solidFill>
                  </a:tcPr>
                </a:tc>
                <a:extLst>
                  <a:ext uri="{0D108BD9-81ED-4DB2-BD59-A6C34878D82A}">
                    <a16:rowId xmlns:a16="http://schemas.microsoft.com/office/drawing/2014/main" val="2650574071"/>
                  </a:ext>
                </a:extLst>
              </a:tr>
              <a:tr h="19565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No impact on us/don't pay rates</a:t>
                      </a:r>
                    </a:p>
                  </a:txBody>
                  <a:tcPr marL="72000" marR="36000"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2%</a:t>
                      </a:r>
                    </a:p>
                  </a:txBody>
                  <a:tcPr marL="8015" marR="8015"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1%</a:t>
                      </a:r>
                    </a:p>
                  </a:txBody>
                  <a:tcPr marL="8015" marR="8015" marT="8015" marB="0" anchor="ctr">
                    <a:lnL w="6350" cap="flat" cmpd="sng" algn="ctr">
                      <a:solidFill>
                        <a:schemeClr val="bg1">
                          <a:lumMod val="75000"/>
                        </a:schemeClr>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marL="82550"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a:t>
                      </a:r>
                    </a:p>
                  </a:txBody>
                  <a:tcPr marL="8015" marR="8015" marT="8015"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1%</a:t>
                      </a:r>
                    </a:p>
                  </a:txBody>
                  <a:tcPr marL="8015" marR="8015" marT="8015" marB="0" anchor="ctr">
                    <a:lnL>
                      <a:noFill/>
                    </a:lnL>
                    <a:lnR w="6350" cap="flat" cmpd="sng" algn="ctr">
                      <a:solidFill>
                        <a:schemeClr val="bg1">
                          <a:lumMod val="75000"/>
                        </a:schemeClr>
                      </a:solidFill>
                      <a:prstDash val="solid"/>
                      <a:round/>
                      <a:headEnd type="none" w="med" len="med"/>
                      <a:tailEnd type="none" w="med" len="med"/>
                    </a:lnR>
                    <a:lnT>
                      <a:noFill/>
                    </a:lnT>
                    <a:lnB>
                      <a:noFill/>
                    </a:lnB>
                    <a:solidFill>
                      <a:schemeClr val="accent3">
                        <a:lumMod val="20000"/>
                        <a:lumOff val="80000"/>
                      </a:schemeClr>
                    </a:solidFill>
                  </a:tcPr>
                </a:tc>
                <a:extLst>
                  <a:ext uri="{0D108BD9-81ED-4DB2-BD59-A6C34878D82A}">
                    <a16:rowId xmlns:a16="http://schemas.microsoft.com/office/drawing/2014/main" val="1581033494"/>
                  </a:ext>
                </a:extLst>
              </a:tr>
              <a:tr h="19565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Lack of/needs more community consultation/engagement</a:t>
                      </a:r>
                    </a:p>
                  </a:txBody>
                  <a:tcPr marL="72000" marR="36000"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1%</a:t>
                      </a:r>
                    </a:p>
                  </a:txBody>
                  <a:tcPr marL="8015" marR="8015"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8015" marR="8015" marT="8015" marB="0" anchor="ctr">
                    <a:lnL w="6350" cap="flat" cmpd="sng" algn="ctr">
                      <a:solidFill>
                        <a:schemeClr val="bg1">
                          <a:lumMod val="75000"/>
                        </a:schemeClr>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ctr" fontAlgn="ctr"/>
                      <a:r>
                        <a:rPr lang="en-US" sz="1000" b="0" i="0" u="none" strike="noStrike" dirty="0">
                          <a:solidFill>
                            <a:srgbClr val="000000"/>
                          </a:solidFill>
                          <a:effectLst/>
                          <a:latin typeface="Century Gothic" panose="020B0502020202020204" pitchFamily="34" charset="0"/>
                        </a:rPr>
                        <a:t>2%</a:t>
                      </a:r>
                    </a:p>
                  </a:txBody>
                  <a:tcPr marL="8015" marR="8015" marT="8015"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1%</a:t>
                      </a:r>
                    </a:p>
                  </a:txBody>
                  <a:tcPr marL="8015" marR="8015" marT="8015" marB="0" anchor="ctr">
                    <a:lnL>
                      <a:noFill/>
                    </a:lnL>
                    <a:lnR w="6350" cap="flat" cmpd="sng" algn="ctr">
                      <a:solidFill>
                        <a:schemeClr val="bg1">
                          <a:lumMod val="75000"/>
                        </a:schemeClr>
                      </a:solidFill>
                      <a:prstDash val="solid"/>
                      <a:round/>
                      <a:headEnd type="none" w="med" len="med"/>
                      <a:tailEnd type="none" w="med" len="med"/>
                    </a:lnR>
                    <a:lnT>
                      <a:noFill/>
                    </a:lnT>
                    <a:lnB>
                      <a:noFill/>
                    </a:lnB>
                    <a:solidFill>
                      <a:schemeClr val="accent3">
                        <a:lumMod val="20000"/>
                        <a:lumOff val="80000"/>
                      </a:schemeClr>
                    </a:solidFill>
                  </a:tcPr>
                </a:tc>
                <a:extLst>
                  <a:ext uri="{0D108BD9-81ED-4DB2-BD59-A6C34878D82A}">
                    <a16:rowId xmlns:a16="http://schemas.microsoft.com/office/drawing/2014/main" val="439618957"/>
                  </a:ext>
                </a:extLst>
              </a:tr>
              <a:tr h="19565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Don't want to pay for services I won't use</a:t>
                      </a:r>
                    </a:p>
                  </a:txBody>
                  <a:tcPr marL="72000" marR="36000"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1%</a:t>
                      </a:r>
                    </a:p>
                  </a:txBody>
                  <a:tcPr marL="8015" marR="8015"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&lt;1%</a:t>
                      </a:r>
                    </a:p>
                  </a:txBody>
                  <a:tcPr marL="8015" marR="8015" marT="8015" marB="0" anchor="ctr">
                    <a:lnL w="6350" cap="flat" cmpd="sng" algn="ctr">
                      <a:solidFill>
                        <a:schemeClr val="bg1">
                          <a:lumMod val="75000"/>
                        </a:schemeClr>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ctr" fontAlgn="ctr"/>
                      <a:r>
                        <a:rPr lang="en-US" sz="1000" b="0" i="0" u="none" strike="noStrike" dirty="0">
                          <a:solidFill>
                            <a:srgbClr val="000000"/>
                          </a:solidFill>
                          <a:effectLst/>
                          <a:latin typeface="Century Gothic" panose="020B0502020202020204" pitchFamily="34" charset="0"/>
                        </a:rPr>
                        <a:t>3%</a:t>
                      </a:r>
                    </a:p>
                  </a:txBody>
                  <a:tcPr marL="8015" marR="8015" marT="8015"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0%</a:t>
                      </a:r>
                    </a:p>
                  </a:txBody>
                  <a:tcPr marL="8015" marR="8015" marT="8015" marB="0" anchor="ctr">
                    <a:lnL>
                      <a:noFill/>
                    </a:lnL>
                    <a:lnR w="6350" cap="flat" cmpd="sng" algn="ctr">
                      <a:solidFill>
                        <a:schemeClr val="bg1">
                          <a:lumMod val="75000"/>
                        </a:schemeClr>
                      </a:solidFill>
                      <a:prstDash val="solid"/>
                      <a:round/>
                      <a:headEnd type="none" w="med" len="med"/>
                      <a:tailEnd type="none" w="med" len="med"/>
                    </a:lnR>
                    <a:lnT>
                      <a:noFill/>
                    </a:lnT>
                    <a:lnB>
                      <a:noFill/>
                    </a:lnB>
                    <a:solidFill>
                      <a:schemeClr val="accent3">
                        <a:lumMod val="20000"/>
                        <a:lumOff val="80000"/>
                      </a:schemeClr>
                    </a:solidFill>
                  </a:tcPr>
                </a:tc>
                <a:extLst>
                  <a:ext uri="{0D108BD9-81ED-4DB2-BD59-A6C34878D82A}">
                    <a16:rowId xmlns:a16="http://schemas.microsoft.com/office/drawing/2014/main" val="1389525594"/>
                  </a:ext>
                </a:extLst>
              </a:tr>
              <a:tr h="19565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Other comments</a:t>
                      </a:r>
                    </a:p>
                  </a:txBody>
                  <a:tcPr marL="72000" marR="36000"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1%</a:t>
                      </a:r>
                    </a:p>
                  </a:txBody>
                  <a:tcPr marL="8015" marR="8015"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1%</a:t>
                      </a:r>
                    </a:p>
                  </a:txBody>
                  <a:tcPr marL="8015" marR="8015" marT="8015" marB="0" anchor="ctr">
                    <a:lnL w="6350" cap="flat" cmpd="sng" algn="ctr">
                      <a:solidFill>
                        <a:schemeClr val="bg1">
                          <a:lumMod val="75000"/>
                        </a:schemeClr>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marL="0"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a:t>
                      </a:r>
                    </a:p>
                  </a:txBody>
                  <a:tcPr marL="8015" marR="8015" marT="8015" marB="0" anchor="ctr">
                    <a:lnL>
                      <a:noFill/>
                    </a:lnL>
                    <a:lnR>
                      <a:noFill/>
                    </a:lnR>
                    <a:lnT>
                      <a:noFill/>
                    </a:lnT>
                    <a:lnB>
                      <a:noFill/>
                    </a:lnB>
                  </a:tcPr>
                </a:tc>
                <a:tc>
                  <a:txBody>
                    <a:bodyPr/>
                    <a:lstStyle/>
                    <a:p>
                      <a:pPr marL="82550" indent="0" algn="ctr" fontAlgn="ctr"/>
                      <a:r>
                        <a:rPr lang="en-US" sz="1000" b="0" i="0" u="none" strike="noStrike" dirty="0">
                          <a:solidFill>
                            <a:srgbClr val="000000"/>
                          </a:solidFill>
                          <a:effectLst/>
                          <a:latin typeface="Century Gothic" panose="020B0502020202020204" pitchFamily="34" charset="0"/>
                        </a:rPr>
                        <a:t>0%</a:t>
                      </a:r>
                      <a:r>
                        <a:rPr lang="en-US" sz="1000" b="0" i="0" u="none" strike="noStrike" kern="1200" dirty="0">
                          <a:solidFill>
                            <a:schemeClr val="tx1"/>
                          </a:solidFill>
                          <a:effectLst/>
                          <a:latin typeface="Century Gothic" panose="020B0502020202020204" pitchFamily="34" charset="0"/>
                          <a:ea typeface="+mn-ea"/>
                          <a:cs typeface="+mn-cs"/>
                        </a:rPr>
                        <a:t>▼</a:t>
                      </a:r>
                      <a:endParaRPr lang="en-US" sz="1000" b="0" i="0" u="none" strike="noStrike" dirty="0">
                        <a:solidFill>
                          <a:srgbClr val="000000"/>
                        </a:solidFill>
                        <a:effectLst/>
                        <a:latin typeface="Century Gothic" panose="020B0502020202020204" pitchFamily="34" charset="0"/>
                      </a:endParaRPr>
                    </a:p>
                  </a:txBody>
                  <a:tcPr marL="8015" marR="8015" marT="8015" marB="0" anchor="ctr">
                    <a:lnL>
                      <a:noFill/>
                    </a:lnL>
                    <a:lnR w="6350" cap="flat" cmpd="sng" algn="ctr">
                      <a:solidFill>
                        <a:schemeClr val="bg1">
                          <a:lumMod val="75000"/>
                        </a:schemeClr>
                      </a:solidFill>
                      <a:prstDash val="solid"/>
                      <a:round/>
                      <a:headEnd type="none" w="med" len="med"/>
                      <a:tailEnd type="none" w="med" len="med"/>
                    </a:lnR>
                    <a:lnT>
                      <a:noFill/>
                    </a:lnT>
                    <a:lnB>
                      <a:noFill/>
                    </a:lnB>
                    <a:solidFill>
                      <a:schemeClr val="accent3">
                        <a:lumMod val="20000"/>
                        <a:lumOff val="80000"/>
                      </a:schemeClr>
                    </a:solidFill>
                  </a:tcPr>
                </a:tc>
                <a:extLst>
                  <a:ext uri="{0D108BD9-81ED-4DB2-BD59-A6C34878D82A}">
                    <a16:rowId xmlns:a16="http://schemas.microsoft.com/office/drawing/2014/main" val="1761515897"/>
                  </a:ext>
                </a:extLst>
              </a:tr>
              <a:tr h="19565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Don't know/nothing</a:t>
                      </a:r>
                    </a:p>
                  </a:txBody>
                  <a:tcPr marL="72000" marR="36000"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6%</a:t>
                      </a:r>
                    </a:p>
                  </a:txBody>
                  <a:tcPr marL="8015" marR="8015"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tcPr>
                </a:tc>
                <a:tc>
                  <a:txBody>
                    <a:bodyPr/>
                    <a:lstStyle/>
                    <a:p>
                      <a:pPr marL="82550" indent="0" algn="ctr" fontAlgn="ctr"/>
                      <a:r>
                        <a:rPr lang="en-US" sz="1000" b="0" i="0" u="none" strike="noStrike" dirty="0">
                          <a:solidFill>
                            <a:srgbClr val="000000"/>
                          </a:solidFill>
                          <a:effectLst/>
                          <a:latin typeface="Century Gothic" panose="020B0502020202020204" pitchFamily="34" charset="0"/>
                        </a:rPr>
                        <a:t>4%</a:t>
                      </a:r>
                      <a:r>
                        <a:rPr lang="en-US" sz="1000" b="0" i="0" u="none" strike="noStrike" kern="1200" dirty="0">
                          <a:solidFill>
                            <a:schemeClr val="tx1"/>
                          </a:solidFill>
                          <a:effectLst/>
                          <a:latin typeface="Century Gothic" panose="020B0502020202020204" pitchFamily="34" charset="0"/>
                          <a:ea typeface="+mn-ea"/>
                          <a:cs typeface="+mn-cs"/>
                        </a:rPr>
                        <a:t>▼</a:t>
                      </a:r>
                      <a:endParaRPr lang="en-US" sz="1000" b="0" i="0" u="none" strike="noStrike" dirty="0">
                        <a:solidFill>
                          <a:srgbClr val="000000"/>
                        </a:solidFill>
                        <a:effectLst/>
                        <a:latin typeface="Century Gothic" panose="020B0502020202020204" pitchFamily="34" charset="0"/>
                      </a:endParaRPr>
                    </a:p>
                  </a:txBody>
                  <a:tcPr marL="8015" marR="8015" marT="8015" marB="0" anchor="ctr">
                    <a:lnL w="6350" cap="flat" cmpd="sng" algn="ctr">
                      <a:solidFill>
                        <a:schemeClr val="bg1">
                          <a:lumMod val="75000"/>
                        </a:schemeClr>
                      </a:solidFill>
                      <a:prstDash val="solid"/>
                      <a:round/>
                      <a:headEnd type="none" w="med" len="med"/>
                      <a:tailEnd type="none" w="med" len="med"/>
                    </a:lnL>
                    <a:lnR>
                      <a:noFill/>
                    </a:lnR>
                    <a:lnT>
                      <a:noFill/>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0"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9%</a:t>
                      </a:r>
                    </a:p>
                  </a:txBody>
                  <a:tcPr marL="8015" marR="8015" marT="8015" marB="0" anchor="ctr">
                    <a:lnL>
                      <a:noFill/>
                    </a:lnL>
                    <a:lnR>
                      <a:noFill/>
                    </a:lnR>
                    <a:lnT>
                      <a:noFill/>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6%</a:t>
                      </a:r>
                    </a:p>
                  </a:txBody>
                  <a:tcPr marL="8015" marR="8015" marT="8015" marB="0" anchor="ctr">
                    <a:lnL>
                      <a:noFill/>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26088018"/>
                  </a:ext>
                </a:extLst>
              </a:tr>
              <a:tr h="236465">
                <a:tc>
                  <a:txBody>
                    <a:bodyPr/>
                    <a:lstStyle/>
                    <a:p>
                      <a:pPr marL="82550" indent="-82550" algn="l" defTabSz="914400" rtl="0" eaLnBrk="1" fontAlgn="ctr" latinLnBrk="0" hangingPunct="1"/>
                      <a:r>
                        <a:rPr lang="en-US" sz="1000" b="0" i="0" u="none" strike="noStrike" kern="1200" dirty="0">
                          <a:solidFill>
                            <a:schemeClr val="tx1">
                              <a:lumMod val="65000"/>
                              <a:lumOff val="35000"/>
                            </a:schemeClr>
                          </a:solidFill>
                          <a:effectLst/>
                          <a:latin typeface="Century Gothic" panose="020B0502020202020204" pitchFamily="34" charset="0"/>
                          <a:ea typeface="+mn-ea"/>
                          <a:cs typeface="+mn-cs"/>
                        </a:rPr>
                        <a:t>Base</a:t>
                      </a:r>
                    </a:p>
                  </a:txBody>
                  <a:tcPr marL="72000" marR="36000"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8015" marR="8015" marT="801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222</a:t>
                      </a:r>
                    </a:p>
                  </a:txBody>
                  <a:tcPr marL="8015" marR="8015" marT="801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195</a:t>
                      </a:r>
                    </a:p>
                  </a:txBody>
                  <a:tcPr marL="8015" marR="8015" marT="8015"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182</a:t>
                      </a:r>
                    </a:p>
                  </a:txBody>
                  <a:tcPr marL="8015" marR="8015" marT="801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8124052"/>
                  </a:ext>
                </a:extLst>
              </a:tr>
            </a:tbl>
          </a:graphicData>
        </a:graphic>
      </p:graphicFrame>
      <p:sp>
        <p:nvSpPr>
          <p:cNvPr id="6" name="TextBox 5">
            <a:extLst>
              <a:ext uri="{FF2B5EF4-FFF2-40B4-BE49-F238E27FC236}">
                <a16:creationId xmlns:a16="http://schemas.microsoft.com/office/drawing/2014/main" id="{1E79D999-DBF7-4F3E-B201-9558DE04086F}"/>
              </a:ext>
            </a:extLst>
          </p:cNvPr>
          <p:cNvSpPr txBox="1"/>
          <p:nvPr/>
        </p:nvSpPr>
        <p:spPr>
          <a:xfrm>
            <a:off x="5148064" y="5636579"/>
            <a:ext cx="3995936" cy="230832"/>
          </a:xfrm>
          <a:prstGeom prst="rect">
            <a:avLst/>
          </a:prstGeom>
          <a:noFill/>
        </p:spPr>
        <p:txBody>
          <a:bodyPr wrap="square" rtlCol="0">
            <a:spAutoFit/>
          </a:bodyPr>
          <a:lstStyle/>
          <a:p>
            <a:pPr algn="r">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rPr>
              <a:t>▲▼ = A significantly percentage (by level of support)</a:t>
            </a:r>
          </a:p>
        </p:txBody>
      </p:sp>
    </p:spTree>
    <p:extLst>
      <p:ext uri="{BB962C8B-B14F-4D97-AF65-F5344CB8AC3E}">
        <p14:creationId xmlns:p14="http://schemas.microsoft.com/office/powerpoint/2010/main" val="1535407550"/>
      </p:ext>
    </p:extLst>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ACBA2C86-C885-4BD3-A512-CDE51F4FDC8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32077" y="6309320"/>
            <a:ext cx="1280595" cy="344611"/>
          </a:xfrm>
          <a:prstGeom prst="rect">
            <a:avLst/>
          </a:prstGeom>
          <a:noFill/>
          <a:ln w="9525">
            <a:noFill/>
            <a:miter lim="800000"/>
            <a:headEnd/>
            <a:tailEnd/>
          </a:ln>
          <a:effectLst/>
        </p:spPr>
      </p:pic>
      <p:sp>
        <p:nvSpPr>
          <p:cNvPr id="9" name="Text Placeholder 1">
            <a:extLst>
              <a:ext uri="{FF2B5EF4-FFF2-40B4-BE49-F238E27FC236}">
                <a16:creationId xmlns:a16="http://schemas.microsoft.com/office/drawing/2014/main" id="{70F3FF64-917E-4E67-A422-2128187C2AC3}"/>
              </a:ext>
            </a:extLst>
          </p:cNvPr>
          <p:cNvSpPr txBox="1">
            <a:spLocks/>
          </p:cNvSpPr>
          <p:nvPr/>
        </p:nvSpPr>
        <p:spPr>
          <a:xfrm rot="16200000">
            <a:off x="-2837647" y="3200373"/>
            <a:ext cx="6848858" cy="53955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AU" dirty="0">
                <a:solidFill>
                  <a:prstClr val="black"/>
                </a:solidFill>
              </a:rPr>
              <a:t>Service Area Analysis</a:t>
            </a:r>
          </a:p>
        </p:txBody>
      </p:sp>
      <p:pic>
        <p:nvPicPr>
          <p:cNvPr id="10" name="Picture Placeholder 5">
            <a:extLst>
              <a:ext uri="{FF2B5EF4-FFF2-40B4-BE49-F238E27FC236}">
                <a16:creationId xmlns:a16="http://schemas.microsoft.com/office/drawing/2014/main" id="{266F7C1D-D82B-4F29-B634-8B1B6A046773}"/>
              </a:ext>
            </a:extLst>
          </p:cNvPr>
          <p:cNvPicPr>
            <a:picLocks noChangeAspect="1"/>
          </p:cNvPicPr>
          <p:nvPr/>
        </p:nvPicPr>
        <p:blipFill>
          <a:blip r:embed="rId3" cstate="print">
            <a:extLst>
              <a:ext uri="{28A0092B-C50C-407E-A947-70E740481C1C}">
                <a14:useLocalDpi xmlns:a14="http://schemas.microsoft.com/office/drawing/2010/main" val="0"/>
              </a:ext>
            </a:extLst>
          </a:blip>
          <a:srcRect l="18339" r="18339"/>
          <a:stretch/>
        </p:blipFill>
        <p:spPr>
          <a:xfrm>
            <a:off x="1094786" y="-9698"/>
            <a:ext cx="2902090" cy="6877395"/>
          </a:xfrm>
          <a:prstGeom prst="rect">
            <a:avLst/>
          </a:prstGeom>
          <a:solidFill>
            <a:schemeClr val="bg1">
              <a:lumMod val="95000"/>
            </a:schemeClr>
          </a:solidFill>
          <a:effectLst/>
        </p:spPr>
      </p:pic>
      <p:sp>
        <p:nvSpPr>
          <p:cNvPr id="7" name="TextBox 6">
            <a:extLst>
              <a:ext uri="{FF2B5EF4-FFF2-40B4-BE49-F238E27FC236}">
                <a16:creationId xmlns:a16="http://schemas.microsoft.com/office/drawing/2014/main" id="{9F51BF8C-2458-4731-BCDA-6CF42B407861}"/>
              </a:ext>
            </a:extLst>
          </p:cNvPr>
          <p:cNvSpPr txBox="1"/>
          <p:nvPr/>
        </p:nvSpPr>
        <p:spPr>
          <a:xfrm>
            <a:off x="4139952" y="5327463"/>
            <a:ext cx="4896544"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sz="1200" dirty="0">
                <a:solidFill>
                  <a:schemeClr val="tx1">
                    <a:lumMod val="65000"/>
                    <a:lumOff val="35000"/>
                  </a:schemeClr>
                </a:solidFill>
                <a:latin typeface="Century Gothic" panose="020B0502020202020204" pitchFamily="34" charset="0"/>
              </a:rPr>
              <a:t>This section explores Council’s performance in detail, in terms of importance and satisfaction ratings for 47 services/facilities. </a:t>
            </a:r>
          </a:p>
        </p:txBody>
      </p:sp>
      <p:pic>
        <p:nvPicPr>
          <p:cNvPr id="8" name="Picture 2" descr="Tamworth Regional Council">
            <a:extLst>
              <a:ext uri="{FF2B5EF4-FFF2-40B4-BE49-F238E27FC236}">
                <a16:creationId xmlns:a16="http://schemas.microsoft.com/office/drawing/2014/main" id="{25F046AF-4722-49D9-B0A2-E1166DBF0C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2730" y="5938006"/>
            <a:ext cx="1601746" cy="7426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BBF3E6B4-4E47-47CD-A6EF-BEC11730A785}"/>
              </a:ext>
            </a:extLst>
          </p:cNvPr>
          <p:cNvGraphicFramePr>
            <a:graphicFrameLocks noGrp="1"/>
          </p:cNvGraphicFramePr>
          <p:nvPr>
            <p:extLst>
              <p:ext uri="{D42A27DB-BD31-4B8C-83A1-F6EECF244321}">
                <p14:modId xmlns:p14="http://schemas.microsoft.com/office/powerpoint/2010/main" val="2557163927"/>
              </p:ext>
            </p:extLst>
          </p:nvPr>
        </p:nvGraphicFramePr>
        <p:xfrm>
          <a:off x="4271341" y="836712"/>
          <a:ext cx="4552695" cy="4464495"/>
        </p:xfrm>
        <a:graphic>
          <a:graphicData uri="http://schemas.openxmlformats.org/drawingml/2006/table">
            <a:tbl>
              <a:tblPr firstRow="1" bandRow="1">
                <a:tableStyleId>{5C22544A-7EE6-4342-B048-85BDC9FD1C3A}</a:tableStyleId>
              </a:tblPr>
              <a:tblGrid>
                <a:gridCol w="4552695">
                  <a:extLst>
                    <a:ext uri="{9D8B030D-6E8A-4147-A177-3AD203B41FA5}">
                      <a16:colId xmlns:a16="http://schemas.microsoft.com/office/drawing/2014/main" val="3458502648"/>
                    </a:ext>
                  </a:extLst>
                </a:gridCol>
              </a:tblGrid>
              <a:tr h="637785">
                <a:tc>
                  <a:txBody>
                    <a:bodyPr/>
                    <a:lstStyle/>
                    <a:p>
                      <a:r>
                        <a:rPr lang="en-AU" sz="1400" b="0" dirty="0">
                          <a:solidFill>
                            <a:schemeClr val="tx1">
                              <a:lumMod val="50000"/>
                              <a:lumOff val="50000"/>
                            </a:schemeClr>
                          </a:solidFill>
                          <a:latin typeface="Century Gothic" panose="020B0502020202020204" pitchFamily="34" charset="0"/>
                        </a:rPr>
                        <a:t>Detailed Results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9503608"/>
                  </a:ext>
                </a:extLst>
              </a:tr>
              <a:tr h="637785">
                <a:tc>
                  <a:txBody>
                    <a:bodyPr/>
                    <a:lstStyle/>
                    <a:p>
                      <a:pPr lvl="1"/>
                      <a:r>
                        <a:rPr lang="en-AU" sz="1400" b="0" dirty="0">
                          <a:solidFill>
                            <a:schemeClr val="tx1">
                              <a:lumMod val="50000"/>
                              <a:lumOff val="50000"/>
                            </a:schemeClr>
                          </a:solidFill>
                          <a:latin typeface="Century Gothic" panose="020B0502020202020204" pitchFamily="34" charset="0"/>
                        </a:rPr>
                        <a:t>1. Living in Tamworth</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6893719"/>
                  </a:ext>
                </a:extLst>
              </a:tr>
              <a:tr h="637785">
                <a:tc>
                  <a:txBody>
                    <a:bodyPr/>
                    <a:lstStyle/>
                    <a:p>
                      <a:pPr lvl="1"/>
                      <a:r>
                        <a:rPr lang="en-AU" sz="1400" b="0" dirty="0">
                          <a:solidFill>
                            <a:schemeClr val="tx1">
                              <a:lumMod val="50000"/>
                              <a:lumOff val="50000"/>
                            </a:schemeClr>
                          </a:solidFill>
                          <a:latin typeface="Century Gothic" panose="020B0502020202020204" pitchFamily="34" charset="0"/>
                        </a:rPr>
                        <a:t>2. Key Performance Indicators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62264"/>
                  </a:ext>
                </a:extLst>
              </a:tr>
              <a:tr h="637785">
                <a:tc>
                  <a:txBody>
                    <a:bodyPr/>
                    <a:lstStyle/>
                    <a:p>
                      <a:pPr lvl="1"/>
                      <a:r>
                        <a:rPr lang="en-AU" sz="1400" b="0" dirty="0">
                          <a:solidFill>
                            <a:schemeClr val="tx1">
                              <a:lumMod val="50000"/>
                              <a:lumOff val="50000"/>
                            </a:schemeClr>
                          </a:solidFill>
                          <a:latin typeface="Century Gothic" panose="020B0502020202020204" pitchFamily="34" charset="0"/>
                        </a:rPr>
                        <a:t>3. Communication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1768141"/>
                  </a:ext>
                </a:extLst>
              </a:tr>
              <a:tr h="637785">
                <a:tc>
                  <a:txBody>
                    <a:bodyPr/>
                    <a:lstStyle/>
                    <a:p>
                      <a:pPr lvl="1"/>
                      <a:r>
                        <a:rPr lang="en-AU" sz="1400" b="0" dirty="0">
                          <a:solidFill>
                            <a:schemeClr val="tx1">
                              <a:lumMod val="50000"/>
                              <a:lumOff val="50000"/>
                            </a:schemeClr>
                          </a:solidFill>
                          <a:latin typeface="Century Gothic" panose="020B0502020202020204" pitchFamily="34" charset="0"/>
                        </a:rPr>
                        <a:t>4. Community Strategic Plan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0939187"/>
                  </a:ext>
                </a:extLst>
              </a:tr>
              <a:tr h="637785">
                <a:tc>
                  <a:txBody>
                    <a:bodyPr/>
                    <a:lstStyle/>
                    <a:p>
                      <a:pPr lvl="1"/>
                      <a:r>
                        <a:rPr lang="en-AU" sz="1400" b="0" dirty="0">
                          <a:solidFill>
                            <a:schemeClr val="tx1">
                              <a:lumMod val="50000"/>
                              <a:lumOff val="50000"/>
                            </a:schemeClr>
                          </a:solidFill>
                          <a:latin typeface="Century Gothic" panose="020B0502020202020204" pitchFamily="34" charset="0"/>
                        </a:rPr>
                        <a:t>5. Future Needs Development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119042"/>
                  </a:ext>
                </a:extLst>
              </a:tr>
              <a:tr h="637785">
                <a:tc>
                  <a:txBody>
                    <a:bodyPr/>
                    <a:lstStyle/>
                    <a:p>
                      <a:pPr lvl="1"/>
                      <a:r>
                        <a:rPr lang="en-AU" sz="1400" b="1" dirty="0">
                          <a:solidFill>
                            <a:schemeClr val="tx1">
                              <a:lumMod val="50000"/>
                              <a:lumOff val="50000"/>
                            </a:schemeClr>
                          </a:solidFill>
                          <a:latin typeface="Century Gothic" panose="020B0502020202020204" pitchFamily="34" charset="0"/>
                        </a:rPr>
                        <a:t>6. Service Area Analysis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8086326"/>
                  </a:ext>
                </a:extLst>
              </a:tr>
            </a:tbl>
          </a:graphicData>
        </a:graphic>
      </p:graphicFrame>
    </p:spTree>
    <p:extLst>
      <p:ext uri="{BB962C8B-B14F-4D97-AF65-F5344CB8AC3E}">
        <p14:creationId xmlns:p14="http://schemas.microsoft.com/office/powerpoint/2010/main" val="4255794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BF87F5D1-99F4-4D98-8872-05522A4644CF}"/>
              </a:ext>
            </a:extLst>
          </p:cNvPr>
          <p:cNvSpPr txBox="1">
            <a:spLocks/>
          </p:cNvSpPr>
          <p:nvPr/>
        </p:nvSpPr>
        <p:spPr>
          <a:xfrm>
            <a:off x="0" y="-814"/>
            <a:ext cx="914400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dirty="0">
                <a:ln>
                  <a:noFill/>
                </a:ln>
                <a:solidFill>
                  <a:schemeClr val="accent5">
                    <a:lumMod val="50000"/>
                  </a:schemeClr>
                </a:solidFill>
                <a:effectLst/>
                <a:uLnTx/>
                <a:uFillTx/>
                <a:latin typeface="Century Gothic" pitchFamily="34" charset="0"/>
                <a:ea typeface="+mn-ea"/>
                <a:cs typeface="+mn-cs"/>
              </a:rPr>
              <a:t>Service Areas</a:t>
            </a:r>
          </a:p>
        </p:txBody>
      </p:sp>
      <p:sp>
        <p:nvSpPr>
          <p:cNvPr id="6" name="Rectangle 5">
            <a:extLst>
              <a:ext uri="{FF2B5EF4-FFF2-40B4-BE49-F238E27FC236}">
                <a16:creationId xmlns:a16="http://schemas.microsoft.com/office/drawing/2014/main" id="{5E8BC2B2-A4DA-403C-B824-62DF4A207DF7}"/>
              </a:ext>
            </a:extLst>
          </p:cNvPr>
          <p:cNvSpPr/>
          <p:nvPr/>
        </p:nvSpPr>
        <p:spPr>
          <a:xfrm>
            <a:off x="-11432" y="502448"/>
            <a:ext cx="9144000" cy="409536"/>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A core element of this community survey was the rating of 47 facilities/services in terms of Importance and Satisfaction. Each of the 47 facilities/services were grouped into service areas as detailed below:</a:t>
            </a:r>
            <a:endParaRPr kumimoji="0" lang="en-AU"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p:txBody>
      </p:sp>
      <p:sp>
        <p:nvSpPr>
          <p:cNvPr id="10" name="Rectangle 9">
            <a:extLst>
              <a:ext uri="{FF2B5EF4-FFF2-40B4-BE49-F238E27FC236}">
                <a16:creationId xmlns:a16="http://schemas.microsoft.com/office/drawing/2014/main" id="{49E08E23-71D0-4911-8825-40624F425150}"/>
              </a:ext>
            </a:extLst>
          </p:cNvPr>
          <p:cNvSpPr/>
          <p:nvPr/>
        </p:nvSpPr>
        <p:spPr>
          <a:xfrm>
            <a:off x="-11432" y="5353055"/>
            <a:ext cx="9144000" cy="1406026"/>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AU" sz="1000" b="1"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An Explanation</a:t>
            </a:r>
            <a:endParaRPr kumimoji="0" lang="en-AU" sz="1000" b="0" i="1"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1"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Importance</a:t>
            </a:r>
            <a:endParaRPr kumimoji="0" lang="en-AU"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For the stated importance ratings, residents were asked to rate how important each of the criteria was to them, on a scale of 1 to 5.</a:t>
            </a:r>
            <a:endParaRPr kumimoji="0" lang="en-AU"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 </a:t>
            </a:r>
            <a:endParaRPr kumimoji="0" lang="en-AU"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1"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Satisfaction</a:t>
            </a:r>
            <a:endParaRPr kumimoji="0" lang="en-AU"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Arial" panose="020B0604020202020204" pitchFamily="34" charset="0"/>
              </a:rPr>
              <a:t>Any resident who had rated the importance of a particular criterion a 4 or 5 was then asked how satisfied they were with the performance of Council for that service or facility. There was an option for residents to answer ‘don’t know’ to satisfaction, as they may not have personally used a particular service or facility.</a:t>
            </a:r>
            <a:endParaRPr kumimoji="0" lang="en-AU" sz="1800" b="0" i="0" u="none" strike="noStrike" kern="1200" cap="none" spc="0" normalizeH="0" baseline="0" noProof="0" dirty="0">
              <a:ln>
                <a:noFill/>
              </a:ln>
              <a:effectLst/>
              <a:uLnTx/>
              <a:uFillTx/>
              <a:latin typeface="Calibri" panose="020F0502020204030204"/>
            </a:endParaRPr>
          </a:p>
        </p:txBody>
      </p:sp>
      <p:graphicFrame>
        <p:nvGraphicFramePr>
          <p:cNvPr id="7" name="Table 11">
            <a:extLst>
              <a:ext uri="{FF2B5EF4-FFF2-40B4-BE49-F238E27FC236}">
                <a16:creationId xmlns:a16="http://schemas.microsoft.com/office/drawing/2014/main" id="{1C760293-82B7-45E9-BB9E-2AB4215434DD}"/>
              </a:ext>
            </a:extLst>
          </p:cNvPr>
          <p:cNvGraphicFramePr>
            <a:graphicFrameLocks noGrp="1"/>
          </p:cNvGraphicFramePr>
          <p:nvPr>
            <p:extLst>
              <p:ext uri="{D42A27DB-BD31-4B8C-83A1-F6EECF244321}">
                <p14:modId xmlns:p14="http://schemas.microsoft.com/office/powerpoint/2010/main" val="4273327710"/>
              </p:ext>
            </p:extLst>
          </p:nvPr>
        </p:nvGraphicFramePr>
        <p:xfrm>
          <a:off x="251520" y="1012778"/>
          <a:ext cx="2880320" cy="4576464"/>
        </p:xfrm>
        <a:graphic>
          <a:graphicData uri="http://schemas.openxmlformats.org/drawingml/2006/table">
            <a:tbl>
              <a:tblPr firstRow="1" bandRow="1">
                <a:tableStyleId>{2D5ABB26-0587-4C30-8999-92F81FD0307C}</a:tableStyleId>
              </a:tblPr>
              <a:tblGrid>
                <a:gridCol w="2880320">
                  <a:extLst>
                    <a:ext uri="{9D8B030D-6E8A-4147-A177-3AD203B41FA5}">
                      <a16:colId xmlns:a16="http://schemas.microsoft.com/office/drawing/2014/main" val="350168317"/>
                    </a:ext>
                  </a:extLst>
                </a:gridCol>
              </a:tblGrid>
              <a:tr h="318556">
                <a:tc>
                  <a:txBody>
                    <a:bodyPr/>
                    <a:lstStyle/>
                    <a:p>
                      <a:pPr algn="ctr"/>
                      <a:r>
                        <a:rPr lang="en-AU" sz="1000" b="1" dirty="0">
                          <a:latin typeface="Century Gothic" panose="020B0502020202020204" pitchFamily="34" charset="0"/>
                        </a:rPr>
                        <a:t>Social</a:t>
                      </a:r>
                    </a:p>
                  </a:txBody>
                  <a:tcPr anchor="ctr">
                    <a:solidFill>
                      <a:schemeClr val="bg1">
                        <a:lumMod val="85000"/>
                      </a:schemeClr>
                    </a:solidFill>
                  </a:tcPr>
                </a:tc>
                <a:extLst>
                  <a:ext uri="{0D108BD9-81ED-4DB2-BD59-A6C34878D82A}">
                    <a16:rowId xmlns:a16="http://schemas.microsoft.com/office/drawing/2014/main" val="3138174097"/>
                  </a:ext>
                </a:extLst>
              </a:tr>
              <a:tr h="235155">
                <a:tc>
                  <a:txBody>
                    <a:bodyPr/>
                    <a:lstStyle/>
                    <a:p>
                      <a:pPr algn="ctr" fontAlgn="ctr"/>
                      <a:r>
                        <a:rPr lang="en-US" sz="1000" b="0" i="0" u="none" strike="noStrike" dirty="0">
                          <a:solidFill>
                            <a:srgbClr val="000000"/>
                          </a:solidFill>
                          <a:effectLst/>
                          <a:latin typeface="Century Gothic" panose="020B0502020202020204" pitchFamily="34" charset="0"/>
                        </a:rPr>
                        <a:t>Promoting pride in the community</a:t>
                      </a:r>
                    </a:p>
                  </a:txBody>
                  <a:tcPr marL="9525" marR="9525" marT="9525" marB="0" anchor="ctr"/>
                </a:tc>
                <a:extLst>
                  <a:ext uri="{0D108BD9-81ED-4DB2-BD59-A6C34878D82A}">
                    <a16:rowId xmlns:a16="http://schemas.microsoft.com/office/drawing/2014/main" val="2962057427"/>
                  </a:ext>
                </a:extLst>
              </a:tr>
              <a:tr h="235155">
                <a:tc>
                  <a:txBody>
                    <a:bodyPr/>
                    <a:lstStyle/>
                    <a:p>
                      <a:pPr algn="ctr" fontAlgn="ctr"/>
                      <a:r>
                        <a:rPr lang="en-US" sz="1000" b="0" i="0" u="none" strike="noStrike" dirty="0">
                          <a:solidFill>
                            <a:srgbClr val="000000"/>
                          </a:solidFill>
                          <a:effectLst/>
                          <a:latin typeface="Century Gothic" panose="020B0502020202020204" pitchFamily="34" charset="0"/>
                        </a:rPr>
                        <a:t>Appearance of the city, towns and villages</a:t>
                      </a:r>
                    </a:p>
                  </a:txBody>
                  <a:tcPr marL="9525" marR="9525" marT="9525" marB="0" anchor="ctr"/>
                </a:tc>
                <a:extLst>
                  <a:ext uri="{0D108BD9-81ED-4DB2-BD59-A6C34878D82A}">
                    <a16:rowId xmlns:a16="http://schemas.microsoft.com/office/drawing/2014/main" val="3735240616"/>
                  </a:ext>
                </a:extLst>
              </a:tr>
              <a:tr h="235155">
                <a:tc>
                  <a:txBody>
                    <a:bodyPr/>
                    <a:lstStyle/>
                    <a:p>
                      <a:pPr algn="ctr" fontAlgn="ctr"/>
                      <a:r>
                        <a:rPr lang="en-US" sz="1000" b="0" i="0" u="none" strike="noStrike">
                          <a:solidFill>
                            <a:srgbClr val="000000"/>
                          </a:solidFill>
                          <a:effectLst/>
                          <a:latin typeface="Century Gothic" panose="020B0502020202020204" pitchFamily="34" charset="0"/>
                        </a:rPr>
                        <a:t>Litter collection</a:t>
                      </a:r>
                    </a:p>
                  </a:txBody>
                  <a:tcPr marL="9525" marR="9525" marT="9525" marB="0" anchor="ctr"/>
                </a:tc>
                <a:extLst>
                  <a:ext uri="{0D108BD9-81ED-4DB2-BD59-A6C34878D82A}">
                    <a16:rowId xmlns:a16="http://schemas.microsoft.com/office/drawing/2014/main" val="3841126994"/>
                  </a:ext>
                </a:extLst>
              </a:tr>
              <a:tr h="235155">
                <a:tc>
                  <a:txBody>
                    <a:bodyPr/>
                    <a:lstStyle/>
                    <a:p>
                      <a:pPr algn="ctr" fontAlgn="ctr"/>
                      <a:r>
                        <a:rPr lang="en-US" sz="1000" b="0" i="0" u="none" strike="noStrike" dirty="0">
                          <a:solidFill>
                            <a:srgbClr val="000000"/>
                          </a:solidFill>
                          <a:effectLst/>
                          <a:latin typeface="Century Gothic" panose="020B0502020202020204" pitchFamily="34" charset="0"/>
                        </a:rPr>
                        <a:t>Graffiti removal</a:t>
                      </a:r>
                    </a:p>
                  </a:txBody>
                  <a:tcPr marL="9525" marR="9525" marT="9525" marB="0" anchor="ctr"/>
                </a:tc>
                <a:extLst>
                  <a:ext uri="{0D108BD9-81ED-4DB2-BD59-A6C34878D82A}">
                    <a16:rowId xmlns:a16="http://schemas.microsoft.com/office/drawing/2014/main" val="3752126764"/>
                  </a:ext>
                </a:extLst>
              </a:tr>
              <a:tr h="235155">
                <a:tc>
                  <a:txBody>
                    <a:bodyPr/>
                    <a:lstStyle/>
                    <a:p>
                      <a:pPr algn="ctr" fontAlgn="ctr"/>
                      <a:r>
                        <a:rPr lang="en-US" sz="1000" b="0" i="0" u="none" strike="noStrike" dirty="0">
                          <a:solidFill>
                            <a:srgbClr val="000000"/>
                          </a:solidFill>
                          <a:effectLst/>
                          <a:latin typeface="Century Gothic" panose="020B0502020202020204" pitchFamily="34" charset="0"/>
                        </a:rPr>
                        <a:t>Parks and playgrounds</a:t>
                      </a:r>
                    </a:p>
                  </a:txBody>
                  <a:tcPr marL="9525" marR="9525" marT="9525" marB="0" anchor="ctr"/>
                </a:tc>
                <a:extLst>
                  <a:ext uri="{0D108BD9-81ED-4DB2-BD59-A6C34878D82A}">
                    <a16:rowId xmlns:a16="http://schemas.microsoft.com/office/drawing/2014/main" val="1724154048"/>
                  </a:ext>
                </a:extLst>
              </a:tr>
              <a:tr h="235155">
                <a:tc>
                  <a:txBody>
                    <a:bodyPr/>
                    <a:lstStyle/>
                    <a:p>
                      <a:pPr algn="ctr" fontAlgn="ctr"/>
                      <a:r>
                        <a:rPr lang="en-US" sz="1000" b="0" i="0" u="none" strike="noStrike" dirty="0">
                          <a:solidFill>
                            <a:srgbClr val="000000"/>
                          </a:solidFill>
                          <a:effectLst/>
                          <a:latin typeface="Century Gothic" panose="020B0502020202020204" pitchFamily="34" charset="0"/>
                        </a:rPr>
                        <a:t>Ovals and sportsgrounds</a:t>
                      </a:r>
                    </a:p>
                  </a:txBody>
                  <a:tcPr marL="9525" marR="9525" marT="9525" marB="0" anchor="ctr"/>
                </a:tc>
                <a:extLst>
                  <a:ext uri="{0D108BD9-81ED-4DB2-BD59-A6C34878D82A}">
                    <a16:rowId xmlns:a16="http://schemas.microsoft.com/office/drawing/2014/main" val="2385446680"/>
                  </a:ext>
                </a:extLst>
              </a:tr>
              <a:tr h="235155">
                <a:tc>
                  <a:txBody>
                    <a:bodyPr/>
                    <a:lstStyle/>
                    <a:p>
                      <a:pPr algn="ctr" fontAlgn="ctr"/>
                      <a:r>
                        <a:rPr lang="en-US" sz="1000" b="0" i="0" u="none" strike="noStrike" dirty="0">
                          <a:solidFill>
                            <a:srgbClr val="000000"/>
                          </a:solidFill>
                          <a:effectLst/>
                          <a:latin typeface="Century Gothic" panose="020B0502020202020204" pitchFamily="34" charset="0"/>
                        </a:rPr>
                        <a:t>Community buildings/halls</a:t>
                      </a:r>
                    </a:p>
                  </a:txBody>
                  <a:tcPr marL="9525" marR="9525" marT="9525" marB="0" anchor="ctr"/>
                </a:tc>
                <a:extLst>
                  <a:ext uri="{0D108BD9-81ED-4DB2-BD59-A6C34878D82A}">
                    <a16:rowId xmlns:a16="http://schemas.microsoft.com/office/drawing/2014/main" val="3094380095"/>
                  </a:ext>
                </a:extLst>
              </a:tr>
              <a:tr h="235155">
                <a:tc>
                  <a:txBody>
                    <a:bodyPr/>
                    <a:lstStyle/>
                    <a:p>
                      <a:pPr algn="ctr" fontAlgn="ctr"/>
                      <a:r>
                        <a:rPr lang="en-US" sz="1000" b="0" i="0" u="none" strike="noStrike" dirty="0">
                          <a:solidFill>
                            <a:srgbClr val="000000"/>
                          </a:solidFill>
                          <a:effectLst/>
                          <a:latin typeface="Century Gothic" panose="020B0502020202020204" pitchFamily="34" charset="0"/>
                        </a:rPr>
                        <a:t>Swimming pools</a:t>
                      </a:r>
                    </a:p>
                  </a:txBody>
                  <a:tcPr marL="9525" marR="9525" marT="9525" marB="0" anchor="ctr"/>
                </a:tc>
                <a:extLst>
                  <a:ext uri="{0D108BD9-81ED-4DB2-BD59-A6C34878D82A}">
                    <a16:rowId xmlns:a16="http://schemas.microsoft.com/office/drawing/2014/main" val="1483533076"/>
                  </a:ext>
                </a:extLst>
              </a:tr>
              <a:tr h="235155">
                <a:tc>
                  <a:txBody>
                    <a:bodyPr/>
                    <a:lstStyle/>
                    <a:p>
                      <a:pPr algn="ctr" fontAlgn="ctr"/>
                      <a:r>
                        <a:rPr lang="en-US" sz="1000" b="0" i="0" u="none" strike="noStrike" dirty="0">
                          <a:solidFill>
                            <a:srgbClr val="000000"/>
                          </a:solidFill>
                          <a:effectLst/>
                          <a:latin typeface="Century Gothic" panose="020B0502020202020204" pitchFamily="34" charset="0"/>
                        </a:rPr>
                        <a:t>Art Gallery/cultural opportunities</a:t>
                      </a:r>
                    </a:p>
                  </a:txBody>
                  <a:tcPr marL="9525" marR="9525" marT="9525" marB="0" anchor="ctr"/>
                </a:tc>
                <a:extLst>
                  <a:ext uri="{0D108BD9-81ED-4DB2-BD59-A6C34878D82A}">
                    <a16:rowId xmlns:a16="http://schemas.microsoft.com/office/drawing/2014/main" val="2463460949"/>
                  </a:ext>
                </a:extLst>
              </a:tr>
              <a:tr h="235155">
                <a:tc>
                  <a:txBody>
                    <a:bodyPr/>
                    <a:lstStyle/>
                    <a:p>
                      <a:pPr algn="ctr" fontAlgn="ctr"/>
                      <a:r>
                        <a:rPr lang="en-US" sz="1000" b="0" i="0" u="none" strike="noStrike" dirty="0">
                          <a:solidFill>
                            <a:srgbClr val="000000"/>
                          </a:solidFill>
                          <a:effectLst/>
                          <a:latin typeface="Century Gothic" panose="020B0502020202020204" pitchFamily="34" charset="0"/>
                        </a:rPr>
                        <a:t>Performing Arts/entertainment opportunities</a:t>
                      </a:r>
                    </a:p>
                  </a:txBody>
                  <a:tcPr marL="9525" marR="9525" marT="9525" marB="0" anchor="ctr"/>
                </a:tc>
                <a:extLst>
                  <a:ext uri="{0D108BD9-81ED-4DB2-BD59-A6C34878D82A}">
                    <a16:rowId xmlns:a16="http://schemas.microsoft.com/office/drawing/2014/main" val="435928121"/>
                  </a:ext>
                </a:extLst>
              </a:tr>
              <a:tr h="211541">
                <a:tc>
                  <a:txBody>
                    <a:bodyPr/>
                    <a:lstStyle/>
                    <a:p>
                      <a:pPr algn="ctr" fontAlgn="ctr"/>
                      <a:r>
                        <a:rPr lang="en-US" sz="1000" b="0" i="0" u="none" strike="noStrike" dirty="0">
                          <a:solidFill>
                            <a:srgbClr val="000000"/>
                          </a:solidFill>
                          <a:effectLst/>
                          <a:latin typeface="Century Gothic" panose="020B0502020202020204" pitchFamily="34" charset="0"/>
                        </a:rPr>
                        <a:t>Library services</a:t>
                      </a:r>
                    </a:p>
                  </a:txBody>
                  <a:tcPr marL="9525" marR="9525" marT="9525" marB="0" anchor="ctr"/>
                </a:tc>
                <a:extLst>
                  <a:ext uri="{0D108BD9-81ED-4DB2-BD59-A6C34878D82A}">
                    <a16:rowId xmlns:a16="http://schemas.microsoft.com/office/drawing/2014/main" val="2822493063"/>
                  </a:ext>
                </a:extLst>
              </a:tr>
              <a:tr h="211541">
                <a:tc>
                  <a:txBody>
                    <a:bodyPr/>
                    <a:lstStyle/>
                    <a:p>
                      <a:pPr algn="ctr" fontAlgn="ctr"/>
                      <a:r>
                        <a:rPr lang="en-US" sz="1000" b="0" i="0" u="none" strike="noStrike" dirty="0">
                          <a:solidFill>
                            <a:srgbClr val="000000"/>
                          </a:solidFill>
                          <a:effectLst/>
                          <a:latin typeface="Century Gothic" panose="020B0502020202020204" pitchFamily="34" charset="0"/>
                        </a:rPr>
                        <a:t>Pet adoption/animal rehoming</a:t>
                      </a:r>
                    </a:p>
                  </a:txBody>
                  <a:tcPr marL="9525" marR="9525" marT="9525" marB="0" anchor="ctr"/>
                </a:tc>
                <a:extLst>
                  <a:ext uri="{0D108BD9-81ED-4DB2-BD59-A6C34878D82A}">
                    <a16:rowId xmlns:a16="http://schemas.microsoft.com/office/drawing/2014/main" val="2611500060"/>
                  </a:ext>
                </a:extLst>
              </a:tr>
              <a:tr h="21154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entury Gothic" panose="020B0502020202020204" pitchFamily="34" charset="0"/>
                        </a:rPr>
                        <a:t>Enhancing heritage buildings</a:t>
                      </a:r>
                    </a:p>
                  </a:txBody>
                  <a:tcPr marL="9525" marR="9525" marT="9525" marB="0" anchor="ctr"/>
                </a:tc>
                <a:extLst>
                  <a:ext uri="{0D108BD9-81ED-4DB2-BD59-A6C34878D82A}">
                    <a16:rowId xmlns:a16="http://schemas.microsoft.com/office/drawing/2014/main" val="3583451969"/>
                  </a:ext>
                </a:extLst>
              </a:tr>
              <a:tr h="211541">
                <a:tc>
                  <a:txBody>
                    <a:bodyPr/>
                    <a:lstStyle/>
                    <a:p>
                      <a:pPr algn="ctr" fontAlgn="ctr"/>
                      <a:r>
                        <a:rPr lang="en-US" sz="1000" b="0" i="0" u="none" strike="noStrike" dirty="0">
                          <a:solidFill>
                            <a:srgbClr val="000000"/>
                          </a:solidFill>
                          <a:effectLst/>
                          <a:latin typeface="Century Gothic" panose="020B0502020202020204" pitchFamily="34" charset="0"/>
                        </a:rPr>
                        <a:t>Youth services</a:t>
                      </a:r>
                    </a:p>
                  </a:txBody>
                  <a:tcPr marL="9525" marR="9525" marT="9525" marB="0" anchor="ctr"/>
                </a:tc>
                <a:extLst>
                  <a:ext uri="{0D108BD9-81ED-4DB2-BD59-A6C34878D82A}">
                    <a16:rowId xmlns:a16="http://schemas.microsoft.com/office/drawing/2014/main" val="215946002"/>
                  </a:ext>
                </a:extLst>
              </a:tr>
              <a:tr h="211541">
                <a:tc>
                  <a:txBody>
                    <a:bodyPr/>
                    <a:lstStyle/>
                    <a:p>
                      <a:pPr algn="ctr" fontAlgn="ctr"/>
                      <a:r>
                        <a:rPr lang="en-US" sz="1000" b="0" i="0" u="none" strike="noStrike" dirty="0">
                          <a:solidFill>
                            <a:srgbClr val="000000"/>
                          </a:solidFill>
                          <a:effectLst/>
                          <a:latin typeface="Century Gothic" panose="020B0502020202020204" pitchFamily="34" charset="0"/>
                        </a:rPr>
                        <a:t>Engaging young people in planning</a:t>
                      </a:r>
                    </a:p>
                  </a:txBody>
                  <a:tcPr marL="9525" marR="9525" marT="9525" marB="0" anchor="ctr"/>
                </a:tc>
                <a:extLst>
                  <a:ext uri="{0D108BD9-81ED-4DB2-BD59-A6C34878D82A}">
                    <a16:rowId xmlns:a16="http://schemas.microsoft.com/office/drawing/2014/main" val="741377143"/>
                  </a:ext>
                </a:extLst>
              </a:tr>
              <a:tr h="211541">
                <a:tc>
                  <a:txBody>
                    <a:bodyPr/>
                    <a:lstStyle/>
                    <a:p>
                      <a:pPr algn="ctr" fontAlgn="ctr"/>
                      <a:r>
                        <a:rPr lang="en-US" sz="1000" b="0" i="0" u="none" strike="noStrike" dirty="0">
                          <a:solidFill>
                            <a:srgbClr val="000000"/>
                          </a:solidFill>
                          <a:effectLst/>
                          <a:latin typeface="Century Gothic" panose="020B0502020202020204" pitchFamily="34" charset="0"/>
                        </a:rPr>
                        <a:t>Support for volunteer programs</a:t>
                      </a:r>
                    </a:p>
                  </a:txBody>
                  <a:tcPr marL="9525" marR="9525" marT="9525" marB="0" anchor="ctr"/>
                </a:tc>
                <a:extLst>
                  <a:ext uri="{0D108BD9-81ED-4DB2-BD59-A6C34878D82A}">
                    <a16:rowId xmlns:a16="http://schemas.microsoft.com/office/drawing/2014/main" val="1459367393"/>
                  </a:ext>
                </a:extLst>
              </a:tr>
              <a:tr h="318556">
                <a:tc>
                  <a:txBody>
                    <a:bodyPr/>
                    <a:lstStyle/>
                    <a:p>
                      <a:pPr algn="ctr" fontAlgn="ctr"/>
                      <a:r>
                        <a:rPr lang="en-US" sz="1000" b="0" i="0" u="none" strike="noStrike" dirty="0">
                          <a:solidFill>
                            <a:srgbClr val="000000"/>
                          </a:solidFill>
                          <a:effectLst/>
                          <a:latin typeface="Century Gothic" panose="020B0502020202020204" pitchFamily="34" charset="0"/>
                        </a:rPr>
                        <a:t>Maintaining local roads</a:t>
                      </a:r>
                    </a:p>
                  </a:txBody>
                  <a:tcPr marL="9525" marR="9525" marT="9525" marB="0" anchor="ctr"/>
                </a:tc>
                <a:extLst>
                  <a:ext uri="{0D108BD9-81ED-4DB2-BD59-A6C34878D82A}">
                    <a16:rowId xmlns:a16="http://schemas.microsoft.com/office/drawing/2014/main" val="2932809083"/>
                  </a:ext>
                </a:extLst>
              </a:tr>
              <a:tr h="318556">
                <a:tc>
                  <a:txBody>
                    <a:bodyPr/>
                    <a:lstStyle/>
                    <a:p>
                      <a:pPr algn="ctr" fontAlgn="ctr"/>
                      <a:r>
                        <a:rPr lang="en-US" sz="1000" b="0" i="0" u="none" strike="noStrike" dirty="0">
                          <a:solidFill>
                            <a:srgbClr val="000000"/>
                          </a:solidFill>
                          <a:effectLst/>
                          <a:latin typeface="Century Gothic" panose="020B0502020202020204" pitchFamily="34" charset="0"/>
                        </a:rPr>
                        <a:t>Maintaining footpaths</a:t>
                      </a:r>
                    </a:p>
                  </a:txBody>
                  <a:tcPr marL="9525" marR="9525" marT="9525" marB="0" anchor="ctr"/>
                </a:tc>
                <a:extLst>
                  <a:ext uri="{0D108BD9-81ED-4DB2-BD59-A6C34878D82A}">
                    <a16:rowId xmlns:a16="http://schemas.microsoft.com/office/drawing/2014/main" val="1479382006"/>
                  </a:ext>
                </a:extLst>
              </a:tr>
            </a:tbl>
          </a:graphicData>
        </a:graphic>
      </p:graphicFrame>
      <p:graphicFrame>
        <p:nvGraphicFramePr>
          <p:cNvPr id="8" name="Table 11">
            <a:extLst>
              <a:ext uri="{FF2B5EF4-FFF2-40B4-BE49-F238E27FC236}">
                <a16:creationId xmlns:a16="http://schemas.microsoft.com/office/drawing/2014/main" id="{09C4B68A-132D-4423-9EA4-9D460919CE9B}"/>
              </a:ext>
            </a:extLst>
          </p:cNvPr>
          <p:cNvGraphicFramePr>
            <a:graphicFrameLocks noGrp="1"/>
          </p:cNvGraphicFramePr>
          <p:nvPr>
            <p:extLst>
              <p:ext uri="{D42A27DB-BD31-4B8C-83A1-F6EECF244321}">
                <p14:modId xmlns:p14="http://schemas.microsoft.com/office/powerpoint/2010/main" val="3345624822"/>
              </p:ext>
            </p:extLst>
          </p:nvPr>
        </p:nvGraphicFramePr>
        <p:xfrm>
          <a:off x="3235272" y="1012779"/>
          <a:ext cx="2880320" cy="4223604"/>
        </p:xfrm>
        <a:graphic>
          <a:graphicData uri="http://schemas.openxmlformats.org/drawingml/2006/table">
            <a:tbl>
              <a:tblPr firstRow="1" bandRow="1">
                <a:tableStyleId>{2D5ABB26-0587-4C30-8999-92F81FD0307C}</a:tableStyleId>
              </a:tblPr>
              <a:tblGrid>
                <a:gridCol w="2880320">
                  <a:extLst>
                    <a:ext uri="{9D8B030D-6E8A-4147-A177-3AD203B41FA5}">
                      <a16:colId xmlns:a16="http://schemas.microsoft.com/office/drawing/2014/main" val="1882411655"/>
                    </a:ext>
                  </a:extLst>
                </a:gridCol>
              </a:tblGrid>
              <a:tr h="3080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b="1" dirty="0">
                          <a:latin typeface="Century Gothic" panose="020B0502020202020204" pitchFamily="34" charset="0"/>
                        </a:rPr>
                        <a:t>Social (Cont.)</a:t>
                      </a:r>
                    </a:p>
                  </a:txBody>
                  <a:tcPr anchor="ctr">
                    <a:solidFill>
                      <a:schemeClr val="bg1">
                        <a:lumMod val="85000"/>
                      </a:schemeClr>
                    </a:solidFill>
                  </a:tcPr>
                </a:tc>
                <a:extLst>
                  <a:ext uri="{0D108BD9-81ED-4DB2-BD59-A6C34878D82A}">
                    <a16:rowId xmlns:a16="http://schemas.microsoft.com/office/drawing/2014/main" val="3138174097"/>
                  </a:ext>
                </a:extLst>
              </a:tr>
              <a:tr h="308344">
                <a:tc>
                  <a:txBody>
                    <a:bodyPr/>
                    <a:lstStyle/>
                    <a:p>
                      <a:pPr algn="ctr" fontAlgn="ctr"/>
                      <a:r>
                        <a:rPr lang="en-US" sz="1000" b="0" i="0" u="none" strike="noStrike" dirty="0">
                          <a:solidFill>
                            <a:srgbClr val="000000"/>
                          </a:solidFill>
                          <a:effectLst/>
                          <a:latin typeface="Century Gothic" panose="020B0502020202020204" pitchFamily="34" charset="0"/>
                        </a:rPr>
                        <a:t>Maintaining cycleways</a:t>
                      </a:r>
                    </a:p>
                  </a:txBody>
                  <a:tcPr marL="9525" marR="9525" marT="9525" marB="0" anchor="ctr"/>
                </a:tc>
                <a:extLst>
                  <a:ext uri="{0D108BD9-81ED-4DB2-BD59-A6C34878D82A}">
                    <a16:rowId xmlns:a16="http://schemas.microsoft.com/office/drawing/2014/main" val="2962057427"/>
                  </a:ext>
                </a:extLst>
              </a:tr>
              <a:tr h="308344">
                <a:tc>
                  <a:txBody>
                    <a:bodyPr/>
                    <a:lstStyle/>
                    <a:p>
                      <a:pPr algn="ctr" fontAlgn="ctr"/>
                      <a:r>
                        <a:rPr lang="en-US" sz="1000" b="0" i="0" u="none" strike="noStrike" dirty="0">
                          <a:solidFill>
                            <a:srgbClr val="000000"/>
                          </a:solidFill>
                          <a:effectLst/>
                          <a:latin typeface="Century Gothic" panose="020B0502020202020204" pitchFamily="34" charset="0"/>
                        </a:rPr>
                        <a:t>Traffic flow/congestion</a:t>
                      </a:r>
                    </a:p>
                  </a:txBody>
                  <a:tcPr marL="9525" marR="9525" marT="9525" marB="0" anchor="ctr"/>
                </a:tc>
                <a:extLst>
                  <a:ext uri="{0D108BD9-81ED-4DB2-BD59-A6C34878D82A}">
                    <a16:rowId xmlns:a16="http://schemas.microsoft.com/office/drawing/2014/main" val="3735240616"/>
                  </a:ext>
                </a:extLst>
              </a:tr>
              <a:tr h="308344">
                <a:tc>
                  <a:txBody>
                    <a:bodyPr/>
                    <a:lstStyle/>
                    <a:p>
                      <a:pPr algn="ctr" fontAlgn="ctr"/>
                      <a:r>
                        <a:rPr lang="en-US" sz="1000" b="0" i="0" u="none" strike="noStrike" dirty="0">
                          <a:solidFill>
                            <a:srgbClr val="000000"/>
                          </a:solidFill>
                          <a:effectLst/>
                          <a:latin typeface="Century Gothic" panose="020B0502020202020204" pitchFamily="34" charset="0"/>
                        </a:rPr>
                        <a:t>Road safety</a:t>
                      </a:r>
                    </a:p>
                  </a:txBody>
                  <a:tcPr marL="9525" marR="9525" marT="9525" marB="0" anchor="ctr"/>
                </a:tc>
                <a:extLst>
                  <a:ext uri="{0D108BD9-81ED-4DB2-BD59-A6C34878D82A}">
                    <a16:rowId xmlns:a16="http://schemas.microsoft.com/office/drawing/2014/main" val="3841126994"/>
                  </a:ext>
                </a:extLst>
              </a:tr>
              <a:tr h="308344">
                <a:tc>
                  <a:txBody>
                    <a:bodyPr/>
                    <a:lstStyle/>
                    <a:p>
                      <a:pPr algn="ctr" fontAlgn="ctr"/>
                      <a:r>
                        <a:rPr lang="en-US" sz="1000" b="0" i="0" u="none" strike="noStrike" dirty="0">
                          <a:solidFill>
                            <a:srgbClr val="000000"/>
                          </a:solidFill>
                          <a:effectLst/>
                          <a:latin typeface="Century Gothic" panose="020B0502020202020204" pitchFamily="34" charset="0"/>
                        </a:rPr>
                        <a:t>Availability of car parking</a:t>
                      </a:r>
                    </a:p>
                  </a:txBody>
                  <a:tcPr marL="9525" marR="9525" marT="9525" marB="0" anchor="ctr"/>
                </a:tc>
                <a:extLst>
                  <a:ext uri="{0D108BD9-81ED-4DB2-BD59-A6C34878D82A}">
                    <a16:rowId xmlns:a16="http://schemas.microsoft.com/office/drawing/2014/main" val="3752126764"/>
                  </a:ext>
                </a:extLst>
              </a:tr>
              <a:tr h="308344">
                <a:tc>
                  <a:txBody>
                    <a:bodyPr/>
                    <a:lstStyle/>
                    <a:p>
                      <a:pPr algn="ctr" fontAlgn="ctr"/>
                      <a:r>
                        <a:rPr lang="en-US" sz="1000" b="0" i="0" u="none" strike="noStrike" dirty="0">
                          <a:solidFill>
                            <a:srgbClr val="000000"/>
                          </a:solidFill>
                          <a:effectLst/>
                          <a:latin typeface="Century Gothic" panose="020B0502020202020204" pitchFamily="34" charset="0"/>
                        </a:rPr>
                        <a:t>Overall condition of local road network</a:t>
                      </a:r>
                    </a:p>
                  </a:txBody>
                  <a:tcPr marL="9525" marR="9525" marT="9525" marB="0" anchor="ctr"/>
                </a:tc>
                <a:extLst>
                  <a:ext uri="{0D108BD9-81ED-4DB2-BD59-A6C34878D82A}">
                    <a16:rowId xmlns:a16="http://schemas.microsoft.com/office/drawing/2014/main" val="1724154048"/>
                  </a:ext>
                </a:extLst>
              </a:tr>
              <a:tr h="308344">
                <a:tc>
                  <a:txBody>
                    <a:bodyPr/>
                    <a:lstStyle/>
                    <a:p>
                      <a:pPr algn="ctr" fontAlgn="ctr"/>
                      <a:r>
                        <a:rPr lang="en-US" sz="1000" b="0" i="0" u="none" strike="noStrike" dirty="0">
                          <a:solidFill>
                            <a:srgbClr val="000000"/>
                          </a:solidFill>
                          <a:effectLst/>
                          <a:latin typeface="Century Gothic" panose="020B0502020202020204" pitchFamily="34" charset="0"/>
                        </a:rPr>
                        <a:t>Public transport across the region</a:t>
                      </a:r>
                    </a:p>
                  </a:txBody>
                  <a:tcPr marL="9525" marR="9525" marT="9525" marB="0" anchor="ctr"/>
                </a:tc>
                <a:extLst>
                  <a:ext uri="{0D108BD9-81ED-4DB2-BD59-A6C34878D82A}">
                    <a16:rowId xmlns:a16="http://schemas.microsoft.com/office/drawing/2014/main" val="2385446680"/>
                  </a:ext>
                </a:extLst>
              </a:tr>
              <a:tr h="308344">
                <a:tc>
                  <a:txBody>
                    <a:bodyPr/>
                    <a:lstStyle/>
                    <a:p>
                      <a:pPr algn="ctr" fontAlgn="ctr"/>
                      <a:r>
                        <a:rPr lang="en-US" sz="1000" b="0" i="0" u="none" strike="noStrike" dirty="0">
                          <a:solidFill>
                            <a:srgbClr val="000000"/>
                          </a:solidFill>
                          <a:effectLst/>
                          <a:latin typeface="Century Gothic" panose="020B0502020202020204" pitchFamily="34" charset="0"/>
                        </a:rPr>
                        <a:t>Growing airport capacity</a:t>
                      </a:r>
                    </a:p>
                  </a:txBody>
                  <a:tcPr marL="9525" marR="9525" marT="9525" marB="0" anchor="ctr"/>
                </a:tc>
                <a:extLst>
                  <a:ext uri="{0D108BD9-81ED-4DB2-BD59-A6C34878D82A}">
                    <a16:rowId xmlns:a16="http://schemas.microsoft.com/office/drawing/2014/main" val="3094380095"/>
                  </a:ext>
                </a:extLst>
              </a:tr>
              <a:tr h="308344">
                <a:tc>
                  <a:txBody>
                    <a:bodyPr/>
                    <a:lstStyle/>
                    <a:p>
                      <a:pPr algn="ctr" fontAlgn="ctr"/>
                      <a:r>
                        <a:rPr lang="en-US" sz="1000" b="1" i="0" u="none" strike="noStrike" dirty="0">
                          <a:solidFill>
                            <a:srgbClr val="000000"/>
                          </a:solidFill>
                          <a:effectLst/>
                          <a:latin typeface="Century Gothic" panose="020B0502020202020204" pitchFamily="34" charset="0"/>
                        </a:rPr>
                        <a:t>Economic</a:t>
                      </a:r>
                    </a:p>
                  </a:txBody>
                  <a:tcPr marL="9525" marR="9525" marT="9525" marB="0" anchor="ctr">
                    <a:solidFill>
                      <a:schemeClr val="bg1">
                        <a:lumMod val="85000"/>
                      </a:schemeClr>
                    </a:solidFill>
                  </a:tcPr>
                </a:tc>
                <a:extLst>
                  <a:ext uri="{0D108BD9-81ED-4DB2-BD59-A6C34878D82A}">
                    <a16:rowId xmlns:a16="http://schemas.microsoft.com/office/drawing/2014/main" val="1483533076"/>
                  </a:ext>
                </a:extLst>
              </a:tr>
              <a:tr h="308344">
                <a:tc>
                  <a:txBody>
                    <a:bodyPr/>
                    <a:lstStyle/>
                    <a:p>
                      <a:pPr algn="ctr" fontAlgn="ctr"/>
                      <a:r>
                        <a:rPr lang="en-US" sz="1000" b="0" i="0" u="none" strike="noStrike" dirty="0" err="1">
                          <a:solidFill>
                            <a:srgbClr val="000000"/>
                          </a:solidFill>
                          <a:effectLst/>
                          <a:latin typeface="Century Gothic" panose="020B0502020202020204" pitchFamily="34" charset="0"/>
                        </a:rPr>
                        <a:t>Revitalising</a:t>
                      </a:r>
                      <a:r>
                        <a:rPr lang="en-US" sz="1000" b="0" i="0" u="none" strike="noStrike" dirty="0">
                          <a:solidFill>
                            <a:srgbClr val="000000"/>
                          </a:solidFill>
                          <a:effectLst/>
                          <a:latin typeface="Century Gothic" panose="020B0502020202020204" pitchFamily="34" charset="0"/>
                        </a:rPr>
                        <a:t> Tamworth and the region</a:t>
                      </a:r>
                    </a:p>
                  </a:txBody>
                  <a:tcPr marL="9525" marR="9525" marT="9525" marB="0" anchor="ctr"/>
                </a:tc>
                <a:extLst>
                  <a:ext uri="{0D108BD9-81ED-4DB2-BD59-A6C34878D82A}">
                    <a16:rowId xmlns:a16="http://schemas.microsoft.com/office/drawing/2014/main" val="2463460949"/>
                  </a:ext>
                </a:extLst>
              </a:tr>
              <a:tr h="308344">
                <a:tc>
                  <a:txBody>
                    <a:bodyPr/>
                    <a:lstStyle/>
                    <a:p>
                      <a:pPr algn="ctr" fontAlgn="ctr"/>
                      <a:r>
                        <a:rPr lang="en-US" sz="1000" b="0" i="0" u="none" strike="noStrike" dirty="0">
                          <a:solidFill>
                            <a:srgbClr val="000000"/>
                          </a:solidFill>
                          <a:effectLst/>
                          <a:latin typeface="Century Gothic" panose="020B0502020202020204" pitchFamily="34" charset="0"/>
                        </a:rPr>
                        <a:t>Tourism/Visitor Information Centre</a:t>
                      </a:r>
                    </a:p>
                  </a:txBody>
                  <a:tcPr marL="9525" marR="9525" marT="9525" marB="0" anchor="ctr"/>
                </a:tc>
                <a:extLst>
                  <a:ext uri="{0D108BD9-81ED-4DB2-BD59-A6C34878D82A}">
                    <a16:rowId xmlns:a16="http://schemas.microsoft.com/office/drawing/2014/main" val="435928121"/>
                  </a:ext>
                </a:extLst>
              </a:tr>
              <a:tr h="277381">
                <a:tc>
                  <a:txBody>
                    <a:bodyPr/>
                    <a:lstStyle/>
                    <a:p>
                      <a:pPr algn="ctr" fontAlgn="ctr"/>
                      <a:r>
                        <a:rPr lang="en-US" sz="1000" b="0" i="0" u="none" strike="noStrike" dirty="0">
                          <a:solidFill>
                            <a:srgbClr val="000000"/>
                          </a:solidFill>
                          <a:effectLst/>
                          <a:latin typeface="Century Gothic" panose="020B0502020202020204" pitchFamily="34" charset="0"/>
                        </a:rPr>
                        <a:t>Infrastructure for growth</a:t>
                      </a:r>
                    </a:p>
                  </a:txBody>
                  <a:tcPr marL="9525" marR="9525" marT="9525" marB="0" anchor="ctr">
                    <a:noFill/>
                  </a:tcPr>
                </a:tc>
                <a:extLst>
                  <a:ext uri="{0D108BD9-81ED-4DB2-BD59-A6C34878D82A}">
                    <a16:rowId xmlns:a16="http://schemas.microsoft.com/office/drawing/2014/main" val="2822493063"/>
                  </a:ext>
                </a:extLst>
              </a:tr>
              <a:tr h="277381">
                <a:tc>
                  <a:txBody>
                    <a:bodyPr/>
                    <a:lstStyle/>
                    <a:p>
                      <a:pPr algn="ctr" fontAlgn="ctr"/>
                      <a:r>
                        <a:rPr lang="en-US" sz="1000" b="0" i="0" u="none" strike="noStrike" dirty="0">
                          <a:solidFill>
                            <a:srgbClr val="000000"/>
                          </a:solidFill>
                          <a:effectLst/>
                          <a:latin typeface="Century Gothic" panose="020B0502020202020204" pitchFamily="34" charset="0"/>
                        </a:rPr>
                        <a:t>Supporting local jobs and businesses</a:t>
                      </a:r>
                    </a:p>
                  </a:txBody>
                  <a:tcPr marL="9525" marR="9525" marT="9525" marB="0" anchor="ctr"/>
                </a:tc>
                <a:extLst>
                  <a:ext uri="{0D108BD9-81ED-4DB2-BD59-A6C34878D82A}">
                    <a16:rowId xmlns:a16="http://schemas.microsoft.com/office/drawing/2014/main" val="2611500060"/>
                  </a:ext>
                </a:extLst>
              </a:tr>
              <a:tr h="277381">
                <a:tc>
                  <a:txBody>
                    <a:bodyPr/>
                    <a:lstStyle/>
                    <a:p>
                      <a:pPr algn="ctr" fontAlgn="ctr"/>
                      <a:r>
                        <a:rPr lang="en-US" sz="1000" b="0" i="0" u="none" strike="noStrike" dirty="0">
                          <a:solidFill>
                            <a:srgbClr val="000000"/>
                          </a:solidFill>
                          <a:effectLst/>
                          <a:latin typeface="Century Gothic" panose="020B0502020202020204" pitchFamily="34" charset="0"/>
                        </a:rPr>
                        <a:t>Festival and event programs</a:t>
                      </a:r>
                    </a:p>
                  </a:txBody>
                  <a:tcPr marL="9525" marR="9525" marT="9525" marB="0" anchor="ctr"/>
                </a:tc>
                <a:extLst>
                  <a:ext uri="{0D108BD9-81ED-4DB2-BD59-A6C34878D82A}">
                    <a16:rowId xmlns:a16="http://schemas.microsoft.com/office/drawing/2014/main" val="3583451969"/>
                  </a:ext>
                </a:extLst>
              </a:tr>
            </a:tbl>
          </a:graphicData>
        </a:graphic>
      </p:graphicFrame>
      <p:graphicFrame>
        <p:nvGraphicFramePr>
          <p:cNvPr id="12" name="Table 11">
            <a:extLst>
              <a:ext uri="{FF2B5EF4-FFF2-40B4-BE49-F238E27FC236}">
                <a16:creationId xmlns:a16="http://schemas.microsoft.com/office/drawing/2014/main" id="{AB4AECDD-DC3A-4A4E-A2F6-DCD72185BD06}"/>
              </a:ext>
            </a:extLst>
          </p:cNvPr>
          <p:cNvGraphicFramePr>
            <a:graphicFrameLocks noGrp="1"/>
          </p:cNvGraphicFramePr>
          <p:nvPr>
            <p:extLst>
              <p:ext uri="{D42A27DB-BD31-4B8C-83A1-F6EECF244321}">
                <p14:modId xmlns:p14="http://schemas.microsoft.com/office/powerpoint/2010/main" val="3112674045"/>
              </p:ext>
            </p:extLst>
          </p:nvPr>
        </p:nvGraphicFramePr>
        <p:xfrm>
          <a:off x="6219024" y="1004656"/>
          <a:ext cx="2880320" cy="4656593"/>
        </p:xfrm>
        <a:graphic>
          <a:graphicData uri="http://schemas.openxmlformats.org/drawingml/2006/table">
            <a:tbl>
              <a:tblPr firstRow="1" bandRow="1">
                <a:tableStyleId>{2D5ABB26-0587-4C30-8999-92F81FD0307C}</a:tableStyleId>
              </a:tblPr>
              <a:tblGrid>
                <a:gridCol w="2880320">
                  <a:extLst>
                    <a:ext uri="{9D8B030D-6E8A-4147-A177-3AD203B41FA5}">
                      <a16:colId xmlns:a16="http://schemas.microsoft.com/office/drawing/2014/main" val="928152999"/>
                    </a:ext>
                  </a:extLst>
                </a:gridCol>
              </a:tblGrid>
              <a:tr h="3143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b="1" dirty="0">
                          <a:latin typeface="Century Gothic" panose="020B0502020202020204" pitchFamily="34" charset="0"/>
                        </a:rPr>
                        <a:t>Environment</a:t>
                      </a:r>
                    </a:p>
                  </a:txBody>
                  <a:tcPr anchor="ctr">
                    <a:solidFill>
                      <a:schemeClr val="bg1">
                        <a:lumMod val="85000"/>
                      </a:schemeClr>
                    </a:solidFill>
                  </a:tcPr>
                </a:tc>
                <a:extLst>
                  <a:ext uri="{0D108BD9-81ED-4DB2-BD59-A6C34878D82A}">
                    <a16:rowId xmlns:a16="http://schemas.microsoft.com/office/drawing/2014/main" val="3138174097"/>
                  </a:ext>
                </a:extLst>
              </a:tr>
              <a:tr h="205644">
                <a:tc>
                  <a:txBody>
                    <a:bodyPr/>
                    <a:lstStyle/>
                    <a:p>
                      <a:pPr algn="ctr" fontAlgn="ctr"/>
                      <a:r>
                        <a:rPr lang="en-US" sz="1000" b="0" i="0" u="none" strike="noStrike" dirty="0">
                          <a:solidFill>
                            <a:srgbClr val="000000"/>
                          </a:solidFill>
                          <a:effectLst/>
                          <a:latin typeface="Century Gothic" panose="020B0502020202020204" pitchFamily="34" charset="0"/>
                        </a:rPr>
                        <a:t>Protecting native vegetation</a:t>
                      </a:r>
                    </a:p>
                  </a:txBody>
                  <a:tcPr marL="9525" marR="9525" marT="9525" marB="0" anchor="ctr"/>
                </a:tc>
                <a:extLst>
                  <a:ext uri="{0D108BD9-81ED-4DB2-BD59-A6C34878D82A}">
                    <a16:rowId xmlns:a16="http://schemas.microsoft.com/office/drawing/2014/main" val="2962057427"/>
                  </a:ext>
                </a:extLst>
              </a:tr>
              <a:tr h="205644">
                <a:tc>
                  <a:txBody>
                    <a:bodyPr/>
                    <a:lstStyle/>
                    <a:p>
                      <a:pPr algn="ctr" fontAlgn="ctr"/>
                      <a:r>
                        <a:rPr lang="en-US" sz="1000" b="0" i="0" u="none" strike="noStrike" dirty="0">
                          <a:solidFill>
                            <a:srgbClr val="000000"/>
                          </a:solidFill>
                          <a:effectLst/>
                          <a:latin typeface="Century Gothic" panose="020B0502020202020204" pitchFamily="34" charset="0"/>
                        </a:rPr>
                        <a:t>Improving biodiversity</a:t>
                      </a:r>
                    </a:p>
                  </a:txBody>
                  <a:tcPr marL="9525" marR="9525" marT="9525" marB="0" anchor="ctr"/>
                </a:tc>
                <a:extLst>
                  <a:ext uri="{0D108BD9-81ED-4DB2-BD59-A6C34878D82A}">
                    <a16:rowId xmlns:a16="http://schemas.microsoft.com/office/drawing/2014/main" val="3735240616"/>
                  </a:ext>
                </a:extLst>
              </a:tr>
              <a:tr h="205644">
                <a:tc>
                  <a:txBody>
                    <a:bodyPr/>
                    <a:lstStyle/>
                    <a:p>
                      <a:pPr algn="ctr" fontAlgn="ctr"/>
                      <a:r>
                        <a:rPr lang="en-US" sz="1000" b="0" i="0" u="none" strike="noStrike" dirty="0">
                          <a:solidFill>
                            <a:srgbClr val="000000"/>
                          </a:solidFill>
                          <a:effectLst/>
                          <a:latin typeface="Century Gothic" panose="020B0502020202020204" pitchFamily="34" charset="0"/>
                        </a:rPr>
                        <a:t>Address Climate Change</a:t>
                      </a:r>
                    </a:p>
                  </a:txBody>
                  <a:tcPr marL="9525" marR="9525" marT="9525" marB="0" anchor="ctr"/>
                </a:tc>
                <a:extLst>
                  <a:ext uri="{0D108BD9-81ED-4DB2-BD59-A6C34878D82A}">
                    <a16:rowId xmlns:a16="http://schemas.microsoft.com/office/drawing/2014/main" val="3841126994"/>
                  </a:ext>
                </a:extLst>
              </a:tr>
              <a:tr h="205644">
                <a:tc>
                  <a:txBody>
                    <a:bodyPr/>
                    <a:lstStyle/>
                    <a:p>
                      <a:pPr algn="ctr" fontAlgn="ctr"/>
                      <a:r>
                        <a:rPr lang="en-US" sz="1000" b="0" i="0" u="none" strike="noStrike" dirty="0">
                          <a:solidFill>
                            <a:srgbClr val="000000"/>
                          </a:solidFill>
                          <a:effectLst/>
                          <a:latin typeface="Century Gothic" panose="020B0502020202020204" pitchFamily="34" charset="0"/>
                        </a:rPr>
                        <a:t>Recycling/waste </a:t>
                      </a:r>
                      <a:r>
                        <a:rPr lang="en-US" sz="1000" b="0" i="0" u="none" strike="noStrike" dirty="0" err="1">
                          <a:solidFill>
                            <a:srgbClr val="000000"/>
                          </a:solidFill>
                          <a:effectLst/>
                          <a:latin typeface="Century Gothic" panose="020B0502020202020204" pitchFamily="34" charset="0"/>
                        </a:rPr>
                        <a:t>minimisation</a:t>
                      </a:r>
                      <a:endParaRPr lang="en-US" sz="10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752126764"/>
                  </a:ext>
                </a:extLst>
              </a:tr>
              <a:tr h="205644">
                <a:tc>
                  <a:txBody>
                    <a:bodyPr/>
                    <a:lstStyle/>
                    <a:p>
                      <a:pPr algn="ctr" fontAlgn="ctr"/>
                      <a:r>
                        <a:rPr lang="en-US" sz="1000" b="0" i="0" u="none" strike="noStrike" dirty="0">
                          <a:solidFill>
                            <a:srgbClr val="000000"/>
                          </a:solidFill>
                          <a:effectLst/>
                          <a:latin typeface="Century Gothic" panose="020B0502020202020204" pitchFamily="34" charset="0"/>
                        </a:rPr>
                        <a:t>Environmental education programs</a:t>
                      </a:r>
                    </a:p>
                  </a:txBody>
                  <a:tcPr marL="9525" marR="9525" marT="9525" marB="0" anchor="ctr"/>
                </a:tc>
                <a:extLst>
                  <a:ext uri="{0D108BD9-81ED-4DB2-BD59-A6C34878D82A}">
                    <a16:rowId xmlns:a16="http://schemas.microsoft.com/office/drawing/2014/main" val="1724154048"/>
                  </a:ext>
                </a:extLst>
              </a:tr>
              <a:tr h="205644">
                <a:tc>
                  <a:txBody>
                    <a:bodyPr/>
                    <a:lstStyle/>
                    <a:p>
                      <a:pPr algn="ctr" fontAlgn="ctr"/>
                      <a:r>
                        <a:rPr lang="en-US" sz="1000" b="0" i="0" u="none" strike="noStrike" dirty="0">
                          <a:solidFill>
                            <a:srgbClr val="000000"/>
                          </a:solidFill>
                          <a:effectLst/>
                          <a:latin typeface="Century Gothic" panose="020B0502020202020204" pitchFamily="34" charset="0"/>
                        </a:rPr>
                        <a:t>Flood protection and preparedness</a:t>
                      </a:r>
                    </a:p>
                  </a:txBody>
                  <a:tcPr marL="9525" marR="9525" marT="9525" marB="0" anchor="ctr"/>
                </a:tc>
                <a:extLst>
                  <a:ext uri="{0D108BD9-81ED-4DB2-BD59-A6C34878D82A}">
                    <a16:rowId xmlns:a16="http://schemas.microsoft.com/office/drawing/2014/main" val="2385446680"/>
                  </a:ext>
                </a:extLst>
              </a:tr>
              <a:tr h="205644">
                <a:tc>
                  <a:txBody>
                    <a:bodyPr/>
                    <a:lstStyle/>
                    <a:p>
                      <a:pPr algn="ctr" fontAlgn="ctr"/>
                      <a:r>
                        <a:rPr lang="en-US" sz="1000" b="0" i="0" u="none" strike="noStrike" dirty="0">
                          <a:solidFill>
                            <a:srgbClr val="000000"/>
                          </a:solidFill>
                          <a:effectLst/>
                          <a:latin typeface="Century Gothic" panose="020B0502020202020204" pitchFamily="34" charset="0"/>
                        </a:rPr>
                        <a:t>Water management</a:t>
                      </a:r>
                    </a:p>
                  </a:txBody>
                  <a:tcPr marL="9525" marR="9525" marT="9525" marB="0" anchor="ctr"/>
                </a:tc>
                <a:extLst>
                  <a:ext uri="{0D108BD9-81ED-4DB2-BD59-A6C34878D82A}">
                    <a16:rowId xmlns:a16="http://schemas.microsoft.com/office/drawing/2014/main" val="3094380095"/>
                  </a:ext>
                </a:extLst>
              </a:tr>
              <a:tr h="205644">
                <a:tc>
                  <a:txBody>
                    <a:bodyPr/>
                    <a:lstStyle/>
                    <a:p>
                      <a:pPr algn="ctr" fontAlgn="ctr"/>
                      <a:r>
                        <a:rPr lang="en-US" sz="1000" b="0" i="0" u="none" strike="noStrike" dirty="0">
                          <a:solidFill>
                            <a:srgbClr val="000000"/>
                          </a:solidFill>
                          <a:effectLst/>
                          <a:latin typeface="Century Gothic" panose="020B0502020202020204" pitchFamily="34" charset="0"/>
                        </a:rPr>
                        <a:t>Exploration of energy efficiencies</a:t>
                      </a:r>
                    </a:p>
                  </a:txBody>
                  <a:tcPr marL="9525" marR="9525" marT="9525" marB="0" anchor="ctr"/>
                </a:tc>
                <a:extLst>
                  <a:ext uri="{0D108BD9-81ED-4DB2-BD59-A6C34878D82A}">
                    <a16:rowId xmlns:a16="http://schemas.microsoft.com/office/drawing/2014/main" val="1483533076"/>
                  </a:ext>
                </a:extLst>
              </a:tr>
              <a:tr h="205644">
                <a:tc>
                  <a:txBody>
                    <a:bodyPr/>
                    <a:lstStyle/>
                    <a:p>
                      <a:pPr algn="ctr" fontAlgn="ctr"/>
                      <a:r>
                        <a:rPr lang="en-US" sz="1000" b="0" i="0" u="none" strike="noStrike" dirty="0">
                          <a:solidFill>
                            <a:srgbClr val="000000"/>
                          </a:solidFill>
                          <a:effectLst/>
                          <a:latin typeface="Century Gothic" panose="020B0502020202020204" pitchFamily="34" charset="0"/>
                        </a:rPr>
                        <a:t>Sustainability strategy</a:t>
                      </a:r>
                    </a:p>
                  </a:txBody>
                  <a:tcPr marL="9525" marR="9525" marT="9525" marB="0" anchor="ctr"/>
                </a:tc>
                <a:extLst>
                  <a:ext uri="{0D108BD9-81ED-4DB2-BD59-A6C34878D82A}">
                    <a16:rowId xmlns:a16="http://schemas.microsoft.com/office/drawing/2014/main" val="2463460949"/>
                  </a:ext>
                </a:extLst>
              </a:tr>
              <a:tr h="205644">
                <a:tc>
                  <a:txBody>
                    <a:bodyPr/>
                    <a:lstStyle/>
                    <a:p>
                      <a:pPr algn="ctr" fontAlgn="ctr"/>
                      <a:r>
                        <a:rPr lang="en-US" sz="1000" b="0" i="0" u="none" strike="noStrike" dirty="0">
                          <a:solidFill>
                            <a:srgbClr val="000000"/>
                          </a:solidFill>
                          <a:effectLst/>
                          <a:latin typeface="Century Gothic" panose="020B0502020202020204" pitchFamily="34" charset="0"/>
                        </a:rPr>
                        <a:t>Wastewater services</a:t>
                      </a:r>
                    </a:p>
                  </a:txBody>
                  <a:tcPr marL="9525" marR="9525" marT="9525" marB="0" anchor="ctr"/>
                </a:tc>
                <a:extLst>
                  <a:ext uri="{0D108BD9-81ED-4DB2-BD59-A6C34878D82A}">
                    <a16:rowId xmlns:a16="http://schemas.microsoft.com/office/drawing/2014/main" val="435928121"/>
                  </a:ext>
                </a:extLst>
              </a:tr>
              <a:tr h="294379">
                <a:tc>
                  <a:txBody>
                    <a:bodyPr/>
                    <a:lstStyle/>
                    <a:p>
                      <a:pPr algn="ctr"/>
                      <a:r>
                        <a:rPr lang="en-AU" sz="1000" b="1" dirty="0">
                          <a:latin typeface="Century Gothic" panose="020B0502020202020204" pitchFamily="34" charset="0"/>
                        </a:rPr>
                        <a:t>Civic</a:t>
                      </a:r>
                    </a:p>
                  </a:txBody>
                  <a:tcPr anchor="ctr">
                    <a:solidFill>
                      <a:schemeClr val="bg1">
                        <a:lumMod val="85000"/>
                      </a:schemeClr>
                    </a:solidFill>
                  </a:tcPr>
                </a:tc>
                <a:extLst>
                  <a:ext uri="{0D108BD9-81ED-4DB2-BD59-A6C34878D82A}">
                    <a16:rowId xmlns:a16="http://schemas.microsoft.com/office/drawing/2014/main" val="2822493063"/>
                  </a:ext>
                </a:extLst>
              </a:tr>
              <a:tr h="184994">
                <a:tc>
                  <a:txBody>
                    <a:bodyPr/>
                    <a:lstStyle/>
                    <a:p>
                      <a:pPr algn="ctr" fontAlgn="ctr"/>
                      <a:r>
                        <a:rPr lang="en-US" sz="1000" b="0" i="0" u="none" strike="noStrike" dirty="0">
                          <a:solidFill>
                            <a:srgbClr val="000000"/>
                          </a:solidFill>
                          <a:effectLst/>
                          <a:latin typeface="Century Gothic" panose="020B0502020202020204" pitchFamily="34" charset="0"/>
                        </a:rPr>
                        <a:t>Council customer service</a:t>
                      </a:r>
                    </a:p>
                  </a:txBody>
                  <a:tcPr marL="9525" marR="9525" marT="9525" marB="0" anchor="ctr"/>
                </a:tc>
                <a:extLst>
                  <a:ext uri="{0D108BD9-81ED-4DB2-BD59-A6C34878D82A}">
                    <a16:rowId xmlns:a16="http://schemas.microsoft.com/office/drawing/2014/main" val="2611500060"/>
                  </a:ext>
                </a:extLst>
              </a:tr>
              <a:tr h="359106">
                <a:tc>
                  <a:txBody>
                    <a:bodyPr/>
                    <a:lstStyle/>
                    <a:p>
                      <a:pPr algn="ctr" fontAlgn="ctr"/>
                      <a:r>
                        <a:rPr lang="en-US" sz="1000" b="0" i="0" u="none" strike="noStrike" dirty="0">
                          <a:solidFill>
                            <a:srgbClr val="000000"/>
                          </a:solidFill>
                          <a:effectLst/>
                          <a:latin typeface="Century Gothic" panose="020B0502020202020204" pitchFamily="34" charset="0"/>
                        </a:rPr>
                        <a:t>Council represents and advocates on behalf of the community</a:t>
                      </a:r>
                    </a:p>
                  </a:txBody>
                  <a:tcPr marL="9525" marR="9525" marT="9525" marB="0" anchor="ctr"/>
                </a:tc>
                <a:extLst>
                  <a:ext uri="{0D108BD9-81ED-4DB2-BD59-A6C34878D82A}">
                    <a16:rowId xmlns:a16="http://schemas.microsoft.com/office/drawing/2014/main" val="3583451969"/>
                  </a:ext>
                </a:extLst>
              </a:tr>
              <a:tr h="184994">
                <a:tc>
                  <a:txBody>
                    <a:bodyPr/>
                    <a:lstStyle/>
                    <a:p>
                      <a:pPr algn="ctr" fontAlgn="ctr"/>
                      <a:r>
                        <a:rPr lang="en-US" sz="1000" b="0" i="0" u="none" strike="noStrike" dirty="0">
                          <a:solidFill>
                            <a:srgbClr val="000000"/>
                          </a:solidFill>
                          <a:effectLst/>
                          <a:latin typeface="Century Gothic" panose="020B0502020202020204" pitchFamily="34" charset="0"/>
                        </a:rPr>
                        <a:t>Council is transparent and accountable</a:t>
                      </a:r>
                    </a:p>
                  </a:txBody>
                  <a:tcPr marL="9525" marR="9525" marT="9525" marB="0" anchor="ctr"/>
                </a:tc>
                <a:extLst>
                  <a:ext uri="{0D108BD9-81ED-4DB2-BD59-A6C34878D82A}">
                    <a16:rowId xmlns:a16="http://schemas.microsoft.com/office/drawing/2014/main" val="215946002"/>
                  </a:ext>
                </a:extLst>
              </a:tr>
              <a:tr h="533219">
                <a:tc>
                  <a:txBody>
                    <a:bodyPr/>
                    <a:lstStyle/>
                    <a:p>
                      <a:pPr algn="ctr" fontAlgn="ctr"/>
                      <a:r>
                        <a:rPr lang="en-US" sz="1000" b="0" i="0" u="none" strike="noStrike" dirty="0">
                          <a:solidFill>
                            <a:srgbClr val="000000"/>
                          </a:solidFill>
                          <a:effectLst/>
                          <a:latin typeface="Century Gothic" panose="020B0502020202020204" pitchFamily="34" charset="0"/>
                        </a:rPr>
                        <a:t>Council provides inclusive opportunities for community to get actively-involved in decision making</a:t>
                      </a:r>
                    </a:p>
                  </a:txBody>
                  <a:tcPr marL="9525" marR="9525" marT="9525" marB="0" anchor="ctr"/>
                </a:tc>
                <a:extLst>
                  <a:ext uri="{0D108BD9-81ED-4DB2-BD59-A6C34878D82A}">
                    <a16:rowId xmlns:a16="http://schemas.microsoft.com/office/drawing/2014/main" val="741377143"/>
                  </a:ext>
                </a:extLst>
              </a:tr>
              <a:tr h="359106">
                <a:tc>
                  <a:txBody>
                    <a:bodyPr/>
                    <a:lstStyle/>
                    <a:p>
                      <a:pPr algn="ctr" fontAlgn="ctr"/>
                      <a:r>
                        <a:rPr lang="en-US" sz="1000" b="0" i="0" u="none" strike="noStrike" dirty="0">
                          <a:solidFill>
                            <a:srgbClr val="000000"/>
                          </a:solidFill>
                          <a:effectLst/>
                          <a:latin typeface="Century Gothic" panose="020B0502020202020204" pitchFamily="34" charset="0"/>
                        </a:rPr>
                        <a:t>Provision of Council information to the community</a:t>
                      </a:r>
                    </a:p>
                  </a:txBody>
                  <a:tcPr marL="9525" marR="9525" marT="9525" marB="0" anchor="ctr"/>
                </a:tc>
                <a:extLst>
                  <a:ext uri="{0D108BD9-81ED-4DB2-BD59-A6C34878D82A}">
                    <a16:rowId xmlns:a16="http://schemas.microsoft.com/office/drawing/2014/main" val="1459367393"/>
                  </a:ext>
                </a:extLst>
              </a:tr>
              <a:tr h="184994">
                <a:tc>
                  <a:txBody>
                    <a:bodyPr/>
                    <a:lstStyle/>
                    <a:p>
                      <a:pPr algn="ctr" fontAlgn="ctr"/>
                      <a:r>
                        <a:rPr lang="en-US" sz="1000" b="0" i="0" u="none" strike="noStrike" dirty="0">
                          <a:solidFill>
                            <a:srgbClr val="000000"/>
                          </a:solidFill>
                          <a:effectLst/>
                          <a:latin typeface="Century Gothic" panose="020B0502020202020204" pitchFamily="34" charset="0"/>
                        </a:rPr>
                        <a:t>Long term planning for the region</a:t>
                      </a:r>
                    </a:p>
                  </a:txBody>
                  <a:tcPr marL="9525" marR="9525" marT="9525" marB="0" anchor="ctr"/>
                </a:tc>
                <a:extLst>
                  <a:ext uri="{0D108BD9-81ED-4DB2-BD59-A6C34878D82A}">
                    <a16:rowId xmlns:a16="http://schemas.microsoft.com/office/drawing/2014/main" val="2932809083"/>
                  </a:ext>
                </a:extLst>
              </a:tr>
              <a:tr h="184994">
                <a:tc>
                  <a:txBody>
                    <a:bodyPr/>
                    <a:lstStyle/>
                    <a:p>
                      <a:pPr algn="ctr" fontAlgn="ctr"/>
                      <a:r>
                        <a:rPr lang="en-US" sz="1000" b="0" i="0" u="none" strike="noStrike" dirty="0">
                          <a:solidFill>
                            <a:srgbClr val="000000"/>
                          </a:solidFill>
                          <a:effectLst/>
                          <a:latin typeface="Century Gothic" panose="020B0502020202020204" pitchFamily="34" charset="0"/>
                        </a:rPr>
                        <a:t>Financial management</a:t>
                      </a:r>
                    </a:p>
                  </a:txBody>
                  <a:tcPr marL="9525" marR="9525" marT="9525" marB="0" anchor="ctr"/>
                </a:tc>
                <a:extLst>
                  <a:ext uri="{0D108BD9-81ED-4DB2-BD59-A6C34878D82A}">
                    <a16:rowId xmlns:a16="http://schemas.microsoft.com/office/drawing/2014/main" val="1479382006"/>
                  </a:ext>
                </a:extLst>
              </a:tr>
            </a:tbl>
          </a:graphicData>
        </a:graphic>
      </p:graphicFrame>
    </p:spTree>
    <p:extLst>
      <p:ext uri="{BB962C8B-B14F-4D97-AF65-F5344CB8AC3E}">
        <p14:creationId xmlns:p14="http://schemas.microsoft.com/office/powerpoint/2010/main" val="2430331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8CFCE3-E45F-45E5-8343-61CCF6455476}"/>
              </a:ext>
            </a:extLst>
          </p:cNvPr>
          <p:cNvSpPr/>
          <p:nvPr/>
        </p:nvSpPr>
        <p:spPr>
          <a:xfrm>
            <a:off x="2655449" y="494257"/>
            <a:ext cx="3833101"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6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Detailed Overall Response for Importance</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graphicFrame>
        <p:nvGraphicFramePr>
          <p:cNvPr id="7" name="Table 6">
            <a:extLst>
              <a:ext uri="{FF2B5EF4-FFF2-40B4-BE49-F238E27FC236}">
                <a16:creationId xmlns:a16="http://schemas.microsoft.com/office/drawing/2014/main" id="{E500F056-A0F7-43B6-9759-7EFF1D294D83}"/>
              </a:ext>
            </a:extLst>
          </p:cNvPr>
          <p:cNvGraphicFramePr>
            <a:graphicFrameLocks noGrp="1"/>
          </p:cNvGraphicFramePr>
          <p:nvPr>
            <p:extLst>
              <p:ext uri="{D42A27DB-BD31-4B8C-83A1-F6EECF244321}">
                <p14:modId xmlns:p14="http://schemas.microsoft.com/office/powerpoint/2010/main" val="113876148"/>
              </p:ext>
            </p:extLst>
          </p:nvPr>
        </p:nvGraphicFramePr>
        <p:xfrm>
          <a:off x="119379" y="849001"/>
          <a:ext cx="8833623" cy="5759555"/>
        </p:xfrm>
        <a:graphic>
          <a:graphicData uri="http://schemas.openxmlformats.org/drawingml/2006/table">
            <a:tbl>
              <a:tblPr firstRow="1" firstCol="1" bandRow="1"/>
              <a:tblGrid>
                <a:gridCol w="2472009">
                  <a:extLst>
                    <a:ext uri="{9D8B030D-6E8A-4147-A177-3AD203B41FA5}">
                      <a16:colId xmlns:a16="http://schemas.microsoft.com/office/drawing/2014/main" val="1048939651"/>
                    </a:ext>
                  </a:extLst>
                </a:gridCol>
                <a:gridCol w="840275">
                  <a:extLst>
                    <a:ext uri="{9D8B030D-6E8A-4147-A177-3AD203B41FA5}">
                      <a16:colId xmlns:a16="http://schemas.microsoft.com/office/drawing/2014/main" val="1796988145"/>
                    </a:ext>
                  </a:extLst>
                </a:gridCol>
                <a:gridCol w="840275">
                  <a:extLst>
                    <a:ext uri="{9D8B030D-6E8A-4147-A177-3AD203B41FA5}">
                      <a16:colId xmlns:a16="http://schemas.microsoft.com/office/drawing/2014/main" val="2679529182"/>
                    </a:ext>
                  </a:extLst>
                </a:gridCol>
                <a:gridCol w="840275">
                  <a:extLst>
                    <a:ext uri="{9D8B030D-6E8A-4147-A177-3AD203B41FA5}">
                      <a16:colId xmlns:a16="http://schemas.microsoft.com/office/drawing/2014/main" val="1466975648"/>
                    </a:ext>
                  </a:extLst>
                </a:gridCol>
                <a:gridCol w="840275">
                  <a:extLst>
                    <a:ext uri="{9D8B030D-6E8A-4147-A177-3AD203B41FA5}">
                      <a16:colId xmlns:a16="http://schemas.microsoft.com/office/drawing/2014/main" val="647002675"/>
                    </a:ext>
                  </a:extLst>
                </a:gridCol>
                <a:gridCol w="840275">
                  <a:extLst>
                    <a:ext uri="{9D8B030D-6E8A-4147-A177-3AD203B41FA5}">
                      <a16:colId xmlns:a16="http://schemas.microsoft.com/office/drawing/2014/main" val="1748999934"/>
                    </a:ext>
                  </a:extLst>
                </a:gridCol>
                <a:gridCol w="628851">
                  <a:extLst>
                    <a:ext uri="{9D8B030D-6E8A-4147-A177-3AD203B41FA5}">
                      <a16:colId xmlns:a16="http://schemas.microsoft.com/office/drawing/2014/main" val="753121053"/>
                    </a:ext>
                  </a:extLst>
                </a:gridCol>
                <a:gridCol w="840146">
                  <a:extLst>
                    <a:ext uri="{9D8B030D-6E8A-4147-A177-3AD203B41FA5}">
                      <a16:colId xmlns:a16="http://schemas.microsoft.com/office/drawing/2014/main" val="114924929"/>
                    </a:ext>
                  </a:extLst>
                </a:gridCol>
                <a:gridCol w="691242">
                  <a:extLst>
                    <a:ext uri="{9D8B030D-6E8A-4147-A177-3AD203B41FA5}">
                      <a16:colId xmlns:a16="http://schemas.microsoft.com/office/drawing/2014/main" val="1443012771"/>
                    </a:ext>
                  </a:extLst>
                </a:gridCol>
              </a:tblGrid>
              <a:tr h="492476">
                <a:tc>
                  <a:txBody>
                    <a:bodyPr/>
                    <a:lstStyle/>
                    <a:p>
                      <a:pPr>
                        <a:lnSpc>
                          <a:spcPct val="107000"/>
                        </a:lnSpc>
                      </a:pPr>
                      <a:endParaRPr lang="en-AU" sz="1000" dirty="0">
                        <a:effectLst/>
                        <a:latin typeface="Calibri" panose="020F0502020204030204" pitchFamily="34"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Not at all important</a:t>
                      </a:r>
                      <a:endParaRPr lang="en-AU" sz="10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Not very important</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Somewhat important</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Important</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Very important</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effectLst/>
                          <a:latin typeface="Century Gothic" panose="020B0502020202020204" pitchFamily="34" charset="0"/>
                          <a:ea typeface="Times New Roman" panose="02020603050405020304" pitchFamily="18" charset="0"/>
                        </a:rPr>
                        <a:t>Top 2 Box</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effectLst/>
                          <a:latin typeface="Century Gothic" panose="020B0502020202020204" pitchFamily="34" charset="0"/>
                          <a:ea typeface="Times New Roman" panose="02020603050405020304" pitchFamily="18" charset="0"/>
                        </a:rPr>
                        <a:t>Mean rating</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Base</a:t>
                      </a:r>
                      <a:endParaRPr lang="en-AU" sz="1000" dirty="0">
                        <a:solidFill>
                          <a:schemeClr val="tx1">
                            <a:lumMod val="65000"/>
                            <a:lumOff val="35000"/>
                          </a:schemeClr>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60997577"/>
                  </a:ext>
                </a:extLst>
              </a:tr>
              <a:tr h="189303">
                <a:tc>
                  <a:txBody>
                    <a:bodyPr/>
                    <a:lstStyle/>
                    <a:p>
                      <a:pPr algn="l" fontAlgn="ctr"/>
                      <a:r>
                        <a:rPr lang="en-US" sz="1000" b="0" i="0" u="none" strike="noStrike" dirty="0">
                          <a:solidFill>
                            <a:srgbClr val="000000"/>
                          </a:solidFill>
                          <a:effectLst/>
                          <a:latin typeface="Century Gothic" panose="020B0502020202020204" pitchFamily="34" charset="0"/>
                        </a:rPr>
                        <a:t>Promoting pride in the community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5%</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25%</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33%</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34%</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68%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3.92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9902031"/>
                  </a:ext>
                </a:extLst>
              </a:tr>
              <a:tr h="367471">
                <a:tc>
                  <a:txBody>
                    <a:bodyPr/>
                    <a:lstStyle/>
                    <a:p>
                      <a:pPr marL="82550" indent="-82550" algn="l" fontAlgn="ctr"/>
                      <a:r>
                        <a:rPr lang="en-US" sz="1000" b="0" i="0" u="none" strike="noStrike" dirty="0">
                          <a:solidFill>
                            <a:srgbClr val="000000"/>
                          </a:solidFill>
                          <a:effectLst/>
                          <a:latin typeface="Century Gothic" panose="020B0502020202020204" pitchFamily="34" charset="0"/>
                        </a:rPr>
                        <a:t>Appearance of the city, towns and villages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20%</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33%</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45%</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4.19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29867075"/>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Litter collection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13%</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22%</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63%</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4.43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988546672"/>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Graffiti removal</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29%</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24%</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37%</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192341356"/>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Parks and playgrounds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27%</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61%</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4.45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393219970"/>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Ovals and sportsgrounds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16%</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29%</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49%</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4.21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841747167"/>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Community buildings/halls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27%</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35%</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31%</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3.88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62903534"/>
                  </a:ext>
                </a:extLst>
              </a:tr>
              <a:tr h="189303">
                <a:tc>
                  <a:txBody>
                    <a:bodyPr/>
                    <a:lstStyle/>
                    <a:p>
                      <a:pPr marL="82550" indent="-82550"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Swimming pools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16%</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26%</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49%</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4.11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59451561"/>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Art Gallery/cultural opportunities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28%</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29%</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28%</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3.64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222108993"/>
                  </a:ext>
                </a:extLst>
              </a:tr>
              <a:tr h="367471">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Performing Arts/entertainment opportunities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31%</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29%</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29%</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3.72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981116460"/>
                  </a:ext>
                </a:extLst>
              </a:tr>
              <a:tr h="189303">
                <a:tc>
                  <a:txBody>
                    <a:bodyPr/>
                    <a:lstStyle/>
                    <a:p>
                      <a:pPr marL="82550" indent="-82550"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Library services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22%</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25%</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43%</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3.95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03800298"/>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Pet adoption/animal rehoming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25%</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26%</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37%</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340554195"/>
                  </a:ext>
                </a:extLst>
              </a:tr>
              <a:tr h="189303">
                <a:tc>
                  <a:txBody>
                    <a:bodyPr/>
                    <a:lstStyle/>
                    <a:p>
                      <a:pPr marL="82550" indent="-82550"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Enhancing heritage buildings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24%</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29%</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38%</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836531465"/>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Youth services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14%</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28%</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54%</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4.28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775232627"/>
                  </a:ext>
                </a:extLst>
              </a:tr>
              <a:tr h="189303">
                <a:tc>
                  <a:txBody>
                    <a:bodyPr/>
                    <a:lstStyle/>
                    <a:p>
                      <a:pPr marL="82550" indent="-82550"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Engaging young people in planning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20%</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25%</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49%</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4.15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438215376"/>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Support for volunteer programs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17%</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27%</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52%</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4.28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08994861"/>
                  </a:ext>
                </a:extLst>
              </a:tr>
              <a:tr h="189303">
                <a:tc>
                  <a:txBody>
                    <a:bodyPr/>
                    <a:lstStyle/>
                    <a:p>
                      <a:pPr marL="82550" indent="-82550"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Maintaining local roads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12%</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84%</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616619486"/>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Maintaining footpaths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13%</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23%</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59%</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4.34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084731329"/>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Maintaining cycleways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41%</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3.87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59411244"/>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Traffic flow/congestion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56%</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4.32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47261717"/>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Road safety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69%</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4.55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83563365"/>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Availability of car parking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60%</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4.43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3846729"/>
                  </a:ext>
                </a:extLst>
              </a:tr>
              <a:tr h="367471">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Overall condition of local road network</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70%</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22813764"/>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Public transport across the region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41%</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3.87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32719751"/>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Growing airport capacity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24%</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24%</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39%</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809367"/>
                  </a:ext>
                </a:extLst>
              </a:tr>
            </a:tbl>
          </a:graphicData>
        </a:graphic>
      </p:graphicFrame>
      <p:sp>
        <p:nvSpPr>
          <p:cNvPr id="8" name="Rectangle 7">
            <a:extLst>
              <a:ext uri="{FF2B5EF4-FFF2-40B4-BE49-F238E27FC236}">
                <a16:creationId xmlns:a16="http://schemas.microsoft.com/office/drawing/2014/main" id="{0D33C0EE-B254-449A-B353-E83A68315D71}"/>
              </a:ext>
            </a:extLst>
          </p:cNvPr>
          <p:cNvSpPr/>
          <p:nvPr/>
        </p:nvSpPr>
        <p:spPr>
          <a:xfrm>
            <a:off x="-22758" y="6608567"/>
            <a:ext cx="4572000" cy="2308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Scale: 1 = not at all important, 5 = very important</a:t>
            </a:r>
            <a:endParaRPr kumimoji="0" lang="en-AU"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p:txBody>
      </p:sp>
      <p:sp>
        <p:nvSpPr>
          <p:cNvPr id="9" name="Text Placeholder 1">
            <a:extLst>
              <a:ext uri="{FF2B5EF4-FFF2-40B4-BE49-F238E27FC236}">
                <a16:creationId xmlns:a16="http://schemas.microsoft.com/office/drawing/2014/main" id="{07295B8D-9C7D-4D2E-B744-7F2E8B2D2450}"/>
              </a:ext>
            </a:extLst>
          </p:cNvPr>
          <p:cNvSpPr txBox="1">
            <a:spLocks/>
          </p:cNvSpPr>
          <p:nvPr/>
        </p:nvSpPr>
        <p:spPr>
          <a:xfrm>
            <a:off x="0" y="-814"/>
            <a:ext cx="914400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dirty="0">
                <a:ln>
                  <a:noFill/>
                </a:ln>
                <a:solidFill>
                  <a:schemeClr val="accent5">
                    <a:lumMod val="50000"/>
                  </a:schemeClr>
                </a:solidFill>
                <a:effectLst/>
                <a:uLnTx/>
                <a:uFillTx/>
                <a:latin typeface="Century Gothic" pitchFamily="34" charset="0"/>
                <a:ea typeface="+mn-ea"/>
                <a:cs typeface="+mn-cs"/>
              </a:rPr>
              <a:t>Service Area 1: Social</a:t>
            </a:r>
          </a:p>
        </p:txBody>
      </p:sp>
    </p:spTree>
    <p:extLst>
      <p:ext uri="{BB962C8B-B14F-4D97-AF65-F5344CB8AC3E}">
        <p14:creationId xmlns:p14="http://schemas.microsoft.com/office/powerpoint/2010/main" val="334442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75694" y="3429000"/>
            <a:ext cx="7060601" cy="648072"/>
          </a:xfrm>
          <a:prstGeom prst="rect">
            <a:avLst/>
          </a:prstGeom>
        </p:spPr>
        <p:txBody>
          <a:bodyPr anchor="ctr">
            <a:noAutofit/>
          </a:bodyPr>
          <a:lstStyle/>
          <a:p>
            <a:pPr fontAlgn="auto">
              <a:spcBef>
                <a:spcPct val="20000"/>
              </a:spcBef>
              <a:spcAft>
                <a:spcPts val="0"/>
              </a:spcAft>
              <a:buFont typeface="Arial" pitchFamily="34" charset="0"/>
              <a:buNone/>
              <a:defRPr/>
            </a:pPr>
            <a:r>
              <a:rPr lang="en-US" sz="4000" dirty="0">
                <a:solidFill>
                  <a:schemeClr val="bg1"/>
                </a:solidFill>
                <a:latin typeface="Century Gothic" pitchFamily="34" charset="0"/>
                <a:cs typeface="+mn-cs"/>
              </a:rPr>
              <a:t>Summary and Next Steps</a:t>
            </a:r>
          </a:p>
        </p:txBody>
      </p:sp>
      <p:pic>
        <p:nvPicPr>
          <p:cNvPr id="4" name="Picture 2" descr="Tamworth Regional Council">
            <a:extLst>
              <a:ext uri="{FF2B5EF4-FFF2-40B4-BE49-F238E27FC236}">
                <a16:creationId xmlns:a16="http://schemas.microsoft.com/office/drawing/2014/main" id="{404E4C13-8E6D-4C15-9AF3-D34A133B8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52" y="5958516"/>
            <a:ext cx="1601746" cy="7426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8CFCE3-E45F-45E5-8343-61CCF6455476}"/>
              </a:ext>
            </a:extLst>
          </p:cNvPr>
          <p:cNvSpPr/>
          <p:nvPr/>
        </p:nvSpPr>
        <p:spPr>
          <a:xfrm>
            <a:off x="2702133" y="482382"/>
            <a:ext cx="3801042"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6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Detailed Overall Response for Satisfaction</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graphicFrame>
        <p:nvGraphicFramePr>
          <p:cNvPr id="7" name="Table 6">
            <a:extLst>
              <a:ext uri="{FF2B5EF4-FFF2-40B4-BE49-F238E27FC236}">
                <a16:creationId xmlns:a16="http://schemas.microsoft.com/office/drawing/2014/main" id="{E500F056-A0F7-43B6-9759-7EFF1D294D83}"/>
              </a:ext>
            </a:extLst>
          </p:cNvPr>
          <p:cNvGraphicFramePr>
            <a:graphicFrameLocks noGrp="1"/>
          </p:cNvGraphicFramePr>
          <p:nvPr>
            <p:extLst>
              <p:ext uri="{D42A27DB-BD31-4B8C-83A1-F6EECF244321}">
                <p14:modId xmlns:p14="http://schemas.microsoft.com/office/powerpoint/2010/main" val="445895577"/>
              </p:ext>
            </p:extLst>
          </p:nvPr>
        </p:nvGraphicFramePr>
        <p:xfrm>
          <a:off x="119379" y="849001"/>
          <a:ext cx="8833623" cy="5759555"/>
        </p:xfrm>
        <a:graphic>
          <a:graphicData uri="http://schemas.openxmlformats.org/drawingml/2006/table">
            <a:tbl>
              <a:tblPr firstRow="1" firstCol="1" bandRow="1"/>
              <a:tblGrid>
                <a:gridCol w="2472009">
                  <a:extLst>
                    <a:ext uri="{9D8B030D-6E8A-4147-A177-3AD203B41FA5}">
                      <a16:colId xmlns:a16="http://schemas.microsoft.com/office/drawing/2014/main" val="1048939651"/>
                    </a:ext>
                  </a:extLst>
                </a:gridCol>
                <a:gridCol w="840275">
                  <a:extLst>
                    <a:ext uri="{9D8B030D-6E8A-4147-A177-3AD203B41FA5}">
                      <a16:colId xmlns:a16="http://schemas.microsoft.com/office/drawing/2014/main" val="1796988145"/>
                    </a:ext>
                  </a:extLst>
                </a:gridCol>
                <a:gridCol w="840275">
                  <a:extLst>
                    <a:ext uri="{9D8B030D-6E8A-4147-A177-3AD203B41FA5}">
                      <a16:colId xmlns:a16="http://schemas.microsoft.com/office/drawing/2014/main" val="2679529182"/>
                    </a:ext>
                  </a:extLst>
                </a:gridCol>
                <a:gridCol w="840275">
                  <a:extLst>
                    <a:ext uri="{9D8B030D-6E8A-4147-A177-3AD203B41FA5}">
                      <a16:colId xmlns:a16="http://schemas.microsoft.com/office/drawing/2014/main" val="1466975648"/>
                    </a:ext>
                  </a:extLst>
                </a:gridCol>
                <a:gridCol w="840275">
                  <a:extLst>
                    <a:ext uri="{9D8B030D-6E8A-4147-A177-3AD203B41FA5}">
                      <a16:colId xmlns:a16="http://schemas.microsoft.com/office/drawing/2014/main" val="647002675"/>
                    </a:ext>
                  </a:extLst>
                </a:gridCol>
                <a:gridCol w="840275">
                  <a:extLst>
                    <a:ext uri="{9D8B030D-6E8A-4147-A177-3AD203B41FA5}">
                      <a16:colId xmlns:a16="http://schemas.microsoft.com/office/drawing/2014/main" val="1748999934"/>
                    </a:ext>
                  </a:extLst>
                </a:gridCol>
                <a:gridCol w="628851">
                  <a:extLst>
                    <a:ext uri="{9D8B030D-6E8A-4147-A177-3AD203B41FA5}">
                      <a16:colId xmlns:a16="http://schemas.microsoft.com/office/drawing/2014/main" val="753121053"/>
                    </a:ext>
                  </a:extLst>
                </a:gridCol>
                <a:gridCol w="840146">
                  <a:extLst>
                    <a:ext uri="{9D8B030D-6E8A-4147-A177-3AD203B41FA5}">
                      <a16:colId xmlns:a16="http://schemas.microsoft.com/office/drawing/2014/main" val="114924929"/>
                    </a:ext>
                  </a:extLst>
                </a:gridCol>
                <a:gridCol w="691242">
                  <a:extLst>
                    <a:ext uri="{9D8B030D-6E8A-4147-A177-3AD203B41FA5}">
                      <a16:colId xmlns:a16="http://schemas.microsoft.com/office/drawing/2014/main" val="1443012771"/>
                    </a:ext>
                  </a:extLst>
                </a:gridCol>
              </a:tblGrid>
              <a:tr h="492476">
                <a:tc>
                  <a:txBody>
                    <a:bodyPr/>
                    <a:lstStyle/>
                    <a:p>
                      <a:pPr>
                        <a:lnSpc>
                          <a:spcPct val="107000"/>
                        </a:lnSpc>
                      </a:pPr>
                      <a:endParaRPr lang="en-AU" sz="1000" dirty="0">
                        <a:effectLst/>
                        <a:latin typeface="Calibri" panose="020F0502020204030204" pitchFamily="34"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Not at all satisfied</a:t>
                      </a:r>
                      <a:endParaRPr lang="en-AU" sz="10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Not very satisfied</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Somewhat satisfied</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Satisfied</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Very satisfied</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effectLst/>
                          <a:latin typeface="Century Gothic" panose="020B0502020202020204" pitchFamily="34" charset="0"/>
                          <a:ea typeface="Times New Roman" panose="02020603050405020304" pitchFamily="18" charset="0"/>
                        </a:rPr>
                        <a:t>Top 3 Box</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effectLst/>
                          <a:latin typeface="Century Gothic" panose="020B0502020202020204" pitchFamily="34" charset="0"/>
                          <a:ea typeface="Times New Roman" panose="02020603050405020304" pitchFamily="18" charset="0"/>
                        </a:rPr>
                        <a:t>Mean rating</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Base</a:t>
                      </a:r>
                      <a:endParaRPr lang="en-AU" sz="1000" dirty="0">
                        <a:solidFill>
                          <a:schemeClr val="tx1">
                            <a:lumMod val="65000"/>
                            <a:lumOff val="35000"/>
                          </a:schemeClr>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60997577"/>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Promoting pride in the community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10%</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28%</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42%</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16%</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3.58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403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9902031"/>
                  </a:ext>
                </a:extLst>
              </a:tr>
              <a:tr h="367471">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Appearance of the city, towns and villages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12%</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32%</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39%</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13%</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3.47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467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29867075"/>
                  </a:ext>
                </a:extLst>
              </a:tr>
              <a:tr h="189303">
                <a:tc>
                  <a:txBody>
                    <a:bodyPr/>
                    <a:lstStyle/>
                    <a:p>
                      <a:pPr marL="82550" indent="-82550"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Litter collection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14%</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21%</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35%</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25%</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3.61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505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988546672"/>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Graffiti removal</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12%</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27%</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35%</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24%</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363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192341356"/>
                  </a:ext>
                </a:extLst>
              </a:tr>
              <a:tr h="189303">
                <a:tc>
                  <a:txBody>
                    <a:bodyPr/>
                    <a:lstStyle/>
                    <a:p>
                      <a:pPr marL="82550" indent="-82550"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Parks and playgrounds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20%</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38%</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34%</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531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393219970"/>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Ovals and sportsgrounds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15%</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37%</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42%</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4.13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470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841747167"/>
                  </a:ext>
                </a:extLst>
              </a:tr>
              <a:tr h="189303">
                <a:tc>
                  <a:txBody>
                    <a:bodyPr/>
                    <a:lstStyle/>
                    <a:p>
                      <a:pPr marL="82550" indent="-82550"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Community buildings/halls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27%</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45%</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19%</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3.70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396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62903534"/>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Swimming pools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14%</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31%</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27%</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21%</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3.38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442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59451561"/>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Art Gallery/cultural opportunities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26%</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40%</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22%</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3.69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337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222108993"/>
                  </a:ext>
                </a:extLst>
              </a:tr>
              <a:tr h="367471">
                <a:tc>
                  <a:txBody>
                    <a:bodyPr/>
                    <a:lstStyle/>
                    <a:p>
                      <a:pPr marL="82550" indent="-82550"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Performing Arts/entertainment opportunities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26%</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41%</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22%</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3.73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347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981116460"/>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Library services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14%</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38%</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45%</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4.26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400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03800298"/>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Pet adoption/animal rehoming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10%</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35%</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31%</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20%</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3.53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344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340554195"/>
                  </a:ext>
                </a:extLst>
              </a:tr>
              <a:tr h="189303">
                <a:tc>
                  <a:txBody>
                    <a:bodyPr/>
                    <a:lstStyle/>
                    <a:p>
                      <a:pPr marL="82550" indent="-82550"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Enhancing heritage buildings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15%</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29%</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37%</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17%</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3.53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399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836531465"/>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Youth services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15%</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43%</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27%</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10%</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3.19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465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775232627"/>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Engaging young people in planning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27%</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32%</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23%</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2.97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422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438215376"/>
                  </a:ext>
                </a:extLst>
              </a:tr>
              <a:tr h="189303">
                <a:tc>
                  <a:txBody>
                    <a:bodyPr/>
                    <a:lstStyle/>
                    <a:p>
                      <a:pPr marL="82550" indent="-82550"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Support for volunteer programs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12%</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33%</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36%</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17%</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3.55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455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08994861"/>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Maintaining local roads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30%</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27%</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27%</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12%</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2.34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573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616619486"/>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Maintaining footpaths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14%</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19%</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34%</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22%</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11%</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490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084731329"/>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Maintaining cycleways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11%</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14%</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3.21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384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59411244"/>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Traffic flow/congestion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3.11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495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47261717"/>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Road safety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12%</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3.35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525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83563365"/>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Availability of car parking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16%</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514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3846729"/>
                  </a:ext>
                </a:extLst>
              </a:tr>
              <a:tr h="367471">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Overall condition of local road network</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17%</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535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22813764"/>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Public transport across the region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14%</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10%</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3.01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368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32719751"/>
                  </a:ext>
                </a:extLst>
              </a:tr>
              <a:tr h="189303">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Growing airport capacity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12%</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31%</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40%</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13%</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3.46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374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809367"/>
                  </a:ext>
                </a:extLst>
              </a:tr>
            </a:tbl>
          </a:graphicData>
        </a:graphic>
      </p:graphicFrame>
      <p:sp>
        <p:nvSpPr>
          <p:cNvPr id="9" name="Text Placeholder 1">
            <a:extLst>
              <a:ext uri="{FF2B5EF4-FFF2-40B4-BE49-F238E27FC236}">
                <a16:creationId xmlns:a16="http://schemas.microsoft.com/office/drawing/2014/main" id="{07295B8D-9C7D-4D2E-B744-7F2E8B2D2450}"/>
              </a:ext>
            </a:extLst>
          </p:cNvPr>
          <p:cNvSpPr txBox="1">
            <a:spLocks/>
          </p:cNvSpPr>
          <p:nvPr/>
        </p:nvSpPr>
        <p:spPr>
          <a:xfrm>
            <a:off x="0" y="-814"/>
            <a:ext cx="914400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dirty="0">
                <a:ln>
                  <a:noFill/>
                </a:ln>
                <a:solidFill>
                  <a:schemeClr val="accent5">
                    <a:lumMod val="50000"/>
                  </a:schemeClr>
                </a:solidFill>
                <a:effectLst/>
                <a:uLnTx/>
                <a:uFillTx/>
                <a:latin typeface="Century Gothic" pitchFamily="34" charset="0"/>
                <a:ea typeface="+mn-ea"/>
                <a:cs typeface="+mn-cs"/>
              </a:rPr>
              <a:t>Service Area 1: Social</a:t>
            </a:r>
          </a:p>
        </p:txBody>
      </p:sp>
      <p:sp>
        <p:nvSpPr>
          <p:cNvPr id="6" name="Rectangle 5">
            <a:extLst>
              <a:ext uri="{FF2B5EF4-FFF2-40B4-BE49-F238E27FC236}">
                <a16:creationId xmlns:a16="http://schemas.microsoft.com/office/drawing/2014/main" id="{BA6D7792-7591-4C31-B053-3AB78BD0D3CF}"/>
              </a:ext>
            </a:extLst>
          </p:cNvPr>
          <p:cNvSpPr/>
          <p:nvPr/>
        </p:nvSpPr>
        <p:spPr>
          <a:xfrm>
            <a:off x="30654" y="6624339"/>
            <a:ext cx="4572000" cy="2308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Scale: 1 = not at all satisfied, 5 = very satisfied</a:t>
            </a:r>
            <a:endParaRPr kumimoji="0" lang="en-AU"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34928273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104440-FDFD-4650-B3DF-4E206A674CA4}"/>
              </a:ext>
            </a:extLst>
          </p:cNvPr>
          <p:cNvSpPr>
            <a:spLocks noGrp="1"/>
          </p:cNvSpPr>
          <p:nvPr>
            <p:ph type="body" sz="quarter" idx="12"/>
          </p:nvPr>
        </p:nvSpPr>
        <p:spPr/>
        <p:txBody>
          <a:bodyPr/>
          <a:lstStyle/>
          <a:p>
            <a:r>
              <a:rPr lang="en-AU" dirty="0"/>
              <a:t>Service Area 2: Economic</a:t>
            </a:r>
          </a:p>
        </p:txBody>
      </p:sp>
      <p:sp>
        <p:nvSpPr>
          <p:cNvPr id="5" name="Rectangle 4">
            <a:extLst>
              <a:ext uri="{FF2B5EF4-FFF2-40B4-BE49-F238E27FC236}">
                <a16:creationId xmlns:a16="http://schemas.microsoft.com/office/drawing/2014/main" id="{3F8CFCE3-E45F-45E5-8343-61CCF6455476}"/>
              </a:ext>
            </a:extLst>
          </p:cNvPr>
          <p:cNvSpPr/>
          <p:nvPr/>
        </p:nvSpPr>
        <p:spPr>
          <a:xfrm>
            <a:off x="2655449" y="674031"/>
            <a:ext cx="3833101"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6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Detailed Overall Response for Importance</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graphicFrame>
        <p:nvGraphicFramePr>
          <p:cNvPr id="7" name="Table 6">
            <a:extLst>
              <a:ext uri="{FF2B5EF4-FFF2-40B4-BE49-F238E27FC236}">
                <a16:creationId xmlns:a16="http://schemas.microsoft.com/office/drawing/2014/main" id="{E500F056-A0F7-43B6-9759-7EFF1D294D83}"/>
              </a:ext>
            </a:extLst>
          </p:cNvPr>
          <p:cNvGraphicFramePr>
            <a:graphicFrameLocks noGrp="1"/>
          </p:cNvGraphicFramePr>
          <p:nvPr>
            <p:extLst>
              <p:ext uri="{D42A27DB-BD31-4B8C-83A1-F6EECF244321}">
                <p14:modId xmlns:p14="http://schemas.microsoft.com/office/powerpoint/2010/main" val="1217094713"/>
              </p:ext>
            </p:extLst>
          </p:nvPr>
        </p:nvGraphicFramePr>
        <p:xfrm>
          <a:off x="467544" y="1196752"/>
          <a:ext cx="8257559" cy="1842775"/>
        </p:xfrm>
        <a:graphic>
          <a:graphicData uri="http://schemas.openxmlformats.org/drawingml/2006/table">
            <a:tbl>
              <a:tblPr firstRow="1" firstCol="1" bandRow="1"/>
              <a:tblGrid>
                <a:gridCol w="1895945">
                  <a:extLst>
                    <a:ext uri="{9D8B030D-6E8A-4147-A177-3AD203B41FA5}">
                      <a16:colId xmlns:a16="http://schemas.microsoft.com/office/drawing/2014/main" val="1048939651"/>
                    </a:ext>
                  </a:extLst>
                </a:gridCol>
                <a:gridCol w="840275">
                  <a:extLst>
                    <a:ext uri="{9D8B030D-6E8A-4147-A177-3AD203B41FA5}">
                      <a16:colId xmlns:a16="http://schemas.microsoft.com/office/drawing/2014/main" val="1796988145"/>
                    </a:ext>
                  </a:extLst>
                </a:gridCol>
                <a:gridCol w="840275">
                  <a:extLst>
                    <a:ext uri="{9D8B030D-6E8A-4147-A177-3AD203B41FA5}">
                      <a16:colId xmlns:a16="http://schemas.microsoft.com/office/drawing/2014/main" val="2679529182"/>
                    </a:ext>
                  </a:extLst>
                </a:gridCol>
                <a:gridCol w="840275">
                  <a:extLst>
                    <a:ext uri="{9D8B030D-6E8A-4147-A177-3AD203B41FA5}">
                      <a16:colId xmlns:a16="http://schemas.microsoft.com/office/drawing/2014/main" val="1466975648"/>
                    </a:ext>
                  </a:extLst>
                </a:gridCol>
                <a:gridCol w="840275">
                  <a:extLst>
                    <a:ext uri="{9D8B030D-6E8A-4147-A177-3AD203B41FA5}">
                      <a16:colId xmlns:a16="http://schemas.microsoft.com/office/drawing/2014/main" val="647002675"/>
                    </a:ext>
                  </a:extLst>
                </a:gridCol>
                <a:gridCol w="840275">
                  <a:extLst>
                    <a:ext uri="{9D8B030D-6E8A-4147-A177-3AD203B41FA5}">
                      <a16:colId xmlns:a16="http://schemas.microsoft.com/office/drawing/2014/main" val="1748999934"/>
                    </a:ext>
                  </a:extLst>
                </a:gridCol>
                <a:gridCol w="628851">
                  <a:extLst>
                    <a:ext uri="{9D8B030D-6E8A-4147-A177-3AD203B41FA5}">
                      <a16:colId xmlns:a16="http://schemas.microsoft.com/office/drawing/2014/main" val="753121053"/>
                    </a:ext>
                  </a:extLst>
                </a:gridCol>
                <a:gridCol w="840146">
                  <a:extLst>
                    <a:ext uri="{9D8B030D-6E8A-4147-A177-3AD203B41FA5}">
                      <a16:colId xmlns:a16="http://schemas.microsoft.com/office/drawing/2014/main" val="114924929"/>
                    </a:ext>
                  </a:extLst>
                </a:gridCol>
                <a:gridCol w="691242">
                  <a:extLst>
                    <a:ext uri="{9D8B030D-6E8A-4147-A177-3AD203B41FA5}">
                      <a16:colId xmlns:a16="http://schemas.microsoft.com/office/drawing/2014/main" val="1443012771"/>
                    </a:ext>
                  </a:extLst>
                </a:gridCol>
              </a:tblGrid>
              <a:tr h="468000">
                <a:tc>
                  <a:txBody>
                    <a:bodyPr/>
                    <a:lstStyle/>
                    <a:p>
                      <a:pPr>
                        <a:lnSpc>
                          <a:spcPct val="107000"/>
                        </a:lnSpc>
                      </a:pPr>
                      <a:endParaRPr lang="en-AU" sz="1000" dirty="0">
                        <a:effectLst/>
                        <a:latin typeface="Calibri" panose="020F0502020204030204" pitchFamily="34"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Not at all important</a:t>
                      </a:r>
                      <a:endParaRPr lang="en-AU" sz="10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Not very important</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Somewhat important</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Important</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Very important</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effectLst/>
                          <a:latin typeface="Century Gothic" panose="020B0502020202020204" pitchFamily="34" charset="0"/>
                          <a:ea typeface="Times New Roman" panose="02020603050405020304" pitchFamily="18" charset="0"/>
                        </a:rPr>
                        <a:t>Top 2 Box</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effectLst/>
                          <a:latin typeface="Century Gothic" panose="020B0502020202020204" pitchFamily="34" charset="0"/>
                          <a:ea typeface="Times New Roman" panose="02020603050405020304" pitchFamily="18" charset="0"/>
                        </a:rPr>
                        <a:t>Mean rating</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Base</a:t>
                      </a:r>
                      <a:endParaRPr lang="en-AU" sz="1000" dirty="0">
                        <a:solidFill>
                          <a:schemeClr val="tx1">
                            <a:lumMod val="65000"/>
                            <a:lumOff val="35000"/>
                          </a:schemeClr>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60997577"/>
                  </a:ext>
                </a:extLst>
              </a:tr>
              <a:tr h="215900">
                <a:tc>
                  <a:txBody>
                    <a:bodyPr/>
                    <a:lstStyle/>
                    <a:p>
                      <a:pPr marL="82550" indent="-82550" algn="l" fontAlgn="ctr"/>
                      <a:r>
                        <a:rPr lang="en-US" sz="1000" b="0" i="0" u="none" strike="noStrike" dirty="0" err="1">
                          <a:solidFill>
                            <a:srgbClr val="000000"/>
                          </a:solidFill>
                          <a:effectLst/>
                          <a:latin typeface="Century Gothic" panose="020B0502020202020204" pitchFamily="34" charset="0"/>
                        </a:rPr>
                        <a:t>Revitalising</a:t>
                      </a:r>
                      <a:r>
                        <a:rPr lang="en-US" sz="1000" b="0" i="0" u="none" strike="noStrike" dirty="0">
                          <a:solidFill>
                            <a:srgbClr val="000000"/>
                          </a:solidFill>
                          <a:effectLst/>
                          <a:latin typeface="Century Gothic" panose="020B0502020202020204" pitchFamily="34" charset="0"/>
                        </a:rPr>
                        <a:t> Tamworth and the region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18%</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29%</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48%</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4.18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9902031"/>
                  </a:ext>
                </a:extLst>
              </a:tr>
              <a:tr h="215900">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Tourism/Visitor Information Centre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41%</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3.94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59411244"/>
                  </a:ext>
                </a:extLst>
              </a:tr>
              <a:tr h="215900">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Infrastructure for growth</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58%</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4.34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47261717"/>
                  </a:ext>
                </a:extLst>
              </a:tr>
              <a:tr h="215900">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Supporting local jobs and businesses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78%</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4.69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83563365"/>
                  </a:ext>
                </a:extLst>
              </a:tr>
              <a:tr h="215900">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Festival and event programs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4%</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22%</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27%</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44%</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71%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4.05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809367"/>
                  </a:ext>
                </a:extLst>
              </a:tr>
            </a:tbl>
          </a:graphicData>
        </a:graphic>
      </p:graphicFrame>
      <p:sp>
        <p:nvSpPr>
          <p:cNvPr id="8" name="Rectangle 7">
            <a:extLst>
              <a:ext uri="{FF2B5EF4-FFF2-40B4-BE49-F238E27FC236}">
                <a16:creationId xmlns:a16="http://schemas.microsoft.com/office/drawing/2014/main" id="{0D33C0EE-B254-449A-B353-E83A68315D71}"/>
              </a:ext>
            </a:extLst>
          </p:cNvPr>
          <p:cNvSpPr/>
          <p:nvPr/>
        </p:nvSpPr>
        <p:spPr>
          <a:xfrm>
            <a:off x="4210768" y="3073617"/>
            <a:ext cx="4572000" cy="230832"/>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Scale: 1 = not at all important, 5 = very important</a:t>
            </a:r>
            <a:endParaRPr kumimoji="0" lang="en-AU"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p:txBody>
      </p:sp>
      <p:graphicFrame>
        <p:nvGraphicFramePr>
          <p:cNvPr id="9" name="Table 8">
            <a:extLst>
              <a:ext uri="{FF2B5EF4-FFF2-40B4-BE49-F238E27FC236}">
                <a16:creationId xmlns:a16="http://schemas.microsoft.com/office/drawing/2014/main" id="{733D65BD-0632-4EFC-BD58-218AB5D67DEC}"/>
              </a:ext>
            </a:extLst>
          </p:cNvPr>
          <p:cNvGraphicFramePr>
            <a:graphicFrameLocks noGrp="1"/>
          </p:cNvGraphicFramePr>
          <p:nvPr>
            <p:extLst>
              <p:ext uri="{D42A27DB-BD31-4B8C-83A1-F6EECF244321}">
                <p14:modId xmlns:p14="http://schemas.microsoft.com/office/powerpoint/2010/main" val="736223277"/>
              </p:ext>
            </p:extLst>
          </p:nvPr>
        </p:nvGraphicFramePr>
        <p:xfrm>
          <a:off x="483643" y="3707357"/>
          <a:ext cx="8257559" cy="1842775"/>
        </p:xfrm>
        <a:graphic>
          <a:graphicData uri="http://schemas.openxmlformats.org/drawingml/2006/table">
            <a:tbl>
              <a:tblPr firstRow="1" firstCol="1" bandRow="1"/>
              <a:tblGrid>
                <a:gridCol w="1895945">
                  <a:extLst>
                    <a:ext uri="{9D8B030D-6E8A-4147-A177-3AD203B41FA5}">
                      <a16:colId xmlns:a16="http://schemas.microsoft.com/office/drawing/2014/main" val="1048939651"/>
                    </a:ext>
                  </a:extLst>
                </a:gridCol>
                <a:gridCol w="840275">
                  <a:extLst>
                    <a:ext uri="{9D8B030D-6E8A-4147-A177-3AD203B41FA5}">
                      <a16:colId xmlns:a16="http://schemas.microsoft.com/office/drawing/2014/main" val="1796988145"/>
                    </a:ext>
                  </a:extLst>
                </a:gridCol>
                <a:gridCol w="840275">
                  <a:extLst>
                    <a:ext uri="{9D8B030D-6E8A-4147-A177-3AD203B41FA5}">
                      <a16:colId xmlns:a16="http://schemas.microsoft.com/office/drawing/2014/main" val="2679529182"/>
                    </a:ext>
                  </a:extLst>
                </a:gridCol>
                <a:gridCol w="840275">
                  <a:extLst>
                    <a:ext uri="{9D8B030D-6E8A-4147-A177-3AD203B41FA5}">
                      <a16:colId xmlns:a16="http://schemas.microsoft.com/office/drawing/2014/main" val="1466975648"/>
                    </a:ext>
                  </a:extLst>
                </a:gridCol>
                <a:gridCol w="840275">
                  <a:extLst>
                    <a:ext uri="{9D8B030D-6E8A-4147-A177-3AD203B41FA5}">
                      <a16:colId xmlns:a16="http://schemas.microsoft.com/office/drawing/2014/main" val="647002675"/>
                    </a:ext>
                  </a:extLst>
                </a:gridCol>
                <a:gridCol w="840275">
                  <a:extLst>
                    <a:ext uri="{9D8B030D-6E8A-4147-A177-3AD203B41FA5}">
                      <a16:colId xmlns:a16="http://schemas.microsoft.com/office/drawing/2014/main" val="1748999934"/>
                    </a:ext>
                  </a:extLst>
                </a:gridCol>
                <a:gridCol w="628851">
                  <a:extLst>
                    <a:ext uri="{9D8B030D-6E8A-4147-A177-3AD203B41FA5}">
                      <a16:colId xmlns:a16="http://schemas.microsoft.com/office/drawing/2014/main" val="753121053"/>
                    </a:ext>
                  </a:extLst>
                </a:gridCol>
                <a:gridCol w="840146">
                  <a:extLst>
                    <a:ext uri="{9D8B030D-6E8A-4147-A177-3AD203B41FA5}">
                      <a16:colId xmlns:a16="http://schemas.microsoft.com/office/drawing/2014/main" val="114924929"/>
                    </a:ext>
                  </a:extLst>
                </a:gridCol>
                <a:gridCol w="691242">
                  <a:extLst>
                    <a:ext uri="{9D8B030D-6E8A-4147-A177-3AD203B41FA5}">
                      <a16:colId xmlns:a16="http://schemas.microsoft.com/office/drawing/2014/main" val="1443012771"/>
                    </a:ext>
                  </a:extLst>
                </a:gridCol>
              </a:tblGrid>
              <a:tr h="468000">
                <a:tc>
                  <a:txBody>
                    <a:bodyPr/>
                    <a:lstStyle/>
                    <a:p>
                      <a:pPr>
                        <a:lnSpc>
                          <a:spcPct val="107000"/>
                        </a:lnSpc>
                      </a:pPr>
                      <a:endParaRPr lang="en-AU" sz="1000" dirty="0">
                        <a:effectLst/>
                        <a:latin typeface="Calibri" panose="020F0502020204030204" pitchFamily="34"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Not at all satisfied</a:t>
                      </a:r>
                      <a:endParaRPr lang="en-AU" sz="10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Not very satisfied</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Somewhat satisfied</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Satisfied</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Very satisfied</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effectLst/>
                          <a:latin typeface="Century Gothic" panose="020B0502020202020204" pitchFamily="34" charset="0"/>
                          <a:ea typeface="Times New Roman" panose="02020603050405020304" pitchFamily="18" charset="0"/>
                        </a:rPr>
                        <a:t>Top 3 Box</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effectLst/>
                          <a:latin typeface="Century Gothic" panose="020B0502020202020204" pitchFamily="34" charset="0"/>
                          <a:ea typeface="Times New Roman" panose="02020603050405020304" pitchFamily="18" charset="0"/>
                        </a:rPr>
                        <a:t>Mean rating</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Base</a:t>
                      </a:r>
                      <a:endParaRPr lang="en-AU" sz="1000" dirty="0">
                        <a:solidFill>
                          <a:schemeClr val="tx1">
                            <a:lumMod val="65000"/>
                            <a:lumOff val="35000"/>
                          </a:schemeClr>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60997577"/>
                  </a:ext>
                </a:extLst>
              </a:tr>
              <a:tr h="215900">
                <a:tc>
                  <a:txBody>
                    <a:bodyPr/>
                    <a:lstStyle/>
                    <a:p>
                      <a:pPr marL="82550" indent="-82550" algn="l" fontAlgn="ctr"/>
                      <a:r>
                        <a:rPr lang="en-US" sz="1000" b="0" i="0" u="none" strike="noStrike" dirty="0" err="1">
                          <a:solidFill>
                            <a:srgbClr val="000000"/>
                          </a:solidFill>
                          <a:effectLst/>
                          <a:latin typeface="Century Gothic" panose="020B0502020202020204" pitchFamily="34" charset="0"/>
                        </a:rPr>
                        <a:t>Revitalising</a:t>
                      </a:r>
                      <a:r>
                        <a:rPr lang="en-US" sz="1000" b="0" i="0" u="none" strike="noStrike" dirty="0">
                          <a:solidFill>
                            <a:srgbClr val="000000"/>
                          </a:solidFill>
                          <a:effectLst/>
                          <a:latin typeface="Century Gothic" panose="020B0502020202020204" pitchFamily="34" charset="0"/>
                        </a:rPr>
                        <a:t> Tamworth and the region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14%</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39%</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35%</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3.30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457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9902031"/>
                  </a:ext>
                </a:extLst>
              </a:tr>
              <a:tr h="215900">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Tourism/Visitor Information Centre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20%</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3.59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394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59411244"/>
                  </a:ext>
                </a:extLst>
              </a:tr>
              <a:tr h="215900">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Infrastructure for growth</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3.21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486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47261717"/>
                  </a:ext>
                </a:extLst>
              </a:tr>
              <a:tr h="215900">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Supporting local jobs and businesses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10%</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3.24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548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83563365"/>
                  </a:ext>
                </a:extLst>
              </a:tr>
              <a:tr h="215900">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Festival and event programs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10%</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29%</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37%</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17%</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3.46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427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809367"/>
                  </a:ext>
                </a:extLst>
              </a:tr>
            </a:tbl>
          </a:graphicData>
        </a:graphic>
      </p:graphicFrame>
      <p:sp>
        <p:nvSpPr>
          <p:cNvPr id="10" name="Rectangle 9">
            <a:extLst>
              <a:ext uri="{FF2B5EF4-FFF2-40B4-BE49-F238E27FC236}">
                <a16:creationId xmlns:a16="http://schemas.microsoft.com/office/drawing/2014/main" id="{DC7A28D1-7FFF-4472-823F-AB933162525D}"/>
              </a:ext>
            </a:extLst>
          </p:cNvPr>
          <p:cNvSpPr/>
          <p:nvPr/>
        </p:nvSpPr>
        <p:spPr>
          <a:xfrm>
            <a:off x="4238744" y="5610696"/>
            <a:ext cx="4572000" cy="230832"/>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Scale: 1 = not at all satisfied, 5 = very satisfied</a:t>
            </a:r>
            <a:endParaRPr kumimoji="0" lang="en-AU"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p:txBody>
      </p:sp>
      <p:sp>
        <p:nvSpPr>
          <p:cNvPr id="11" name="Rectangle 10">
            <a:extLst>
              <a:ext uri="{FF2B5EF4-FFF2-40B4-BE49-F238E27FC236}">
                <a16:creationId xmlns:a16="http://schemas.microsoft.com/office/drawing/2014/main" id="{818AA74F-0F63-456E-B52A-A9BFC6383E6B}"/>
              </a:ext>
            </a:extLst>
          </p:cNvPr>
          <p:cNvSpPr/>
          <p:nvPr/>
        </p:nvSpPr>
        <p:spPr>
          <a:xfrm>
            <a:off x="2655449" y="3323801"/>
            <a:ext cx="3801042"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6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Detailed Overall Response for Satisfaction</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45911423"/>
      </p:ext>
    </p:extLst>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104440-FDFD-4650-B3DF-4E206A674CA4}"/>
              </a:ext>
            </a:extLst>
          </p:cNvPr>
          <p:cNvSpPr>
            <a:spLocks noGrp="1"/>
          </p:cNvSpPr>
          <p:nvPr>
            <p:ph type="body" sz="quarter" idx="12"/>
          </p:nvPr>
        </p:nvSpPr>
        <p:spPr/>
        <p:txBody>
          <a:bodyPr/>
          <a:lstStyle/>
          <a:p>
            <a:r>
              <a:rPr lang="en-AU" dirty="0"/>
              <a:t>Service Area 3: Environment</a:t>
            </a:r>
          </a:p>
        </p:txBody>
      </p:sp>
      <p:sp>
        <p:nvSpPr>
          <p:cNvPr id="5" name="Rectangle 4">
            <a:extLst>
              <a:ext uri="{FF2B5EF4-FFF2-40B4-BE49-F238E27FC236}">
                <a16:creationId xmlns:a16="http://schemas.microsoft.com/office/drawing/2014/main" id="{3F8CFCE3-E45F-45E5-8343-61CCF6455476}"/>
              </a:ext>
            </a:extLst>
          </p:cNvPr>
          <p:cNvSpPr/>
          <p:nvPr/>
        </p:nvSpPr>
        <p:spPr>
          <a:xfrm>
            <a:off x="2655449" y="674031"/>
            <a:ext cx="3833101"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6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Detailed Overall Response for Importance</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graphicFrame>
        <p:nvGraphicFramePr>
          <p:cNvPr id="7" name="Table 6">
            <a:extLst>
              <a:ext uri="{FF2B5EF4-FFF2-40B4-BE49-F238E27FC236}">
                <a16:creationId xmlns:a16="http://schemas.microsoft.com/office/drawing/2014/main" id="{E500F056-A0F7-43B6-9759-7EFF1D294D83}"/>
              </a:ext>
            </a:extLst>
          </p:cNvPr>
          <p:cNvGraphicFramePr>
            <a:graphicFrameLocks noGrp="1"/>
          </p:cNvGraphicFramePr>
          <p:nvPr>
            <p:extLst>
              <p:ext uri="{D42A27DB-BD31-4B8C-83A1-F6EECF244321}">
                <p14:modId xmlns:p14="http://schemas.microsoft.com/office/powerpoint/2010/main" val="1612900822"/>
              </p:ext>
            </p:extLst>
          </p:nvPr>
        </p:nvGraphicFramePr>
        <p:xfrm>
          <a:off x="467544" y="1196752"/>
          <a:ext cx="8257559" cy="3950698"/>
        </p:xfrm>
        <a:graphic>
          <a:graphicData uri="http://schemas.openxmlformats.org/drawingml/2006/table">
            <a:tbl>
              <a:tblPr firstRow="1" firstCol="1" bandRow="1"/>
              <a:tblGrid>
                <a:gridCol w="1895945">
                  <a:extLst>
                    <a:ext uri="{9D8B030D-6E8A-4147-A177-3AD203B41FA5}">
                      <a16:colId xmlns:a16="http://schemas.microsoft.com/office/drawing/2014/main" val="1048939651"/>
                    </a:ext>
                  </a:extLst>
                </a:gridCol>
                <a:gridCol w="840275">
                  <a:extLst>
                    <a:ext uri="{9D8B030D-6E8A-4147-A177-3AD203B41FA5}">
                      <a16:colId xmlns:a16="http://schemas.microsoft.com/office/drawing/2014/main" val="1796988145"/>
                    </a:ext>
                  </a:extLst>
                </a:gridCol>
                <a:gridCol w="840275">
                  <a:extLst>
                    <a:ext uri="{9D8B030D-6E8A-4147-A177-3AD203B41FA5}">
                      <a16:colId xmlns:a16="http://schemas.microsoft.com/office/drawing/2014/main" val="2679529182"/>
                    </a:ext>
                  </a:extLst>
                </a:gridCol>
                <a:gridCol w="840275">
                  <a:extLst>
                    <a:ext uri="{9D8B030D-6E8A-4147-A177-3AD203B41FA5}">
                      <a16:colId xmlns:a16="http://schemas.microsoft.com/office/drawing/2014/main" val="1466975648"/>
                    </a:ext>
                  </a:extLst>
                </a:gridCol>
                <a:gridCol w="840275">
                  <a:extLst>
                    <a:ext uri="{9D8B030D-6E8A-4147-A177-3AD203B41FA5}">
                      <a16:colId xmlns:a16="http://schemas.microsoft.com/office/drawing/2014/main" val="647002675"/>
                    </a:ext>
                  </a:extLst>
                </a:gridCol>
                <a:gridCol w="840275">
                  <a:extLst>
                    <a:ext uri="{9D8B030D-6E8A-4147-A177-3AD203B41FA5}">
                      <a16:colId xmlns:a16="http://schemas.microsoft.com/office/drawing/2014/main" val="1748999934"/>
                    </a:ext>
                  </a:extLst>
                </a:gridCol>
                <a:gridCol w="628851">
                  <a:extLst>
                    <a:ext uri="{9D8B030D-6E8A-4147-A177-3AD203B41FA5}">
                      <a16:colId xmlns:a16="http://schemas.microsoft.com/office/drawing/2014/main" val="753121053"/>
                    </a:ext>
                  </a:extLst>
                </a:gridCol>
                <a:gridCol w="840146">
                  <a:extLst>
                    <a:ext uri="{9D8B030D-6E8A-4147-A177-3AD203B41FA5}">
                      <a16:colId xmlns:a16="http://schemas.microsoft.com/office/drawing/2014/main" val="114924929"/>
                    </a:ext>
                  </a:extLst>
                </a:gridCol>
                <a:gridCol w="691242">
                  <a:extLst>
                    <a:ext uri="{9D8B030D-6E8A-4147-A177-3AD203B41FA5}">
                      <a16:colId xmlns:a16="http://schemas.microsoft.com/office/drawing/2014/main" val="1443012771"/>
                    </a:ext>
                  </a:extLst>
                </a:gridCol>
              </a:tblGrid>
              <a:tr h="612086">
                <a:tc>
                  <a:txBody>
                    <a:bodyPr/>
                    <a:lstStyle/>
                    <a:p>
                      <a:pPr>
                        <a:lnSpc>
                          <a:spcPct val="107000"/>
                        </a:lnSpc>
                      </a:pPr>
                      <a:endParaRPr lang="en-AU" sz="1000" dirty="0">
                        <a:effectLst/>
                        <a:latin typeface="Calibri" panose="020F0502020204030204" pitchFamily="34"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Not at all important</a:t>
                      </a:r>
                      <a:endParaRPr lang="en-AU" sz="10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Not very important</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Somewhat important</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Important</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Very important</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effectLst/>
                          <a:latin typeface="Century Gothic" panose="020B0502020202020204" pitchFamily="34" charset="0"/>
                          <a:ea typeface="Times New Roman" panose="02020603050405020304" pitchFamily="18" charset="0"/>
                        </a:rPr>
                        <a:t>Top 2 Box</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effectLst/>
                          <a:latin typeface="Century Gothic" panose="020B0502020202020204" pitchFamily="34" charset="0"/>
                          <a:ea typeface="Times New Roman" panose="02020603050405020304" pitchFamily="18" charset="0"/>
                        </a:rPr>
                        <a:t>Mean rating</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Base</a:t>
                      </a:r>
                      <a:endParaRPr lang="en-AU" sz="1000" dirty="0">
                        <a:solidFill>
                          <a:schemeClr val="tx1">
                            <a:lumMod val="65000"/>
                            <a:lumOff val="35000"/>
                          </a:schemeClr>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60997577"/>
                  </a:ext>
                </a:extLst>
              </a:tr>
              <a:tr h="282370">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Protecting native vegetation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19%</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22%</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52%</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4.18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9902031"/>
                  </a:ext>
                </a:extLst>
              </a:tr>
              <a:tr h="282370">
                <a:tc>
                  <a:txBody>
                    <a:bodyPr/>
                    <a:lstStyle/>
                    <a:p>
                      <a:pPr marL="82550" indent="-82550"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Improving biodiversity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22%</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26%</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45%</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4.07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44226178"/>
                  </a:ext>
                </a:extLst>
              </a:tr>
              <a:tr h="282370">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Address Climate Change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20%</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21%</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46%</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3.94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057398162"/>
                  </a:ext>
                </a:extLst>
              </a:tr>
              <a:tr h="411098">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Recycling/waste </a:t>
                      </a:r>
                      <a:r>
                        <a:rPr lang="en-US" sz="1000" b="0" i="0" u="none" strike="noStrike" kern="1200" dirty="0" err="1">
                          <a:solidFill>
                            <a:srgbClr val="000000"/>
                          </a:solidFill>
                          <a:effectLst/>
                          <a:latin typeface="Century Gothic" panose="020B0502020202020204" pitchFamily="34" charset="0"/>
                          <a:ea typeface="+mn-ea"/>
                          <a:cs typeface="+mn-cs"/>
                        </a:rPr>
                        <a:t>minimisation</a:t>
                      </a:r>
                      <a:endParaRPr lang="en-US" sz="1000" b="0" i="0" u="none" strike="noStrike" kern="1200" dirty="0">
                        <a:solidFill>
                          <a:srgbClr val="000000"/>
                        </a:solidFill>
                        <a:effectLst/>
                        <a:latin typeface="Century Gothic" panose="020B0502020202020204" pitchFamily="34" charset="0"/>
                        <a:ea typeface="+mn-ea"/>
                        <a:cs typeface="+mn-cs"/>
                      </a:endParaRP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67%</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4.56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59411244"/>
                  </a:ext>
                </a:extLst>
              </a:tr>
              <a:tr h="411098">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Environmental education programs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44%</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4.02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47261717"/>
                  </a:ext>
                </a:extLst>
              </a:tr>
              <a:tr h="411098">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Flood protection and preparedness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58%</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4.34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83563365"/>
                  </a:ext>
                </a:extLst>
              </a:tr>
              <a:tr h="282370">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Water management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83%</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4.76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3846729"/>
                  </a:ext>
                </a:extLst>
              </a:tr>
              <a:tr h="411098">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Exploration of energy efficiencies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53%</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4.24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22813764"/>
                  </a:ext>
                </a:extLst>
              </a:tr>
              <a:tr h="282370">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Sustainability strategy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48%</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4.14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32719751"/>
                  </a:ext>
                </a:extLst>
              </a:tr>
              <a:tr h="282370">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Wastewater services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21%</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19%</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56%</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4.24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809367"/>
                  </a:ext>
                </a:extLst>
              </a:tr>
            </a:tbl>
          </a:graphicData>
        </a:graphic>
      </p:graphicFrame>
      <p:sp>
        <p:nvSpPr>
          <p:cNvPr id="8" name="Rectangle 7">
            <a:extLst>
              <a:ext uri="{FF2B5EF4-FFF2-40B4-BE49-F238E27FC236}">
                <a16:creationId xmlns:a16="http://schemas.microsoft.com/office/drawing/2014/main" id="{0D33C0EE-B254-449A-B353-E83A68315D71}"/>
              </a:ext>
            </a:extLst>
          </p:cNvPr>
          <p:cNvSpPr/>
          <p:nvPr/>
        </p:nvSpPr>
        <p:spPr>
          <a:xfrm>
            <a:off x="6904" y="5626812"/>
            <a:ext cx="4572000" cy="2308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Scale: 1 = not at all important, 5 = very important</a:t>
            </a:r>
            <a:endParaRPr kumimoji="0" lang="en-AU"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2070661570"/>
      </p:ext>
    </p:extLst>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104440-FDFD-4650-B3DF-4E206A674CA4}"/>
              </a:ext>
            </a:extLst>
          </p:cNvPr>
          <p:cNvSpPr>
            <a:spLocks noGrp="1"/>
          </p:cNvSpPr>
          <p:nvPr>
            <p:ph type="body" sz="quarter" idx="12"/>
          </p:nvPr>
        </p:nvSpPr>
        <p:spPr/>
        <p:txBody>
          <a:bodyPr/>
          <a:lstStyle/>
          <a:p>
            <a:r>
              <a:rPr lang="en-AU" dirty="0"/>
              <a:t>Service Area 3: Environment</a:t>
            </a:r>
          </a:p>
        </p:txBody>
      </p:sp>
      <p:sp>
        <p:nvSpPr>
          <p:cNvPr id="5" name="Rectangle 4">
            <a:extLst>
              <a:ext uri="{FF2B5EF4-FFF2-40B4-BE49-F238E27FC236}">
                <a16:creationId xmlns:a16="http://schemas.microsoft.com/office/drawing/2014/main" id="{3F8CFCE3-E45F-45E5-8343-61CCF6455476}"/>
              </a:ext>
            </a:extLst>
          </p:cNvPr>
          <p:cNvSpPr/>
          <p:nvPr/>
        </p:nvSpPr>
        <p:spPr>
          <a:xfrm>
            <a:off x="2671479" y="695711"/>
            <a:ext cx="3801042"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6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Detailed Overall Response for Satisfaction</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graphicFrame>
        <p:nvGraphicFramePr>
          <p:cNvPr id="3" name="Table 2">
            <a:extLst>
              <a:ext uri="{FF2B5EF4-FFF2-40B4-BE49-F238E27FC236}">
                <a16:creationId xmlns:a16="http://schemas.microsoft.com/office/drawing/2014/main" id="{3161DB5D-1C5E-4890-9F31-4FED3C4163CC}"/>
              </a:ext>
            </a:extLst>
          </p:cNvPr>
          <p:cNvGraphicFramePr>
            <a:graphicFrameLocks noGrp="1"/>
          </p:cNvGraphicFramePr>
          <p:nvPr>
            <p:extLst>
              <p:ext uri="{D42A27DB-BD31-4B8C-83A1-F6EECF244321}">
                <p14:modId xmlns:p14="http://schemas.microsoft.com/office/powerpoint/2010/main" val="1934850088"/>
              </p:ext>
            </p:extLst>
          </p:nvPr>
        </p:nvGraphicFramePr>
        <p:xfrm>
          <a:off x="467544" y="1196752"/>
          <a:ext cx="8208912" cy="3939739"/>
        </p:xfrm>
        <a:graphic>
          <a:graphicData uri="http://schemas.openxmlformats.org/drawingml/2006/table">
            <a:tbl>
              <a:tblPr firstRow="1" firstCol="1" bandRow="1"/>
              <a:tblGrid>
                <a:gridCol w="1895945">
                  <a:extLst>
                    <a:ext uri="{9D8B030D-6E8A-4147-A177-3AD203B41FA5}">
                      <a16:colId xmlns:a16="http://schemas.microsoft.com/office/drawing/2014/main" val="1048939651"/>
                    </a:ext>
                  </a:extLst>
                </a:gridCol>
                <a:gridCol w="816144">
                  <a:extLst>
                    <a:ext uri="{9D8B030D-6E8A-4147-A177-3AD203B41FA5}">
                      <a16:colId xmlns:a16="http://schemas.microsoft.com/office/drawing/2014/main" val="1796988145"/>
                    </a:ext>
                  </a:extLst>
                </a:gridCol>
                <a:gridCol w="816144">
                  <a:extLst>
                    <a:ext uri="{9D8B030D-6E8A-4147-A177-3AD203B41FA5}">
                      <a16:colId xmlns:a16="http://schemas.microsoft.com/office/drawing/2014/main" val="2679529182"/>
                    </a:ext>
                  </a:extLst>
                </a:gridCol>
                <a:gridCol w="816144">
                  <a:extLst>
                    <a:ext uri="{9D8B030D-6E8A-4147-A177-3AD203B41FA5}">
                      <a16:colId xmlns:a16="http://schemas.microsoft.com/office/drawing/2014/main" val="1466975648"/>
                    </a:ext>
                  </a:extLst>
                </a:gridCol>
                <a:gridCol w="816144">
                  <a:extLst>
                    <a:ext uri="{9D8B030D-6E8A-4147-A177-3AD203B41FA5}">
                      <a16:colId xmlns:a16="http://schemas.microsoft.com/office/drawing/2014/main" val="647002675"/>
                    </a:ext>
                  </a:extLst>
                </a:gridCol>
                <a:gridCol w="816144">
                  <a:extLst>
                    <a:ext uri="{9D8B030D-6E8A-4147-A177-3AD203B41FA5}">
                      <a16:colId xmlns:a16="http://schemas.microsoft.com/office/drawing/2014/main" val="1748999934"/>
                    </a:ext>
                  </a:extLst>
                </a:gridCol>
                <a:gridCol w="700859">
                  <a:extLst>
                    <a:ext uri="{9D8B030D-6E8A-4147-A177-3AD203B41FA5}">
                      <a16:colId xmlns:a16="http://schemas.microsoft.com/office/drawing/2014/main" val="2578657349"/>
                    </a:ext>
                  </a:extLst>
                </a:gridCol>
                <a:gridCol w="840146">
                  <a:extLst>
                    <a:ext uri="{9D8B030D-6E8A-4147-A177-3AD203B41FA5}">
                      <a16:colId xmlns:a16="http://schemas.microsoft.com/office/drawing/2014/main" val="114924929"/>
                    </a:ext>
                  </a:extLst>
                </a:gridCol>
                <a:gridCol w="691242">
                  <a:extLst>
                    <a:ext uri="{9D8B030D-6E8A-4147-A177-3AD203B41FA5}">
                      <a16:colId xmlns:a16="http://schemas.microsoft.com/office/drawing/2014/main" val="1443012771"/>
                    </a:ext>
                  </a:extLst>
                </a:gridCol>
              </a:tblGrid>
              <a:tr h="477733">
                <a:tc>
                  <a:txBody>
                    <a:bodyPr/>
                    <a:lstStyle/>
                    <a:p>
                      <a:pPr>
                        <a:lnSpc>
                          <a:spcPct val="107000"/>
                        </a:lnSpc>
                      </a:pPr>
                      <a:endParaRPr lang="en-AU" sz="1000" dirty="0">
                        <a:effectLst/>
                        <a:latin typeface="Calibri" panose="020F0502020204030204" pitchFamily="34"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Not at all satisfied</a:t>
                      </a:r>
                      <a:endParaRPr lang="en-AU" sz="10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Not very satisfied</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Somewhat satisfied</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Satisfied</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Very satisfied</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effectLst/>
                          <a:latin typeface="Century Gothic" panose="020B0502020202020204" pitchFamily="34" charset="0"/>
                          <a:ea typeface="Times New Roman" panose="02020603050405020304" pitchFamily="18" charset="0"/>
                        </a:rPr>
                        <a:t>Top 3 Box</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effectLst/>
                          <a:latin typeface="Century Gothic" panose="020B0502020202020204" pitchFamily="34" charset="0"/>
                          <a:ea typeface="Times New Roman" panose="02020603050405020304" pitchFamily="18" charset="0"/>
                        </a:rPr>
                        <a:t>Mean rating</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Base</a:t>
                      </a:r>
                      <a:endParaRPr lang="en-AU" sz="1000" dirty="0">
                        <a:solidFill>
                          <a:schemeClr val="tx1">
                            <a:lumMod val="65000"/>
                            <a:lumOff val="35000"/>
                          </a:schemeClr>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60997577"/>
                  </a:ext>
                </a:extLst>
              </a:tr>
              <a:tr h="303606">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Protecting native vegetation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13%</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29%</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36%</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15%</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3.42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434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9902031"/>
                  </a:ext>
                </a:extLst>
              </a:tr>
              <a:tr h="303606">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Improving biodiversity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15%</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37%</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35%</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3.24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409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145499821"/>
                  </a:ext>
                </a:extLst>
              </a:tr>
              <a:tr h="303606">
                <a:tc>
                  <a:txBody>
                    <a:bodyPr/>
                    <a:lstStyle/>
                    <a:p>
                      <a:pPr marL="82550" indent="-82550"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Address Climate Change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15%</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19%</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40%</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19%</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392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570470237"/>
                  </a:ext>
                </a:extLst>
              </a:tr>
              <a:tr h="303606">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Recycling/waste </a:t>
                      </a:r>
                      <a:r>
                        <a:rPr lang="en-US" sz="1000" b="0" i="0" u="none" strike="noStrike" kern="1200" dirty="0" err="1">
                          <a:solidFill>
                            <a:srgbClr val="000000"/>
                          </a:solidFill>
                          <a:effectLst/>
                          <a:latin typeface="Century Gothic" panose="020B0502020202020204" pitchFamily="34" charset="0"/>
                          <a:ea typeface="+mn-ea"/>
                          <a:cs typeface="+mn-cs"/>
                        </a:rPr>
                        <a:t>minimisation</a:t>
                      </a:r>
                      <a:endParaRPr lang="en-US" sz="1000" b="0" i="0" u="none" strike="noStrike" kern="1200" dirty="0">
                        <a:solidFill>
                          <a:srgbClr val="000000"/>
                        </a:solidFill>
                        <a:effectLst/>
                        <a:latin typeface="Century Gothic" panose="020B0502020202020204" pitchFamily="34" charset="0"/>
                        <a:ea typeface="+mn-ea"/>
                        <a:cs typeface="+mn-cs"/>
                      </a:endParaRP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11%</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14%</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3.17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539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59411244"/>
                  </a:ext>
                </a:extLst>
              </a:tr>
              <a:tr h="442015">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Environmental education programs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10%</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3.11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394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47261717"/>
                  </a:ext>
                </a:extLst>
              </a:tr>
              <a:tr h="442015">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Flood protection and preparedness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16%</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3.39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478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83563365"/>
                  </a:ext>
                </a:extLst>
              </a:tr>
              <a:tr h="303606">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Water management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13%</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564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3846729"/>
                  </a:ext>
                </a:extLst>
              </a:tr>
              <a:tr h="442015">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Exploration of energy efficiencies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10%</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2.98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433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22813764"/>
                  </a:ext>
                </a:extLst>
              </a:tr>
              <a:tr h="303606">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Sustainability strategy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3.13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421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32719751"/>
                  </a:ext>
                </a:extLst>
              </a:tr>
              <a:tr h="303606">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Wastewater services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11%</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28%</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41%</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15%</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3.50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431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809367"/>
                  </a:ext>
                </a:extLst>
              </a:tr>
            </a:tbl>
          </a:graphicData>
        </a:graphic>
      </p:graphicFrame>
      <p:sp>
        <p:nvSpPr>
          <p:cNvPr id="7" name="Rectangle 6">
            <a:extLst>
              <a:ext uri="{FF2B5EF4-FFF2-40B4-BE49-F238E27FC236}">
                <a16:creationId xmlns:a16="http://schemas.microsoft.com/office/drawing/2014/main" id="{F25E86FD-E566-47FF-B8C6-FFE14E1B86B5}"/>
              </a:ext>
            </a:extLst>
          </p:cNvPr>
          <p:cNvSpPr/>
          <p:nvPr/>
        </p:nvSpPr>
        <p:spPr>
          <a:xfrm>
            <a:off x="6904" y="5626812"/>
            <a:ext cx="4572000" cy="2308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Scale: 1 = not at all satisfied, 5 = very satisfied</a:t>
            </a:r>
            <a:endParaRPr kumimoji="0" lang="en-AU"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1747083247"/>
      </p:ext>
    </p:extLst>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104440-FDFD-4650-B3DF-4E206A674CA4}"/>
              </a:ext>
            </a:extLst>
          </p:cNvPr>
          <p:cNvSpPr>
            <a:spLocks noGrp="1"/>
          </p:cNvSpPr>
          <p:nvPr>
            <p:ph type="body" sz="quarter" idx="12"/>
          </p:nvPr>
        </p:nvSpPr>
        <p:spPr/>
        <p:txBody>
          <a:bodyPr/>
          <a:lstStyle/>
          <a:p>
            <a:r>
              <a:rPr lang="en-AU" dirty="0"/>
              <a:t>Service Area 4: Civic</a:t>
            </a:r>
          </a:p>
        </p:txBody>
      </p:sp>
      <p:sp>
        <p:nvSpPr>
          <p:cNvPr id="5" name="Rectangle 4">
            <a:extLst>
              <a:ext uri="{FF2B5EF4-FFF2-40B4-BE49-F238E27FC236}">
                <a16:creationId xmlns:a16="http://schemas.microsoft.com/office/drawing/2014/main" id="{3F8CFCE3-E45F-45E5-8343-61CCF6455476}"/>
              </a:ext>
            </a:extLst>
          </p:cNvPr>
          <p:cNvSpPr/>
          <p:nvPr/>
        </p:nvSpPr>
        <p:spPr>
          <a:xfrm>
            <a:off x="2655449" y="674031"/>
            <a:ext cx="3833101"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6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Detailed Overall Response for Importance</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graphicFrame>
        <p:nvGraphicFramePr>
          <p:cNvPr id="7" name="Table 6">
            <a:extLst>
              <a:ext uri="{FF2B5EF4-FFF2-40B4-BE49-F238E27FC236}">
                <a16:creationId xmlns:a16="http://schemas.microsoft.com/office/drawing/2014/main" id="{E500F056-A0F7-43B6-9759-7EFF1D294D83}"/>
              </a:ext>
            </a:extLst>
          </p:cNvPr>
          <p:cNvGraphicFramePr>
            <a:graphicFrameLocks noGrp="1"/>
          </p:cNvGraphicFramePr>
          <p:nvPr>
            <p:extLst>
              <p:ext uri="{D42A27DB-BD31-4B8C-83A1-F6EECF244321}">
                <p14:modId xmlns:p14="http://schemas.microsoft.com/office/powerpoint/2010/main" val="1203539241"/>
              </p:ext>
            </p:extLst>
          </p:nvPr>
        </p:nvGraphicFramePr>
        <p:xfrm>
          <a:off x="450124" y="1153391"/>
          <a:ext cx="8257559" cy="4248471"/>
        </p:xfrm>
        <a:graphic>
          <a:graphicData uri="http://schemas.openxmlformats.org/drawingml/2006/table">
            <a:tbl>
              <a:tblPr firstRow="1" firstCol="1" bandRow="1"/>
              <a:tblGrid>
                <a:gridCol w="1895945">
                  <a:extLst>
                    <a:ext uri="{9D8B030D-6E8A-4147-A177-3AD203B41FA5}">
                      <a16:colId xmlns:a16="http://schemas.microsoft.com/office/drawing/2014/main" val="1048939651"/>
                    </a:ext>
                  </a:extLst>
                </a:gridCol>
                <a:gridCol w="840275">
                  <a:extLst>
                    <a:ext uri="{9D8B030D-6E8A-4147-A177-3AD203B41FA5}">
                      <a16:colId xmlns:a16="http://schemas.microsoft.com/office/drawing/2014/main" val="1796988145"/>
                    </a:ext>
                  </a:extLst>
                </a:gridCol>
                <a:gridCol w="840275">
                  <a:extLst>
                    <a:ext uri="{9D8B030D-6E8A-4147-A177-3AD203B41FA5}">
                      <a16:colId xmlns:a16="http://schemas.microsoft.com/office/drawing/2014/main" val="2679529182"/>
                    </a:ext>
                  </a:extLst>
                </a:gridCol>
                <a:gridCol w="840275">
                  <a:extLst>
                    <a:ext uri="{9D8B030D-6E8A-4147-A177-3AD203B41FA5}">
                      <a16:colId xmlns:a16="http://schemas.microsoft.com/office/drawing/2014/main" val="1466975648"/>
                    </a:ext>
                  </a:extLst>
                </a:gridCol>
                <a:gridCol w="840275">
                  <a:extLst>
                    <a:ext uri="{9D8B030D-6E8A-4147-A177-3AD203B41FA5}">
                      <a16:colId xmlns:a16="http://schemas.microsoft.com/office/drawing/2014/main" val="647002675"/>
                    </a:ext>
                  </a:extLst>
                </a:gridCol>
                <a:gridCol w="840275">
                  <a:extLst>
                    <a:ext uri="{9D8B030D-6E8A-4147-A177-3AD203B41FA5}">
                      <a16:colId xmlns:a16="http://schemas.microsoft.com/office/drawing/2014/main" val="1748999934"/>
                    </a:ext>
                  </a:extLst>
                </a:gridCol>
                <a:gridCol w="628851">
                  <a:extLst>
                    <a:ext uri="{9D8B030D-6E8A-4147-A177-3AD203B41FA5}">
                      <a16:colId xmlns:a16="http://schemas.microsoft.com/office/drawing/2014/main" val="753121053"/>
                    </a:ext>
                  </a:extLst>
                </a:gridCol>
                <a:gridCol w="840146">
                  <a:extLst>
                    <a:ext uri="{9D8B030D-6E8A-4147-A177-3AD203B41FA5}">
                      <a16:colId xmlns:a16="http://schemas.microsoft.com/office/drawing/2014/main" val="114924929"/>
                    </a:ext>
                  </a:extLst>
                </a:gridCol>
                <a:gridCol w="691242">
                  <a:extLst>
                    <a:ext uri="{9D8B030D-6E8A-4147-A177-3AD203B41FA5}">
                      <a16:colId xmlns:a16="http://schemas.microsoft.com/office/drawing/2014/main" val="1443012771"/>
                    </a:ext>
                  </a:extLst>
                </a:gridCol>
              </a:tblGrid>
              <a:tr h="645332">
                <a:tc>
                  <a:txBody>
                    <a:bodyPr/>
                    <a:lstStyle/>
                    <a:p>
                      <a:pPr>
                        <a:lnSpc>
                          <a:spcPct val="107000"/>
                        </a:lnSpc>
                      </a:pPr>
                      <a:endParaRPr lang="en-AU" sz="1000" dirty="0">
                        <a:effectLst/>
                        <a:latin typeface="Calibri" panose="020F0502020204030204" pitchFamily="34"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Not at all important</a:t>
                      </a:r>
                      <a:endParaRPr lang="en-AU" sz="10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Not very important</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Somewhat important</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Important</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Very important</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effectLst/>
                          <a:latin typeface="Century Gothic" panose="020B0502020202020204" pitchFamily="34" charset="0"/>
                          <a:ea typeface="Times New Roman" panose="02020603050405020304" pitchFamily="18" charset="0"/>
                        </a:rPr>
                        <a:t>Top 2 Box</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effectLst/>
                          <a:latin typeface="Century Gothic" panose="020B0502020202020204" pitchFamily="34" charset="0"/>
                          <a:ea typeface="Times New Roman" panose="02020603050405020304" pitchFamily="18" charset="0"/>
                        </a:rPr>
                        <a:t>Mean rating</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Base</a:t>
                      </a:r>
                      <a:endParaRPr lang="en-AU" sz="1000" dirty="0">
                        <a:solidFill>
                          <a:schemeClr val="tx1">
                            <a:lumMod val="65000"/>
                            <a:lumOff val="35000"/>
                          </a:schemeClr>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60997577"/>
                  </a:ext>
                </a:extLst>
              </a:tr>
              <a:tr h="297708">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Council customer service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18%</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24%</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54%</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4.27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9902031"/>
                  </a:ext>
                </a:extLst>
              </a:tr>
              <a:tr h="643574">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Council represents and advocates on behalf of the community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59%</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4.39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59411244"/>
                  </a:ext>
                </a:extLst>
              </a:tr>
              <a:tr h="433427">
                <a:tc>
                  <a:txBody>
                    <a:bodyPr/>
                    <a:lstStyle/>
                    <a:p>
                      <a:pPr marL="82550" indent="-82550"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Council is transparent and accountable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75%</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4.63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47261717"/>
                  </a:ext>
                </a:extLst>
              </a:tr>
              <a:tr h="853721">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Council provides inclusive opportunities for community to get actively-involved in decision making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58%</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4.34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83563365"/>
                  </a:ext>
                </a:extLst>
              </a:tr>
              <a:tr h="643574">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Provision of Council information to the community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58%</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4.38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3846729"/>
                  </a:ext>
                </a:extLst>
              </a:tr>
              <a:tr h="433427">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Long term planning for the region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71%</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4.58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22813764"/>
                  </a:ext>
                </a:extLst>
              </a:tr>
              <a:tr h="297708">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Financial management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0%</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3%</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10%</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15%</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73%</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87%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4.57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809367"/>
                  </a:ext>
                </a:extLst>
              </a:tr>
            </a:tbl>
          </a:graphicData>
        </a:graphic>
      </p:graphicFrame>
      <p:sp>
        <p:nvSpPr>
          <p:cNvPr id="8" name="Rectangle 7">
            <a:extLst>
              <a:ext uri="{FF2B5EF4-FFF2-40B4-BE49-F238E27FC236}">
                <a16:creationId xmlns:a16="http://schemas.microsoft.com/office/drawing/2014/main" id="{0D33C0EE-B254-449A-B353-E83A68315D71}"/>
              </a:ext>
            </a:extLst>
          </p:cNvPr>
          <p:cNvSpPr/>
          <p:nvPr/>
        </p:nvSpPr>
        <p:spPr>
          <a:xfrm>
            <a:off x="6904" y="5626812"/>
            <a:ext cx="4572000" cy="2308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Scale: 1 = not at all important, 5 = very important</a:t>
            </a:r>
            <a:endParaRPr kumimoji="0" lang="en-AU"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1466279730"/>
      </p:ext>
    </p:extLst>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104440-FDFD-4650-B3DF-4E206A674CA4}"/>
              </a:ext>
            </a:extLst>
          </p:cNvPr>
          <p:cNvSpPr>
            <a:spLocks noGrp="1"/>
          </p:cNvSpPr>
          <p:nvPr>
            <p:ph type="body" sz="quarter" idx="12"/>
          </p:nvPr>
        </p:nvSpPr>
        <p:spPr/>
        <p:txBody>
          <a:bodyPr/>
          <a:lstStyle/>
          <a:p>
            <a:r>
              <a:rPr lang="en-AU" dirty="0"/>
              <a:t>Service Area 4: Civic</a:t>
            </a:r>
          </a:p>
        </p:txBody>
      </p:sp>
      <p:sp>
        <p:nvSpPr>
          <p:cNvPr id="5" name="Rectangle 4">
            <a:extLst>
              <a:ext uri="{FF2B5EF4-FFF2-40B4-BE49-F238E27FC236}">
                <a16:creationId xmlns:a16="http://schemas.microsoft.com/office/drawing/2014/main" id="{3F8CFCE3-E45F-45E5-8343-61CCF6455476}"/>
              </a:ext>
            </a:extLst>
          </p:cNvPr>
          <p:cNvSpPr/>
          <p:nvPr/>
        </p:nvSpPr>
        <p:spPr>
          <a:xfrm>
            <a:off x="2671479" y="695711"/>
            <a:ext cx="3801042"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6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Detailed Overall Response for Satisfaction</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7" name="Rectangle 6">
            <a:extLst>
              <a:ext uri="{FF2B5EF4-FFF2-40B4-BE49-F238E27FC236}">
                <a16:creationId xmlns:a16="http://schemas.microsoft.com/office/drawing/2014/main" id="{F25E86FD-E566-47FF-B8C6-FFE14E1B86B5}"/>
              </a:ext>
            </a:extLst>
          </p:cNvPr>
          <p:cNvSpPr/>
          <p:nvPr/>
        </p:nvSpPr>
        <p:spPr>
          <a:xfrm>
            <a:off x="6904" y="5626812"/>
            <a:ext cx="4572000" cy="2308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Scale: 1 = not at all satisfied, 5 = very satisfied</a:t>
            </a:r>
            <a:endParaRPr kumimoji="0" lang="en-AU"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p:txBody>
      </p:sp>
      <p:graphicFrame>
        <p:nvGraphicFramePr>
          <p:cNvPr id="6" name="Table 5">
            <a:extLst>
              <a:ext uri="{FF2B5EF4-FFF2-40B4-BE49-F238E27FC236}">
                <a16:creationId xmlns:a16="http://schemas.microsoft.com/office/drawing/2014/main" id="{5874972F-72A0-412A-AB29-E479286E2750}"/>
              </a:ext>
            </a:extLst>
          </p:cNvPr>
          <p:cNvGraphicFramePr>
            <a:graphicFrameLocks noGrp="1"/>
          </p:cNvGraphicFramePr>
          <p:nvPr>
            <p:extLst>
              <p:ext uri="{D42A27DB-BD31-4B8C-83A1-F6EECF244321}">
                <p14:modId xmlns:p14="http://schemas.microsoft.com/office/powerpoint/2010/main" val="1891063429"/>
              </p:ext>
            </p:extLst>
          </p:nvPr>
        </p:nvGraphicFramePr>
        <p:xfrm>
          <a:off x="539552" y="1158670"/>
          <a:ext cx="8257559" cy="4248471"/>
        </p:xfrm>
        <a:graphic>
          <a:graphicData uri="http://schemas.openxmlformats.org/drawingml/2006/table">
            <a:tbl>
              <a:tblPr firstRow="1" firstCol="1" bandRow="1"/>
              <a:tblGrid>
                <a:gridCol w="1895945">
                  <a:extLst>
                    <a:ext uri="{9D8B030D-6E8A-4147-A177-3AD203B41FA5}">
                      <a16:colId xmlns:a16="http://schemas.microsoft.com/office/drawing/2014/main" val="1048939651"/>
                    </a:ext>
                  </a:extLst>
                </a:gridCol>
                <a:gridCol w="840275">
                  <a:extLst>
                    <a:ext uri="{9D8B030D-6E8A-4147-A177-3AD203B41FA5}">
                      <a16:colId xmlns:a16="http://schemas.microsoft.com/office/drawing/2014/main" val="1796988145"/>
                    </a:ext>
                  </a:extLst>
                </a:gridCol>
                <a:gridCol w="840275">
                  <a:extLst>
                    <a:ext uri="{9D8B030D-6E8A-4147-A177-3AD203B41FA5}">
                      <a16:colId xmlns:a16="http://schemas.microsoft.com/office/drawing/2014/main" val="2679529182"/>
                    </a:ext>
                  </a:extLst>
                </a:gridCol>
                <a:gridCol w="840275">
                  <a:extLst>
                    <a:ext uri="{9D8B030D-6E8A-4147-A177-3AD203B41FA5}">
                      <a16:colId xmlns:a16="http://schemas.microsoft.com/office/drawing/2014/main" val="1466975648"/>
                    </a:ext>
                  </a:extLst>
                </a:gridCol>
                <a:gridCol w="840275">
                  <a:extLst>
                    <a:ext uri="{9D8B030D-6E8A-4147-A177-3AD203B41FA5}">
                      <a16:colId xmlns:a16="http://schemas.microsoft.com/office/drawing/2014/main" val="647002675"/>
                    </a:ext>
                  </a:extLst>
                </a:gridCol>
                <a:gridCol w="840275">
                  <a:extLst>
                    <a:ext uri="{9D8B030D-6E8A-4147-A177-3AD203B41FA5}">
                      <a16:colId xmlns:a16="http://schemas.microsoft.com/office/drawing/2014/main" val="1748999934"/>
                    </a:ext>
                  </a:extLst>
                </a:gridCol>
                <a:gridCol w="628851">
                  <a:extLst>
                    <a:ext uri="{9D8B030D-6E8A-4147-A177-3AD203B41FA5}">
                      <a16:colId xmlns:a16="http://schemas.microsoft.com/office/drawing/2014/main" val="753121053"/>
                    </a:ext>
                  </a:extLst>
                </a:gridCol>
                <a:gridCol w="840146">
                  <a:extLst>
                    <a:ext uri="{9D8B030D-6E8A-4147-A177-3AD203B41FA5}">
                      <a16:colId xmlns:a16="http://schemas.microsoft.com/office/drawing/2014/main" val="114924929"/>
                    </a:ext>
                  </a:extLst>
                </a:gridCol>
                <a:gridCol w="691242">
                  <a:extLst>
                    <a:ext uri="{9D8B030D-6E8A-4147-A177-3AD203B41FA5}">
                      <a16:colId xmlns:a16="http://schemas.microsoft.com/office/drawing/2014/main" val="1443012771"/>
                    </a:ext>
                  </a:extLst>
                </a:gridCol>
              </a:tblGrid>
              <a:tr h="645332">
                <a:tc>
                  <a:txBody>
                    <a:bodyPr/>
                    <a:lstStyle/>
                    <a:p>
                      <a:pPr>
                        <a:lnSpc>
                          <a:spcPct val="107000"/>
                        </a:lnSpc>
                      </a:pPr>
                      <a:endParaRPr lang="en-AU" sz="1000" dirty="0">
                        <a:effectLst/>
                        <a:latin typeface="Calibri" panose="020F0502020204030204" pitchFamily="34"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Not at all satisfied</a:t>
                      </a:r>
                      <a:endParaRPr lang="en-AU" sz="10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Not very satisfied</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Somewhat satisfied</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Satisfied</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Very satisfied</a:t>
                      </a:r>
                      <a:endParaRPr lang="en-AU" sz="1000" dirty="0">
                        <a:effectLst/>
                        <a:latin typeface="Arial" panose="020B0604020202020204" pitchFamily="34" charset="0"/>
                        <a:ea typeface="Times New Roman" panose="02020603050405020304" pitchFamily="18" charset="0"/>
                      </a:endParaRPr>
                    </a:p>
                  </a:txBody>
                  <a:tcPr marL="68580" marR="68580" marT="0"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effectLst/>
                          <a:latin typeface="Century Gothic" panose="020B0502020202020204" pitchFamily="34" charset="0"/>
                          <a:ea typeface="Times New Roman" panose="02020603050405020304" pitchFamily="18" charset="0"/>
                        </a:rPr>
                        <a:t>Top 3 Box</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effectLst/>
                          <a:latin typeface="Century Gothic" panose="020B0502020202020204" pitchFamily="34" charset="0"/>
                          <a:ea typeface="Times New Roman" panose="02020603050405020304" pitchFamily="18" charset="0"/>
                        </a:rPr>
                        <a:t>Mean rating</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6000"/>
                        </a:lnSpc>
                        <a:spcAft>
                          <a:spcPts val="0"/>
                        </a:spcAft>
                      </a:pPr>
                      <a:r>
                        <a:rPr lang="en-AU" sz="100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Base</a:t>
                      </a:r>
                      <a:endParaRPr lang="en-AU" sz="1000" dirty="0">
                        <a:solidFill>
                          <a:schemeClr val="tx1">
                            <a:lumMod val="65000"/>
                            <a:lumOff val="35000"/>
                          </a:schemeClr>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60997577"/>
                  </a:ext>
                </a:extLst>
              </a:tr>
              <a:tr h="297708">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Council customer service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rgbClr val="000000"/>
                          </a:solidFill>
                          <a:effectLst/>
                          <a:latin typeface="Century Gothic" panose="020B0502020202020204" pitchFamily="34" charset="0"/>
                        </a:rPr>
                        <a:t>9%</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19%</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21%</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31%</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19%</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3.31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465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9902031"/>
                  </a:ext>
                </a:extLst>
              </a:tr>
              <a:tr h="643574">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Council represents and advocates on behalf of the community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12%</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3.01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493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59411244"/>
                  </a:ext>
                </a:extLst>
              </a:tr>
              <a:tr h="433427">
                <a:tc>
                  <a:txBody>
                    <a:bodyPr/>
                    <a:lstStyle/>
                    <a:p>
                      <a:pPr marL="82550" indent="-82550"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Council is transparent and accountable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20%</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chemeClr val="tx1">
                              <a:lumMod val="65000"/>
                              <a:lumOff val="35000"/>
                            </a:schemeClr>
                          </a:solidFill>
                          <a:effectLst/>
                          <a:latin typeface="Century Gothic" panose="020B0502020202020204" pitchFamily="34" charset="0"/>
                        </a:rPr>
                        <a:t>526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47261717"/>
                  </a:ext>
                </a:extLst>
              </a:tr>
              <a:tr h="853721">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Council provides inclusive opportunities for community to get actively-involved in decision making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17%</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59%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481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83563365"/>
                  </a:ext>
                </a:extLst>
              </a:tr>
              <a:tr h="643574">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Provision of Council information to the community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12%</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9%</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69%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2.97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502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3846729"/>
                  </a:ext>
                </a:extLst>
              </a:tr>
              <a:tr h="433427">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Long term planning for the region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3.13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524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22813764"/>
                  </a:ext>
                </a:extLst>
              </a:tr>
              <a:tr h="297708">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Financial management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13%</a:t>
                      </a:r>
                    </a:p>
                  </a:txBody>
                  <a:tcPr marL="9525" marR="9525" marT="9525" marB="0" anchor="ctr">
                    <a:lnL w="6350" cap="flat" cmpd="sng" algn="ctr">
                      <a:solidFill>
                        <a:schemeClr val="bg1">
                          <a:lumMod val="75000"/>
                        </a:schemeClr>
                      </a:solidFill>
                      <a:prstDash val="solid"/>
                      <a:round/>
                      <a:headEnd type="none" w="med" len="med"/>
                      <a:tailEnd type="none" w="med" len="med"/>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17%</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41%</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22%</a:t>
                      </a: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8%</a:t>
                      </a:r>
                    </a:p>
                  </a:txBody>
                  <a:tcPr marL="9525" marR="9525" marT="9525" marB="0" anchor="ctr">
                    <a:lnL>
                      <a:noFill/>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70%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Century Gothic" panose="020B0502020202020204" pitchFamily="34" charset="0"/>
                        </a:rPr>
                        <a:t>2.96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lumMod val="65000"/>
                              <a:lumOff val="35000"/>
                            </a:schemeClr>
                          </a:solidFill>
                          <a:effectLst/>
                          <a:latin typeface="Century Gothic" panose="020B0502020202020204" pitchFamily="34" charset="0"/>
                        </a:rPr>
                        <a:t>486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809367"/>
                  </a:ext>
                </a:extLst>
              </a:tr>
            </a:tbl>
          </a:graphicData>
        </a:graphic>
      </p:graphicFrame>
    </p:spTree>
    <p:extLst>
      <p:ext uri="{BB962C8B-B14F-4D97-AF65-F5344CB8AC3E}">
        <p14:creationId xmlns:p14="http://schemas.microsoft.com/office/powerpoint/2010/main" val="1113497288"/>
      </p:ext>
    </p:extLst>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4E4748D8-5168-4630-B1E0-330A9AF90607}"/>
              </a:ext>
            </a:extLst>
          </p:cNvPr>
          <p:cNvSpPr txBox="1">
            <a:spLocks/>
          </p:cNvSpPr>
          <p:nvPr/>
        </p:nvSpPr>
        <p:spPr>
          <a:xfrm>
            <a:off x="0" y="-814"/>
            <a:ext cx="914400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dirty="0">
                <a:ln>
                  <a:noFill/>
                </a:ln>
                <a:solidFill>
                  <a:srgbClr val="1F497D"/>
                </a:solidFill>
                <a:effectLst/>
                <a:uLnTx/>
                <a:uFillTx/>
                <a:latin typeface="Century Gothic" pitchFamily="34" charset="0"/>
                <a:ea typeface="+mn-ea"/>
                <a:cs typeface="+mn-cs"/>
              </a:rPr>
              <a:t>Comparison to Previous Research</a:t>
            </a:r>
          </a:p>
        </p:txBody>
      </p:sp>
      <p:graphicFrame>
        <p:nvGraphicFramePr>
          <p:cNvPr id="5" name="Table 5">
            <a:extLst>
              <a:ext uri="{FF2B5EF4-FFF2-40B4-BE49-F238E27FC236}">
                <a16:creationId xmlns:a16="http://schemas.microsoft.com/office/drawing/2014/main" id="{7DD01506-ED36-4952-BFD9-A0975BB15B67}"/>
              </a:ext>
            </a:extLst>
          </p:cNvPr>
          <p:cNvGraphicFramePr>
            <a:graphicFrameLocks noGrp="1"/>
          </p:cNvGraphicFramePr>
          <p:nvPr>
            <p:extLst>
              <p:ext uri="{D42A27DB-BD31-4B8C-83A1-F6EECF244321}">
                <p14:modId xmlns:p14="http://schemas.microsoft.com/office/powerpoint/2010/main" val="1086819456"/>
              </p:ext>
            </p:extLst>
          </p:nvPr>
        </p:nvGraphicFramePr>
        <p:xfrm>
          <a:off x="323530" y="537848"/>
          <a:ext cx="8496940" cy="5854632"/>
        </p:xfrm>
        <a:graphic>
          <a:graphicData uri="http://schemas.openxmlformats.org/drawingml/2006/table">
            <a:tbl>
              <a:tblPr firstRow="1" bandRow="1">
                <a:tableStyleId>{2D5ABB26-0587-4C30-8999-92F81FD0307C}</a:tableStyleId>
              </a:tblPr>
              <a:tblGrid>
                <a:gridCol w="3391084">
                  <a:extLst>
                    <a:ext uri="{9D8B030D-6E8A-4147-A177-3AD203B41FA5}">
                      <a16:colId xmlns:a16="http://schemas.microsoft.com/office/drawing/2014/main" val="3219718125"/>
                    </a:ext>
                  </a:extLst>
                </a:gridCol>
                <a:gridCol w="850976">
                  <a:extLst>
                    <a:ext uri="{9D8B030D-6E8A-4147-A177-3AD203B41FA5}">
                      <a16:colId xmlns:a16="http://schemas.microsoft.com/office/drawing/2014/main" val="4099194113"/>
                    </a:ext>
                  </a:extLst>
                </a:gridCol>
                <a:gridCol w="850976">
                  <a:extLst>
                    <a:ext uri="{9D8B030D-6E8A-4147-A177-3AD203B41FA5}">
                      <a16:colId xmlns:a16="http://schemas.microsoft.com/office/drawing/2014/main" val="932397903"/>
                    </a:ext>
                  </a:extLst>
                </a:gridCol>
                <a:gridCol w="850976">
                  <a:extLst>
                    <a:ext uri="{9D8B030D-6E8A-4147-A177-3AD203B41FA5}">
                      <a16:colId xmlns:a16="http://schemas.microsoft.com/office/drawing/2014/main" val="3733837788"/>
                    </a:ext>
                  </a:extLst>
                </a:gridCol>
                <a:gridCol w="850976">
                  <a:extLst>
                    <a:ext uri="{9D8B030D-6E8A-4147-A177-3AD203B41FA5}">
                      <a16:colId xmlns:a16="http://schemas.microsoft.com/office/drawing/2014/main" val="2832690865"/>
                    </a:ext>
                  </a:extLst>
                </a:gridCol>
                <a:gridCol w="850976">
                  <a:extLst>
                    <a:ext uri="{9D8B030D-6E8A-4147-A177-3AD203B41FA5}">
                      <a16:colId xmlns:a16="http://schemas.microsoft.com/office/drawing/2014/main" val="2969571430"/>
                    </a:ext>
                  </a:extLst>
                </a:gridCol>
                <a:gridCol w="850976">
                  <a:extLst>
                    <a:ext uri="{9D8B030D-6E8A-4147-A177-3AD203B41FA5}">
                      <a16:colId xmlns:a16="http://schemas.microsoft.com/office/drawing/2014/main" val="172794282"/>
                    </a:ext>
                  </a:extLst>
                </a:gridCol>
              </a:tblGrid>
              <a:tr h="238264">
                <a:tc rowSpan="2">
                  <a:txBody>
                    <a:bodyPr/>
                    <a:lstStyle/>
                    <a:p>
                      <a:r>
                        <a:rPr lang="en-AU" sz="1000" b="1" dirty="0">
                          <a:solidFill>
                            <a:schemeClr val="bg1"/>
                          </a:solidFill>
                          <a:latin typeface="Century Gothic" panose="020B0502020202020204" pitchFamily="34" charset="0"/>
                        </a:rPr>
                        <a:t>Service/Facility</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gridSpan="3">
                  <a:txBody>
                    <a:bodyPr/>
                    <a:lstStyle/>
                    <a:p>
                      <a:pPr algn="ctr"/>
                      <a:r>
                        <a:rPr lang="en-AU" sz="1000" b="1" dirty="0">
                          <a:solidFill>
                            <a:schemeClr val="bg1"/>
                          </a:solidFill>
                          <a:latin typeface="Century Gothic" panose="020B0502020202020204" pitchFamily="34" charset="0"/>
                        </a:rPr>
                        <a:t>Importance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hMerge="1">
                  <a:txBody>
                    <a:bodyPr/>
                    <a:lstStyle/>
                    <a:p>
                      <a:pPr algn="ctr"/>
                      <a:endParaRPr lang="en-AU" sz="1000" b="1" dirty="0">
                        <a:solidFill>
                          <a:schemeClr val="bg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hMerge="1">
                  <a:txBody>
                    <a:bodyPr/>
                    <a:lstStyle/>
                    <a:p>
                      <a:pPr algn="ctr"/>
                      <a:endParaRPr lang="en-AU" sz="1000" b="1" dirty="0">
                        <a:solidFill>
                          <a:schemeClr val="bg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gridSpan="3">
                  <a:txBody>
                    <a:bodyPr/>
                    <a:lstStyle/>
                    <a:p>
                      <a:pPr algn="ctr"/>
                      <a:r>
                        <a:rPr lang="en-AU" sz="1000" b="1" dirty="0">
                          <a:solidFill>
                            <a:schemeClr val="bg1"/>
                          </a:solidFill>
                          <a:latin typeface="Century Gothic" panose="020B0502020202020204" pitchFamily="34" charset="0"/>
                        </a:rPr>
                        <a:t>Satisfaction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hMerge="1">
                  <a:txBody>
                    <a:bodyPr/>
                    <a:lstStyle/>
                    <a:p>
                      <a:pPr algn="ctr"/>
                      <a:endParaRPr lang="en-AU" sz="1000" b="1" dirty="0">
                        <a:solidFill>
                          <a:schemeClr val="bg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hMerge="1">
                  <a:txBody>
                    <a:bodyPr/>
                    <a:lstStyle/>
                    <a:p>
                      <a:pPr algn="ctr"/>
                      <a:endParaRPr lang="en-AU" sz="1000" b="1" dirty="0">
                        <a:solidFill>
                          <a:schemeClr val="bg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extLst>
                  <a:ext uri="{0D108BD9-81ED-4DB2-BD59-A6C34878D82A}">
                    <a16:rowId xmlns:a16="http://schemas.microsoft.com/office/drawing/2014/main" val="857048020"/>
                  </a:ext>
                </a:extLst>
              </a:tr>
              <a:tr h="238264">
                <a:tc vMerge="1">
                  <a:txBody>
                    <a:bodyPr/>
                    <a:lstStyle/>
                    <a:p>
                      <a:endParaRPr lang="en-AU" sz="1000" b="1" dirty="0">
                        <a:solidFill>
                          <a:schemeClr val="bg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accent5">
                        <a:lumMod val="75000"/>
                      </a:schemeClr>
                    </a:solidFill>
                  </a:tcPr>
                </a:tc>
                <a:tc>
                  <a:txBody>
                    <a:bodyPr/>
                    <a:lstStyle/>
                    <a:p>
                      <a:pPr algn="ctr"/>
                      <a:r>
                        <a:rPr lang="en-AU" sz="1000" b="1" dirty="0">
                          <a:solidFill>
                            <a:schemeClr val="bg1"/>
                          </a:solidFill>
                          <a:latin typeface="Century Gothic" panose="020B0502020202020204" pitchFamily="34" charset="0"/>
                        </a:rPr>
                        <a:t>2021</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solidFill>
                      <a:schemeClr val="accent5">
                        <a:lumMod val="75000"/>
                      </a:schemeClr>
                    </a:solidFill>
                  </a:tcPr>
                </a:tc>
                <a:tc>
                  <a:txBody>
                    <a:bodyPr/>
                    <a:lstStyle/>
                    <a:p>
                      <a:pPr algn="ctr"/>
                      <a:r>
                        <a:rPr lang="en-AU" sz="1000" b="1" dirty="0">
                          <a:solidFill>
                            <a:schemeClr val="bg1"/>
                          </a:solidFill>
                          <a:latin typeface="Century Gothic" panose="020B0502020202020204" pitchFamily="34" charset="0"/>
                        </a:rPr>
                        <a:t>2018</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5">
                        <a:lumMod val="75000"/>
                      </a:schemeClr>
                    </a:solidFill>
                  </a:tcPr>
                </a:tc>
                <a:tc>
                  <a:txBody>
                    <a:bodyPr/>
                    <a:lstStyle/>
                    <a:p>
                      <a:pPr algn="ctr"/>
                      <a:r>
                        <a:rPr lang="en-AU" sz="1000" b="1" dirty="0">
                          <a:solidFill>
                            <a:schemeClr val="bg1"/>
                          </a:solidFill>
                          <a:latin typeface="Century Gothic" panose="020B0502020202020204" pitchFamily="34" charset="0"/>
                        </a:rPr>
                        <a:t>2014</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accent5">
                        <a:lumMod val="75000"/>
                      </a:schemeClr>
                    </a:solidFill>
                  </a:tcPr>
                </a:tc>
                <a:tc>
                  <a:txBody>
                    <a:bodyPr/>
                    <a:lstStyle/>
                    <a:p>
                      <a:pPr algn="ctr"/>
                      <a:r>
                        <a:rPr lang="en-AU" sz="1000" b="1" dirty="0">
                          <a:solidFill>
                            <a:schemeClr val="bg1"/>
                          </a:solidFill>
                          <a:latin typeface="Century Gothic" panose="020B0502020202020204" pitchFamily="34" charset="0"/>
                        </a:rPr>
                        <a:t>2021</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solidFill>
                      <a:schemeClr val="accent5">
                        <a:lumMod val="75000"/>
                      </a:schemeClr>
                    </a:solidFill>
                  </a:tcPr>
                </a:tc>
                <a:tc>
                  <a:txBody>
                    <a:bodyPr/>
                    <a:lstStyle/>
                    <a:p>
                      <a:pPr algn="ctr"/>
                      <a:r>
                        <a:rPr lang="en-AU" sz="1000" b="1" dirty="0">
                          <a:solidFill>
                            <a:schemeClr val="bg1"/>
                          </a:solidFill>
                          <a:latin typeface="Century Gothic" panose="020B0502020202020204" pitchFamily="34" charset="0"/>
                        </a:rPr>
                        <a:t>2018</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5">
                        <a:lumMod val="75000"/>
                      </a:schemeClr>
                    </a:solidFill>
                  </a:tcPr>
                </a:tc>
                <a:tc>
                  <a:txBody>
                    <a:bodyPr/>
                    <a:lstStyle/>
                    <a:p>
                      <a:pPr algn="ctr"/>
                      <a:r>
                        <a:rPr lang="en-AU" sz="1000" b="1" dirty="0">
                          <a:solidFill>
                            <a:schemeClr val="bg1"/>
                          </a:solidFill>
                          <a:latin typeface="Century Gothic" panose="020B0502020202020204" pitchFamily="34" charset="0"/>
                        </a:rPr>
                        <a:t>2014</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accent5">
                        <a:lumMod val="75000"/>
                      </a:schemeClr>
                    </a:solidFill>
                  </a:tcPr>
                </a:tc>
                <a:extLst>
                  <a:ext uri="{0D108BD9-81ED-4DB2-BD59-A6C34878D82A}">
                    <a16:rowId xmlns:a16="http://schemas.microsoft.com/office/drawing/2014/main" val="4142427591"/>
                  </a:ext>
                </a:extLst>
              </a:tr>
              <a:tr h="223623">
                <a:tc>
                  <a:txBody>
                    <a:bodyPr/>
                    <a:lstStyle/>
                    <a:p>
                      <a:pPr algn="l" fontAlgn="ctr"/>
                      <a:r>
                        <a:rPr lang="en-US" sz="1000" b="0" i="0" u="none" strike="noStrike" dirty="0">
                          <a:solidFill>
                            <a:srgbClr val="000000"/>
                          </a:solidFill>
                          <a:effectLst/>
                          <a:latin typeface="Century Gothic" panose="020B0502020202020204" pitchFamily="34" charset="0"/>
                        </a:rPr>
                        <a:t>Promoting pride in the community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3.92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3.92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4.01</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3.58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3.72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3.49</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395148245"/>
                  </a:ext>
                </a:extLst>
              </a:tr>
              <a:tr h="223623">
                <a:tc>
                  <a:txBody>
                    <a:bodyPr/>
                    <a:lstStyle/>
                    <a:p>
                      <a:pPr algn="l" fontAlgn="ctr"/>
                      <a:r>
                        <a:rPr lang="en-US" sz="1000" b="0" i="0" u="none" strike="noStrike">
                          <a:solidFill>
                            <a:srgbClr val="000000"/>
                          </a:solidFill>
                          <a:effectLst/>
                          <a:latin typeface="Century Gothic" panose="020B0502020202020204" pitchFamily="34" charset="0"/>
                        </a:rPr>
                        <a:t>Appearance of the city, towns and villages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4.19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4.27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4.29</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3.47▼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3.70▲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3.51</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987547999"/>
                  </a:ext>
                </a:extLst>
              </a:tr>
              <a:tr h="223623">
                <a:tc>
                  <a:txBody>
                    <a:bodyPr/>
                    <a:lstStyle/>
                    <a:p>
                      <a:pPr algn="l" fontAlgn="ctr"/>
                      <a:r>
                        <a:rPr lang="en-US" sz="1000" b="0" i="0" u="none" strike="noStrike" dirty="0">
                          <a:solidFill>
                            <a:srgbClr val="000000"/>
                          </a:solidFill>
                          <a:effectLst/>
                          <a:latin typeface="Century Gothic" panose="020B0502020202020204" pitchFamily="34" charset="0"/>
                        </a:rPr>
                        <a:t>Litter collection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4.43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4.34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4.51</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3.61▼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4.00▲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4.03▲</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26634752"/>
                  </a:ext>
                </a:extLst>
              </a:tr>
              <a:tr h="223623">
                <a:tc>
                  <a:txBody>
                    <a:bodyPr/>
                    <a:lstStyle/>
                    <a:p>
                      <a:pPr algn="l" fontAlgn="ctr"/>
                      <a:r>
                        <a:rPr lang="en-US" sz="1000" b="0" i="0" u="none" strike="noStrike">
                          <a:solidFill>
                            <a:srgbClr val="000000"/>
                          </a:solidFill>
                          <a:effectLst/>
                          <a:latin typeface="Century Gothic" panose="020B0502020202020204" pitchFamily="34" charset="0"/>
                        </a:rPr>
                        <a:t>Graffiti removal</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3.87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fontAlgn="ctr"/>
                      <a:r>
                        <a:rPr lang="en-US" sz="1000" b="0" i="0" u="none" strike="noStrike" dirty="0">
                          <a:solidFill>
                            <a:schemeClr val="tx1"/>
                          </a:solidFill>
                          <a:effectLst/>
                          <a:latin typeface="Century Gothic" panose="020B0502020202020204" pitchFamily="34" charset="0"/>
                        </a:rPr>
                        <a:t>4.20▲</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3.67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3.81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3.64</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154215409"/>
                  </a:ext>
                </a:extLst>
              </a:tr>
              <a:tr h="223623">
                <a:tc>
                  <a:txBody>
                    <a:bodyPr/>
                    <a:lstStyle/>
                    <a:p>
                      <a:pPr algn="l" fontAlgn="ctr"/>
                      <a:r>
                        <a:rPr lang="en-US" sz="1000" b="0" i="0" u="none" strike="noStrike" dirty="0">
                          <a:solidFill>
                            <a:srgbClr val="000000"/>
                          </a:solidFill>
                          <a:effectLst/>
                          <a:latin typeface="Century Gothic" panose="020B0502020202020204" pitchFamily="34" charset="0"/>
                        </a:rPr>
                        <a:t>Parks and playgrounds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4.45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4.46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4.51</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3.62▼</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512772329"/>
                  </a:ext>
                </a:extLst>
              </a:tr>
              <a:tr h="223623">
                <a:tc>
                  <a:txBody>
                    <a:bodyPr/>
                    <a:lstStyle/>
                    <a:p>
                      <a:pPr algn="l" fontAlgn="ctr"/>
                      <a:r>
                        <a:rPr lang="en-US" sz="1000" b="0" i="0" u="none" strike="noStrike" dirty="0">
                          <a:solidFill>
                            <a:srgbClr val="000000"/>
                          </a:solidFill>
                          <a:effectLst/>
                          <a:latin typeface="Century Gothic" panose="020B0502020202020204" pitchFamily="34" charset="0"/>
                        </a:rPr>
                        <a:t>Ovals and sportsgrounds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4.21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4.33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4.35</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4.13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4.02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3.96</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148720457"/>
                  </a:ext>
                </a:extLst>
              </a:tr>
              <a:tr h="223623">
                <a:tc>
                  <a:txBody>
                    <a:bodyPr/>
                    <a:lstStyle/>
                    <a:p>
                      <a:pPr algn="l" fontAlgn="ctr"/>
                      <a:r>
                        <a:rPr lang="en-US" sz="1000" b="0" i="0" u="none" strike="noStrike">
                          <a:solidFill>
                            <a:srgbClr val="000000"/>
                          </a:solidFill>
                          <a:effectLst/>
                          <a:latin typeface="Century Gothic" panose="020B0502020202020204" pitchFamily="34" charset="0"/>
                        </a:rPr>
                        <a:t>Community buildings/halls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fontAlgn="ctr"/>
                      <a:r>
                        <a:rPr lang="en-US" sz="1000" b="0" i="0" u="none" strike="noStrike" dirty="0">
                          <a:solidFill>
                            <a:schemeClr val="tx1"/>
                          </a:solidFill>
                          <a:effectLst/>
                          <a:latin typeface="Century Gothic" panose="020B0502020202020204" pitchFamily="34" charset="0"/>
                        </a:rPr>
                        <a:t>3.88▼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4.09▲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4.14▲</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3.70▼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3.91▲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3.91▲</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734651333"/>
                  </a:ext>
                </a:extLst>
              </a:tr>
              <a:tr h="223623">
                <a:tc>
                  <a:txBody>
                    <a:bodyPr/>
                    <a:lstStyle/>
                    <a:p>
                      <a:pPr algn="l" fontAlgn="ctr"/>
                      <a:r>
                        <a:rPr lang="en-US" sz="1000" b="0" i="0" u="none" strike="noStrike" dirty="0">
                          <a:solidFill>
                            <a:srgbClr val="000000"/>
                          </a:solidFill>
                          <a:effectLst/>
                          <a:latin typeface="Century Gothic" panose="020B0502020202020204" pitchFamily="34" charset="0"/>
                        </a:rPr>
                        <a:t>Swimming pools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4.11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4.12</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3.38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3.52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3.74▲</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208279419"/>
                  </a:ext>
                </a:extLst>
              </a:tr>
              <a:tr h="223623">
                <a:tc>
                  <a:txBody>
                    <a:bodyPr/>
                    <a:lstStyle/>
                    <a:p>
                      <a:pPr algn="l" fontAlgn="ctr"/>
                      <a:r>
                        <a:rPr lang="en-US" sz="1000" b="0" i="0" u="none" strike="noStrike">
                          <a:solidFill>
                            <a:srgbClr val="000000"/>
                          </a:solidFill>
                          <a:effectLst/>
                          <a:latin typeface="Century Gothic" panose="020B0502020202020204" pitchFamily="34" charset="0"/>
                        </a:rPr>
                        <a:t>Art Gallery/cultural opportunities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3.64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3.71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3.74</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3.69▼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4.08▲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4.03▲</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287790414"/>
                  </a:ext>
                </a:extLst>
              </a:tr>
              <a:tr h="223623">
                <a:tc>
                  <a:txBody>
                    <a:bodyPr/>
                    <a:lstStyle/>
                    <a:p>
                      <a:pPr algn="l" fontAlgn="ctr"/>
                      <a:r>
                        <a:rPr lang="en-US" sz="1000" b="0" i="0" u="none" strike="noStrike">
                          <a:solidFill>
                            <a:srgbClr val="000000"/>
                          </a:solidFill>
                          <a:effectLst/>
                          <a:latin typeface="Century Gothic" panose="020B0502020202020204" pitchFamily="34" charset="0"/>
                        </a:rPr>
                        <a:t>Performing Arts/entertainment opportunities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3.72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 N/A</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N/A </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3.73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kumimoji="0" 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N/A</a:t>
                      </a:r>
                      <a:endParaRPr lang="en-US" sz="1000" b="0" i="0" u="none" strike="noStrike" dirty="0">
                        <a:solidFill>
                          <a:srgbClr val="000000"/>
                        </a:solidFill>
                        <a:effectLst/>
                        <a:latin typeface="Century Gothic" panose="020B050202020202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N/A</a:t>
                      </a:r>
                      <a:endParaRPr lang="en-US" sz="1000" b="0" i="0" u="none" strike="noStrike" dirty="0">
                        <a:solidFill>
                          <a:srgbClr val="000000"/>
                        </a:solidFill>
                        <a:effectLst/>
                        <a:latin typeface="Century Gothic" panose="020B0502020202020204" pitchFamily="34" charset="0"/>
                      </a:endParaRP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926521323"/>
                  </a:ext>
                </a:extLst>
              </a:tr>
              <a:tr h="223623">
                <a:tc>
                  <a:txBody>
                    <a:bodyPr/>
                    <a:lstStyle/>
                    <a:p>
                      <a:pPr algn="l" fontAlgn="ctr"/>
                      <a:r>
                        <a:rPr lang="en-US" sz="1000" b="0" i="0" u="none" strike="noStrike">
                          <a:solidFill>
                            <a:srgbClr val="000000"/>
                          </a:solidFill>
                          <a:effectLst/>
                          <a:latin typeface="Century Gothic" panose="020B0502020202020204" pitchFamily="34" charset="0"/>
                        </a:rPr>
                        <a:t>Library services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3.95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4.07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4.13</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4.26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4.34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4.34</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820952719"/>
                  </a:ext>
                </a:extLst>
              </a:tr>
              <a:tr h="223623">
                <a:tc>
                  <a:txBody>
                    <a:bodyPr/>
                    <a:lstStyle/>
                    <a:p>
                      <a:pPr algn="l" fontAlgn="ctr"/>
                      <a:r>
                        <a:rPr lang="en-US" sz="1000" b="0" i="0" u="none" strike="noStrike" dirty="0">
                          <a:solidFill>
                            <a:srgbClr val="000000"/>
                          </a:solidFill>
                          <a:effectLst/>
                          <a:latin typeface="Century Gothic" panose="020B0502020202020204" pitchFamily="34" charset="0"/>
                        </a:rPr>
                        <a:t>Pet adoption/animal rehoming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 N/A</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 N/A</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3.53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kumimoji="0" 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N/A</a:t>
                      </a:r>
                      <a:endParaRPr lang="en-US" sz="1000" b="0" i="0" u="none" strike="noStrike" dirty="0">
                        <a:solidFill>
                          <a:srgbClr val="000000"/>
                        </a:solidFill>
                        <a:effectLst/>
                        <a:latin typeface="Century Gothic" panose="020B050202020202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N/A</a:t>
                      </a:r>
                      <a:endParaRPr lang="en-US" sz="1000" b="0" i="0" u="none" strike="noStrike" dirty="0">
                        <a:solidFill>
                          <a:srgbClr val="000000"/>
                        </a:solidFill>
                        <a:effectLst/>
                        <a:latin typeface="Century Gothic" panose="020B0502020202020204" pitchFamily="34" charset="0"/>
                      </a:endParaRP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85582849"/>
                  </a:ext>
                </a:extLst>
              </a:tr>
              <a:tr h="223623">
                <a:tc>
                  <a:txBody>
                    <a:bodyPr/>
                    <a:lstStyle/>
                    <a:p>
                      <a:pPr algn="l" fontAlgn="ctr"/>
                      <a:r>
                        <a:rPr lang="en-US" sz="1000" b="0" i="0" u="none" strike="noStrike">
                          <a:solidFill>
                            <a:srgbClr val="000000"/>
                          </a:solidFill>
                          <a:effectLst/>
                          <a:latin typeface="Century Gothic" panose="020B0502020202020204" pitchFamily="34" charset="0"/>
                        </a:rPr>
                        <a:t>Enhancing heritage buildings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3.94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3.86</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3.53▼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3.80▲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3.85▲</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608825059"/>
                  </a:ext>
                </a:extLst>
              </a:tr>
              <a:tr h="223623">
                <a:tc>
                  <a:txBody>
                    <a:bodyPr/>
                    <a:lstStyle/>
                    <a:p>
                      <a:pPr algn="l" fontAlgn="ctr"/>
                      <a:r>
                        <a:rPr lang="en-US" sz="1000" b="0" i="0" u="none" strike="noStrike" dirty="0">
                          <a:solidFill>
                            <a:srgbClr val="000000"/>
                          </a:solidFill>
                          <a:effectLst/>
                          <a:latin typeface="Century Gothic" panose="020B0502020202020204" pitchFamily="34" charset="0"/>
                        </a:rPr>
                        <a:t>Youth services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4.28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4.22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4.26</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3.19▼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3.60▲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3.24</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205927544"/>
                  </a:ext>
                </a:extLst>
              </a:tr>
              <a:tr h="223623">
                <a:tc>
                  <a:txBody>
                    <a:bodyPr/>
                    <a:lstStyle/>
                    <a:p>
                      <a:pPr algn="l" fontAlgn="ctr"/>
                      <a:r>
                        <a:rPr lang="en-US" sz="1000" b="0" i="0" u="none" strike="noStrike" dirty="0">
                          <a:solidFill>
                            <a:srgbClr val="000000"/>
                          </a:solidFill>
                          <a:effectLst/>
                          <a:latin typeface="Century Gothic" panose="020B0502020202020204" pitchFamily="34" charset="0"/>
                        </a:rPr>
                        <a:t>Engaging young people in planning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4.15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4.14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4.09</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2.97▼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3.25▲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2.98</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689717051"/>
                  </a:ext>
                </a:extLst>
              </a:tr>
              <a:tr h="223623">
                <a:tc>
                  <a:txBody>
                    <a:bodyPr/>
                    <a:lstStyle/>
                    <a:p>
                      <a:pPr algn="l" fontAlgn="ctr"/>
                      <a:r>
                        <a:rPr lang="en-US" sz="1000" b="0" i="0" u="none" strike="noStrike">
                          <a:solidFill>
                            <a:srgbClr val="000000"/>
                          </a:solidFill>
                          <a:effectLst/>
                          <a:latin typeface="Century Gothic" panose="020B0502020202020204" pitchFamily="34" charset="0"/>
                        </a:rPr>
                        <a:t>Support for volunteer programs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4.28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4.27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4.42</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3.55▼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3.76▲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3.66</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17225788"/>
                  </a:ext>
                </a:extLst>
              </a:tr>
              <a:tr h="223623">
                <a:tc>
                  <a:txBody>
                    <a:bodyPr/>
                    <a:lstStyle/>
                    <a:p>
                      <a:pPr algn="l" fontAlgn="ctr"/>
                      <a:r>
                        <a:rPr lang="en-US" sz="1000" b="0" i="0" u="none" strike="noStrike">
                          <a:solidFill>
                            <a:srgbClr val="000000"/>
                          </a:solidFill>
                          <a:effectLst/>
                          <a:latin typeface="Century Gothic" panose="020B0502020202020204" pitchFamily="34" charset="0"/>
                        </a:rPr>
                        <a:t>Maintaining local roads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4.70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4.77</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2.34▼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2.79▲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2.71▲</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451727189"/>
                  </a:ext>
                </a:extLst>
              </a:tr>
              <a:tr h="223623">
                <a:tc>
                  <a:txBody>
                    <a:bodyPr/>
                    <a:lstStyle/>
                    <a:p>
                      <a:pPr algn="l" fontAlgn="ctr"/>
                      <a:r>
                        <a:rPr lang="en-US" sz="1000" b="0" i="0" u="none" strike="noStrike" dirty="0">
                          <a:solidFill>
                            <a:srgbClr val="000000"/>
                          </a:solidFill>
                          <a:effectLst/>
                          <a:latin typeface="Century Gothic" panose="020B0502020202020204" pitchFamily="34" charset="0"/>
                        </a:rPr>
                        <a:t>Maintaining footpaths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4.34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4.39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4.45</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2.96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3.11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2.81</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693694231"/>
                  </a:ext>
                </a:extLst>
              </a:tr>
              <a:tr h="223623">
                <a:tc>
                  <a:txBody>
                    <a:bodyPr/>
                    <a:lstStyle/>
                    <a:p>
                      <a:pPr algn="l" fontAlgn="ctr"/>
                      <a:r>
                        <a:rPr lang="en-US" sz="1000" b="0" i="0" u="none" strike="noStrike" dirty="0">
                          <a:solidFill>
                            <a:srgbClr val="000000"/>
                          </a:solidFill>
                          <a:effectLst/>
                          <a:latin typeface="Century Gothic" panose="020B0502020202020204" pitchFamily="34" charset="0"/>
                        </a:rPr>
                        <a:t>Maintaining cycleways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3.87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3.84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3.89</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3.21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3.30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3.10</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298450332"/>
                  </a:ext>
                </a:extLst>
              </a:tr>
              <a:tr h="223623">
                <a:tc>
                  <a:txBody>
                    <a:bodyPr/>
                    <a:lstStyle/>
                    <a:p>
                      <a:pPr algn="l" fontAlgn="ctr"/>
                      <a:r>
                        <a:rPr lang="en-US" sz="1000" b="0" i="0" u="none" strike="noStrike" dirty="0">
                          <a:solidFill>
                            <a:srgbClr val="000000"/>
                          </a:solidFill>
                          <a:effectLst/>
                          <a:latin typeface="Century Gothic" panose="020B0502020202020204" pitchFamily="34" charset="0"/>
                        </a:rPr>
                        <a:t>Traffic flow/congestion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4.32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4.35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4.43</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3.11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3.21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3.24</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148560326"/>
                  </a:ext>
                </a:extLst>
              </a:tr>
              <a:tr h="223623">
                <a:tc>
                  <a:txBody>
                    <a:bodyPr/>
                    <a:lstStyle/>
                    <a:p>
                      <a:pPr algn="l" fontAlgn="ctr"/>
                      <a:r>
                        <a:rPr lang="en-US" sz="1000" b="0" i="0" u="none" strike="noStrike" dirty="0">
                          <a:solidFill>
                            <a:srgbClr val="000000"/>
                          </a:solidFill>
                          <a:effectLst/>
                          <a:latin typeface="Century Gothic" panose="020B0502020202020204" pitchFamily="34" charset="0"/>
                        </a:rPr>
                        <a:t>Road safety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4.55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4.57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4.63</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3.35▼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3.60▲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3.52</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910518261"/>
                  </a:ext>
                </a:extLst>
              </a:tr>
              <a:tr h="223623">
                <a:tc>
                  <a:txBody>
                    <a:bodyPr/>
                    <a:lstStyle/>
                    <a:p>
                      <a:pPr algn="l" fontAlgn="ctr"/>
                      <a:r>
                        <a:rPr lang="en-US" sz="1000" b="0" i="0" u="none" strike="noStrike" dirty="0">
                          <a:solidFill>
                            <a:srgbClr val="000000"/>
                          </a:solidFill>
                          <a:effectLst/>
                          <a:latin typeface="Century Gothic" panose="020B0502020202020204" pitchFamily="34" charset="0"/>
                        </a:rPr>
                        <a:t>Availability of car parking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4.43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4.43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4.54</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2.78▼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2.97▲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2.86</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792077147"/>
                  </a:ext>
                </a:extLst>
              </a:tr>
              <a:tr h="223623">
                <a:tc>
                  <a:txBody>
                    <a:bodyPr/>
                    <a:lstStyle/>
                    <a:p>
                      <a:pPr algn="l" fontAlgn="ctr"/>
                      <a:r>
                        <a:rPr lang="en-US" sz="1000" b="0" i="0" u="none" strike="noStrike" dirty="0">
                          <a:solidFill>
                            <a:srgbClr val="000000"/>
                          </a:solidFill>
                          <a:effectLst/>
                          <a:latin typeface="Century Gothic" panose="020B0502020202020204" pitchFamily="34" charset="0"/>
                        </a:rPr>
                        <a:t>Overall condition of local road network</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4.47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4.58</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2.67▼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2.98▲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2.94▲</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184682098"/>
                  </a:ext>
                </a:extLst>
              </a:tr>
              <a:tr h="223623">
                <a:tc>
                  <a:txBody>
                    <a:bodyPr/>
                    <a:lstStyle/>
                    <a:p>
                      <a:pPr algn="l" fontAlgn="ctr"/>
                      <a:r>
                        <a:rPr lang="en-US" sz="1000" b="0" i="0" u="none" strike="noStrike" dirty="0">
                          <a:solidFill>
                            <a:srgbClr val="000000"/>
                          </a:solidFill>
                          <a:effectLst/>
                          <a:latin typeface="Century Gothic" panose="020B0502020202020204" pitchFamily="34" charset="0"/>
                        </a:rPr>
                        <a:t>Public transport across the region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3.87▼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4.05▲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4.00</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3.01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3.13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3.12</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348601210"/>
                  </a:ext>
                </a:extLst>
              </a:tr>
            </a:tbl>
          </a:graphicData>
        </a:graphic>
      </p:graphicFrame>
      <p:sp>
        <p:nvSpPr>
          <p:cNvPr id="2" name="Rectangle 1">
            <a:extLst>
              <a:ext uri="{FF2B5EF4-FFF2-40B4-BE49-F238E27FC236}">
                <a16:creationId xmlns:a16="http://schemas.microsoft.com/office/drawing/2014/main" id="{598D4BCD-5019-4B3C-BAB4-269FAFB2AD9D}"/>
              </a:ext>
            </a:extLst>
          </p:cNvPr>
          <p:cNvSpPr/>
          <p:nvPr/>
        </p:nvSpPr>
        <p:spPr>
          <a:xfrm>
            <a:off x="0" y="6471173"/>
            <a:ext cx="9036496" cy="36869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Scale: 1 = not at all important/not at all satisfied, 5 = very important/very satisfied</a:t>
            </a:r>
            <a:endParaRPr kumimoji="0" lang="en-AU"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 A significantly higher level of importance/satisfaction (by year)</a:t>
            </a:r>
            <a:r>
              <a:rPr kumimoji="0" lang="en-AU" sz="9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Futura Md"/>
              </a:rPr>
              <a:t> *Note: 2014 results are significantly tested against 2021 results</a:t>
            </a:r>
            <a:endParaRPr kumimoji="0" lang="en-AU"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19565026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4E4748D8-5168-4630-B1E0-330A9AF90607}"/>
              </a:ext>
            </a:extLst>
          </p:cNvPr>
          <p:cNvSpPr txBox="1">
            <a:spLocks/>
          </p:cNvSpPr>
          <p:nvPr/>
        </p:nvSpPr>
        <p:spPr>
          <a:xfrm>
            <a:off x="0" y="-814"/>
            <a:ext cx="914400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dirty="0">
                <a:ln>
                  <a:noFill/>
                </a:ln>
                <a:solidFill>
                  <a:srgbClr val="1F497D"/>
                </a:solidFill>
                <a:effectLst/>
                <a:uLnTx/>
                <a:uFillTx/>
                <a:latin typeface="Century Gothic" pitchFamily="34" charset="0"/>
                <a:ea typeface="+mn-ea"/>
                <a:cs typeface="+mn-cs"/>
              </a:rPr>
              <a:t>Comparison to Previous Research</a:t>
            </a:r>
          </a:p>
        </p:txBody>
      </p:sp>
      <p:sp>
        <p:nvSpPr>
          <p:cNvPr id="2" name="Rectangle 1">
            <a:extLst>
              <a:ext uri="{FF2B5EF4-FFF2-40B4-BE49-F238E27FC236}">
                <a16:creationId xmlns:a16="http://schemas.microsoft.com/office/drawing/2014/main" id="{598D4BCD-5019-4B3C-BAB4-269FAFB2AD9D}"/>
              </a:ext>
            </a:extLst>
          </p:cNvPr>
          <p:cNvSpPr/>
          <p:nvPr/>
        </p:nvSpPr>
        <p:spPr>
          <a:xfrm>
            <a:off x="0" y="6471173"/>
            <a:ext cx="9036496" cy="36869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Scale: 1 = not at all important/not at all satisfied, 5 = very important/very satisfied</a:t>
            </a:r>
            <a:endParaRPr kumimoji="0" lang="en-AU"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mn-cs"/>
              </a:rPr>
              <a:t>▲▼= A significantly higher level of importance/satisfaction (by year)</a:t>
            </a:r>
            <a:r>
              <a:rPr kumimoji="0" lang="en-AU" sz="9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Times New Roman" panose="02020603050405020304" pitchFamily="18" charset="0"/>
                <a:cs typeface="Futura Md"/>
              </a:rPr>
              <a:t> *Note: 2014 results are significantly tested against 2021 results</a:t>
            </a:r>
            <a:endParaRPr kumimoji="0" lang="en-AU"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Times New Roman" panose="02020603050405020304" pitchFamily="18" charset="0"/>
              <a:cs typeface="+mn-cs"/>
            </a:endParaRPr>
          </a:p>
        </p:txBody>
      </p:sp>
      <p:graphicFrame>
        <p:nvGraphicFramePr>
          <p:cNvPr id="6" name="Table 5">
            <a:extLst>
              <a:ext uri="{FF2B5EF4-FFF2-40B4-BE49-F238E27FC236}">
                <a16:creationId xmlns:a16="http://schemas.microsoft.com/office/drawing/2014/main" id="{BBAD570D-E158-49B5-85C8-9F06A1453D1F}"/>
              </a:ext>
            </a:extLst>
          </p:cNvPr>
          <p:cNvGraphicFramePr>
            <a:graphicFrameLocks noGrp="1"/>
          </p:cNvGraphicFramePr>
          <p:nvPr>
            <p:extLst>
              <p:ext uri="{D42A27DB-BD31-4B8C-83A1-F6EECF244321}">
                <p14:modId xmlns:p14="http://schemas.microsoft.com/office/powerpoint/2010/main" val="1337313655"/>
              </p:ext>
            </p:extLst>
          </p:nvPr>
        </p:nvGraphicFramePr>
        <p:xfrm>
          <a:off x="323530" y="537850"/>
          <a:ext cx="8496940" cy="5951996"/>
        </p:xfrm>
        <a:graphic>
          <a:graphicData uri="http://schemas.openxmlformats.org/drawingml/2006/table">
            <a:tbl>
              <a:tblPr firstRow="1" bandRow="1">
                <a:tableStyleId>{2D5ABB26-0587-4C30-8999-92F81FD0307C}</a:tableStyleId>
              </a:tblPr>
              <a:tblGrid>
                <a:gridCol w="3456382">
                  <a:extLst>
                    <a:ext uri="{9D8B030D-6E8A-4147-A177-3AD203B41FA5}">
                      <a16:colId xmlns:a16="http://schemas.microsoft.com/office/drawing/2014/main" val="3219718125"/>
                    </a:ext>
                  </a:extLst>
                </a:gridCol>
                <a:gridCol w="785678">
                  <a:extLst>
                    <a:ext uri="{9D8B030D-6E8A-4147-A177-3AD203B41FA5}">
                      <a16:colId xmlns:a16="http://schemas.microsoft.com/office/drawing/2014/main" val="4099194113"/>
                    </a:ext>
                  </a:extLst>
                </a:gridCol>
                <a:gridCol w="850976">
                  <a:extLst>
                    <a:ext uri="{9D8B030D-6E8A-4147-A177-3AD203B41FA5}">
                      <a16:colId xmlns:a16="http://schemas.microsoft.com/office/drawing/2014/main" val="932397903"/>
                    </a:ext>
                  </a:extLst>
                </a:gridCol>
                <a:gridCol w="850976">
                  <a:extLst>
                    <a:ext uri="{9D8B030D-6E8A-4147-A177-3AD203B41FA5}">
                      <a16:colId xmlns:a16="http://schemas.microsoft.com/office/drawing/2014/main" val="3733837788"/>
                    </a:ext>
                  </a:extLst>
                </a:gridCol>
                <a:gridCol w="850976">
                  <a:extLst>
                    <a:ext uri="{9D8B030D-6E8A-4147-A177-3AD203B41FA5}">
                      <a16:colId xmlns:a16="http://schemas.microsoft.com/office/drawing/2014/main" val="2832690865"/>
                    </a:ext>
                  </a:extLst>
                </a:gridCol>
                <a:gridCol w="850976">
                  <a:extLst>
                    <a:ext uri="{9D8B030D-6E8A-4147-A177-3AD203B41FA5}">
                      <a16:colId xmlns:a16="http://schemas.microsoft.com/office/drawing/2014/main" val="2969571430"/>
                    </a:ext>
                  </a:extLst>
                </a:gridCol>
                <a:gridCol w="850976">
                  <a:extLst>
                    <a:ext uri="{9D8B030D-6E8A-4147-A177-3AD203B41FA5}">
                      <a16:colId xmlns:a16="http://schemas.microsoft.com/office/drawing/2014/main" val="172794282"/>
                    </a:ext>
                  </a:extLst>
                </a:gridCol>
              </a:tblGrid>
              <a:tr h="238164">
                <a:tc rowSpan="2">
                  <a:txBody>
                    <a:bodyPr/>
                    <a:lstStyle/>
                    <a:p>
                      <a:r>
                        <a:rPr lang="en-AU" sz="1000" b="1" dirty="0">
                          <a:solidFill>
                            <a:schemeClr val="bg1"/>
                          </a:solidFill>
                          <a:latin typeface="Century Gothic" panose="020B0502020202020204" pitchFamily="34" charset="0"/>
                        </a:rPr>
                        <a:t>Service/Facility</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gridSpan="3">
                  <a:txBody>
                    <a:bodyPr/>
                    <a:lstStyle/>
                    <a:p>
                      <a:pPr algn="ctr"/>
                      <a:r>
                        <a:rPr lang="en-AU" sz="1000" b="1" dirty="0">
                          <a:solidFill>
                            <a:schemeClr val="bg1"/>
                          </a:solidFill>
                          <a:latin typeface="Century Gothic" panose="020B0502020202020204" pitchFamily="34" charset="0"/>
                        </a:rPr>
                        <a:t>Importance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hMerge="1">
                  <a:txBody>
                    <a:bodyPr/>
                    <a:lstStyle/>
                    <a:p>
                      <a:pPr algn="ctr"/>
                      <a:endParaRPr lang="en-AU" sz="1000" b="1" dirty="0">
                        <a:solidFill>
                          <a:schemeClr val="bg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hMerge="1">
                  <a:txBody>
                    <a:bodyPr/>
                    <a:lstStyle/>
                    <a:p>
                      <a:pPr algn="ctr"/>
                      <a:endParaRPr lang="en-AU" sz="1000" b="1" dirty="0">
                        <a:solidFill>
                          <a:schemeClr val="bg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gridSpan="3">
                  <a:txBody>
                    <a:bodyPr/>
                    <a:lstStyle/>
                    <a:p>
                      <a:pPr algn="ctr"/>
                      <a:r>
                        <a:rPr lang="en-AU" sz="1000" b="1" dirty="0">
                          <a:solidFill>
                            <a:schemeClr val="bg1"/>
                          </a:solidFill>
                          <a:latin typeface="Century Gothic" panose="020B0502020202020204" pitchFamily="34" charset="0"/>
                        </a:rPr>
                        <a:t>Satisfaction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hMerge="1">
                  <a:txBody>
                    <a:bodyPr/>
                    <a:lstStyle/>
                    <a:p>
                      <a:pPr algn="ctr"/>
                      <a:endParaRPr lang="en-AU" sz="1000" b="1" dirty="0">
                        <a:solidFill>
                          <a:schemeClr val="bg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hMerge="1">
                  <a:txBody>
                    <a:bodyPr/>
                    <a:lstStyle/>
                    <a:p>
                      <a:pPr algn="ctr"/>
                      <a:endParaRPr lang="en-AU" sz="1000" b="1" dirty="0">
                        <a:solidFill>
                          <a:schemeClr val="bg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extLst>
                  <a:ext uri="{0D108BD9-81ED-4DB2-BD59-A6C34878D82A}">
                    <a16:rowId xmlns:a16="http://schemas.microsoft.com/office/drawing/2014/main" val="857048020"/>
                  </a:ext>
                </a:extLst>
              </a:tr>
              <a:tr h="238164">
                <a:tc vMerge="1">
                  <a:txBody>
                    <a:bodyPr/>
                    <a:lstStyle/>
                    <a:p>
                      <a:endParaRPr lang="en-AU" sz="1000" b="1" dirty="0">
                        <a:solidFill>
                          <a:schemeClr val="bg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accent5">
                        <a:lumMod val="75000"/>
                      </a:schemeClr>
                    </a:solidFill>
                  </a:tcPr>
                </a:tc>
                <a:tc>
                  <a:txBody>
                    <a:bodyPr/>
                    <a:lstStyle/>
                    <a:p>
                      <a:pPr algn="ctr"/>
                      <a:r>
                        <a:rPr lang="en-AU" sz="1000" b="1" dirty="0">
                          <a:solidFill>
                            <a:schemeClr val="bg1"/>
                          </a:solidFill>
                          <a:latin typeface="Century Gothic" panose="020B0502020202020204" pitchFamily="34" charset="0"/>
                        </a:rPr>
                        <a:t>2021</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solidFill>
                      <a:schemeClr val="accent5">
                        <a:lumMod val="75000"/>
                      </a:schemeClr>
                    </a:solidFill>
                  </a:tcPr>
                </a:tc>
                <a:tc>
                  <a:txBody>
                    <a:bodyPr/>
                    <a:lstStyle/>
                    <a:p>
                      <a:pPr algn="ctr"/>
                      <a:r>
                        <a:rPr lang="en-AU" sz="1000" b="1" dirty="0">
                          <a:solidFill>
                            <a:schemeClr val="bg1"/>
                          </a:solidFill>
                          <a:latin typeface="Century Gothic" panose="020B0502020202020204" pitchFamily="34" charset="0"/>
                        </a:rPr>
                        <a:t>2018</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5">
                        <a:lumMod val="75000"/>
                      </a:schemeClr>
                    </a:solidFill>
                  </a:tcPr>
                </a:tc>
                <a:tc>
                  <a:txBody>
                    <a:bodyPr/>
                    <a:lstStyle/>
                    <a:p>
                      <a:pPr algn="ctr"/>
                      <a:r>
                        <a:rPr lang="en-AU" sz="1000" b="1" dirty="0">
                          <a:solidFill>
                            <a:schemeClr val="bg1"/>
                          </a:solidFill>
                          <a:latin typeface="Century Gothic" panose="020B0502020202020204" pitchFamily="34" charset="0"/>
                        </a:rPr>
                        <a:t>2014</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accent5">
                        <a:lumMod val="75000"/>
                      </a:schemeClr>
                    </a:solidFill>
                  </a:tcPr>
                </a:tc>
                <a:tc>
                  <a:txBody>
                    <a:bodyPr/>
                    <a:lstStyle/>
                    <a:p>
                      <a:pPr algn="ctr"/>
                      <a:r>
                        <a:rPr lang="en-AU" sz="1000" b="1" dirty="0">
                          <a:solidFill>
                            <a:schemeClr val="bg1"/>
                          </a:solidFill>
                          <a:latin typeface="Century Gothic" panose="020B0502020202020204" pitchFamily="34" charset="0"/>
                        </a:rPr>
                        <a:t>2021</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solidFill>
                      <a:schemeClr val="accent5">
                        <a:lumMod val="75000"/>
                      </a:schemeClr>
                    </a:solidFill>
                  </a:tcPr>
                </a:tc>
                <a:tc>
                  <a:txBody>
                    <a:bodyPr/>
                    <a:lstStyle/>
                    <a:p>
                      <a:pPr algn="ctr"/>
                      <a:r>
                        <a:rPr lang="en-AU" sz="1000" b="1" dirty="0">
                          <a:solidFill>
                            <a:schemeClr val="bg1"/>
                          </a:solidFill>
                          <a:latin typeface="Century Gothic" panose="020B0502020202020204" pitchFamily="34" charset="0"/>
                        </a:rPr>
                        <a:t>2018</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chemeClr val="accent5">
                        <a:lumMod val="75000"/>
                      </a:schemeClr>
                    </a:solidFill>
                  </a:tcPr>
                </a:tc>
                <a:tc>
                  <a:txBody>
                    <a:bodyPr/>
                    <a:lstStyle/>
                    <a:p>
                      <a:pPr algn="ctr"/>
                      <a:r>
                        <a:rPr lang="en-AU" sz="1000" b="1" dirty="0">
                          <a:solidFill>
                            <a:schemeClr val="bg1"/>
                          </a:solidFill>
                          <a:latin typeface="Century Gothic" panose="020B0502020202020204" pitchFamily="34" charset="0"/>
                        </a:rPr>
                        <a:t>2014</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accent5">
                        <a:lumMod val="75000"/>
                      </a:schemeClr>
                    </a:solidFill>
                  </a:tcPr>
                </a:tc>
                <a:extLst>
                  <a:ext uri="{0D108BD9-81ED-4DB2-BD59-A6C34878D82A}">
                    <a16:rowId xmlns:a16="http://schemas.microsoft.com/office/drawing/2014/main" val="4142427591"/>
                  </a:ext>
                </a:extLst>
              </a:tr>
              <a:tr h="223530">
                <a:tc>
                  <a:txBody>
                    <a:bodyPr/>
                    <a:lstStyle/>
                    <a:p>
                      <a:pPr marL="92075" indent="-92075"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Growing airport capacity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4.11▲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 N/A</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3.46▼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3.72▲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 N/A</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395148245"/>
                  </a:ext>
                </a:extLst>
              </a:tr>
              <a:tr h="223530">
                <a:tc>
                  <a:txBody>
                    <a:bodyPr/>
                    <a:lstStyle/>
                    <a:p>
                      <a:pPr marL="92075" indent="-92075" algn="l" defTabSz="914400" rtl="0" eaLnBrk="1" fontAlgn="ctr" latinLnBrk="0" hangingPunct="1"/>
                      <a:r>
                        <a:rPr lang="en-US" sz="1000" b="0" i="0" u="none" strike="noStrike" kern="1200" dirty="0" err="1">
                          <a:solidFill>
                            <a:srgbClr val="000000"/>
                          </a:solidFill>
                          <a:effectLst/>
                          <a:latin typeface="Century Gothic" panose="020B0502020202020204" pitchFamily="34" charset="0"/>
                          <a:ea typeface="+mn-ea"/>
                          <a:cs typeface="+mn-cs"/>
                        </a:rPr>
                        <a:t>Revitalising</a:t>
                      </a:r>
                      <a:r>
                        <a:rPr lang="en-US" sz="1000" b="0" i="0" u="none" strike="noStrike" kern="1200" dirty="0">
                          <a:solidFill>
                            <a:srgbClr val="000000"/>
                          </a:solidFill>
                          <a:effectLst/>
                          <a:latin typeface="Century Gothic" panose="020B0502020202020204" pitchFamily="34" charset="0"/>
                          <a:ea typeface="+mn-ea"/>
                          <a:cs typeface="+mn-cs"/>
                        </a:rPr>
                        <a:t> Tamworth and the region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4.18▼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4.34▲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4.46▲</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3.30▼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3.61▲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3.46</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880683403"/>
                  </a:ext>
                </a:extLst>
              </a:tr>
              <a:tr h="223530">
                <a:tc>
                  <a:txBody>
                    <a:bodyPr/>
                    <a:lstStyle/>
                    <a:p>
                      <a:pPr marL="92075" indent="-92075"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Tourism/Visitor Information Centre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3.94▼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4.36▲</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3.59▼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3.86▲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3.93▲</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987547999"/>
                  </a:ext>
                </a:extLst>
              </a:tr>
              <a:tr h="223530">
                <a:tc>
                  <a:txBody>
                    <a:bodyPr/>
                    <a:lstStyle/>
                    <a:p>
                      <a:pPr marL="92075" indent="-92075"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Infrastructure for growth</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4.34▼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4.47▲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 N/A</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3.21▼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3.49▲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 N/A</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26634752"/>
                  </a:ext>
                </a:extLst>
              </a:tr>
              <a:tr h="223530">
                <a:tc>
                  <a:txBody>
                    <a:bodyPr/>
                    <a:lstStyle/>
                    <a:p>
                      <a:pPr marL="92075" indent="-92075"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Supporting local jobs and businesses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4.69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4.64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4.68</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3.24▼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3.46▲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3.29</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154215409"/>
                  </a:ext>
                </a:extLst>
              </a:tr>
              <a:tr h="223530">
                <a:tc>
                  <a:txBody>
                    <a:bodyPr/>
                    <a:lstStyle/>
                    <a:p>
                      <a:pPr marL="92075" indent="-92075"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Festival and event programs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4.05▼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4.27▲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4.22</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3.46▼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3.88▲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3.76▲</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512772329"/>
                  </a:ext>
                </a:extLst>
              </a:tr>
              <a:tr h="223530">
                <a:tc>
                  <a:txBody>
                    <a:bodyPr/>
                    <a:lstStyle/>
                    <a:p>
                      <a:pPr marL="92075" indent="-92075"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Protecting native vegetation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4.18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4.07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4.08</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3.42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3.59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3.51</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148720457"/>
                  </a:ext>
                </a:extLst>
              </a:tr>
              <a:tr h="223530">
                <a:tc>
                  <a:txBody>
                    <a:bodyPr/>
                    <a:lstStyle/>
                    <a:p>
                      <a:pPr marL="92075" indent="-92075"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Improving biodiversity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4.07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3.93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3.99</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3.24▼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3.58▲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3.45▲</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734651333"/>
                  </a:ext>
                </a:extLst>
              </a:tr>
              <a:tr h="223530">
                <a:tc>
                  <a:txBody>
                    <a:bodyPr/>
                    <a:lstStyle/>
                    <a:p>
                      <a:pPr marL="92075" indent="-92075"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Address Climate Change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3.94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kumimoji="0" 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N/A</a:t>
                      </a:r>
                      <a:endParaRPr lang="en-US" sz="1000" b="0" i="0" u="none" strike="noStrike" dirty="0">
                        <a:solidFill>
                          <a:srgbClr val="0000FF"/>
                        </a:solidFill>
                        <a:effectLst/>
                        <a:latin typeface="Century Gothic" panose="020B050202020202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N/A</a:t>
                      </a:r>
                      <a:endParaRPr lang="en-US" sz="1000" b="0" i="0" u="none" strike="noStrike" dirty="0">
                        <a:solidFill>
                          <a:srgbClr val="000000"/>
                        </a:solidFill>
                        <a:effectLst/>
                        <a:latin typeface="Century Gothic" panose="020B0502020202020204" pitchFamily="34" charset="0"/>
                      </a:endParaRP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2.84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kumimoji="0" 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N/A</a:t>
                      </a:r>
                      <a:endParaRPr lang="en-US" sz="1000" b="0" i="0" u="none" strike="noStrike" dirty="0">
                        <a:solidFill>
                          <a:srgbClr val="0000FF"/>
                        </a:solidFill>
                        <a:effectLst/>
                        <a:latin typeface="Century Gothic" panose="020B050202020202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N/A</a:t>
                      </a:r>
                      <a:endParaRPr lang="en-US" sz="1000" b="0" i="0" u="none" strike="noStrike" dirty="0">
                        <a:solidFill>
                          <a:srgbClr val="000000"/>
                        </a:solidFill>
                        <a:effectLst/>
                        <a:latin typeface="Century Gothic" panose="020B0502020202020204" pitchFamily="34" charset="0"/>
                      </a:endParaRP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208279419"/>
                  </a:ext>
                </a:extLst>
              </a:tr>
              <a:tr h="223530">
                <a:tc>
                  <a:txBody>
                    <a:bodyPr/>
                    <a:lstStyle/>
                    <a:p>
                      <a:pPr marL="92075" indent="-92075"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Recycling/waste minimisation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4.56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4.51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4.58</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3.17▼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3.73▲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4.00▲</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287790414"/>
                  </a:ext>
                </a:extLst>
              </a:tr>
              <a:tr h="223530">
                <a:tc>
                  <a:txBody>
                    <a:bodyPr/>
                    <a:lstStyle/>
                    <a:p>
                      <a:pPr marL="92075" indent="-92075"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Environmental education programs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4.02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4.07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4.11</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3.11▼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3.49▲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3.40▲</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926521323"/>
                  </a:ext>
                </a:extLst>
              </a:tr>
              <a:tr h="223530">
                <a:tc>
                  <a:txBody>
                    <a:bodyPr/>
                    <a:lstStyle/>
                    <a:p>
                      <a:pPr marL="92075" indent="-92075"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Flood protection and preparedness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4.34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4.22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4.37</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3.39▼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3.81▲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3.84▲</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820952719"/>
                  </a:ext>
                </a:extLst>
              </a:tr>
              <a:tr h="223530">
                <a:tc>
                  <a:txBody>
                    <a:bodyPr/>
                    <a:lstStyle/>
                    <a:p>
                      <a:pPr marL="92075" indent="-92075"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Water management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4.76▲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4.62▼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kumimoji="0" 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N/A</a:t>
                      </a:r>
                      <a:endParaRPr lang="en-US" sz="1000" b="0" i="0" u="none" strike="noStrike" dirty="0">
                        <a:solidFill>
                          <a:srgbClr val="000000"/>
                        </a:solidFill>
                        <a:effectLst/>
                        <a:latin typeface="Century Gothic" panose="020B0502020202020204" pitchFamily="34" charset="0"/>
                      </a:endParaRP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2.86▼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3.35▲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kumimoji="0" 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N/A</a:t>
                      </a:r>
                      <a:endParaRPr lang="en-US" sz="1000" b="0" i="0" u="none" strike="noStrike" dirty="0">
                        <a:solidFill>
                          <a:srgbClr val="000000"/>
                        </a:solidFill>
                        <a:effectLst/>
                        <a:latin typeface="Century Gothic" panose="020B0502020202020204" pitchFamily="34" charset="0"/>
                      </a:endParaRP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85582849"/>
                  </a:ext>
                </a:extLst>
              </a:tr>
              <a:tr h="223530">
                <a:tc>
                  <a:txBody>
                    <a:bodyPr/>
                    <a:lstStyle/>
                    <a:p>
                      <a:pPr marL="92075" indent="-92075"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Exploration of energy efficiencies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4.24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kumimoji="0" 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N/A</a:t>
                      </a:r>
                      <a:endParaRPr lang="en-US" sz="1000" b="0" i="0" u="none" strike="noStrike" dirty="0">
                        <a:solidFill>
                          <a:srgbClr val="000000"/>
                        </a:solidFill>
                        <a:effectLst/>
                        <a:latin typeface="Century Gothic" panose="020B0502020202020204" pitchFamily="34" charset="0"/>
                      </a:endParaRP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2.98▼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3.17▲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kumimoji="0" 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N/A</a:t>
                      </a:r>
                      <a:endParaRPr lang="en-US" sz="1000" b="0" i="0" u="none" strike="noStrike" dirty="0">
                        <a:solidFill>
                          <a:srgbClr val="000000"/>
                        </a:solidFill>
                        <a:effectLst/>
                        <a:latin typeface="Century Gothic" panose="020B0502020202020204" pitchFamily="34" charset="0"/>
                      </a:endParaRP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608825059"/>
                  </a:ext>
                </a:extLst>
              </a:tr>
              <a:tr h="223530">
                <a:tc>
                  <a:txBody>
                    <a:bodyPr/>
                    <a:lstStyle/>
                    <a:p>
                      <a:pPr marL="92075" indent="-92075"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Sustainability strategy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4.14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 N/A</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N/A</a:t>
                      </a:r>
                      <a:endParaRPr lang="en-US" sz="1000" b="0" i="0" u="none" strike="noStrike" dirty="0">
                        <a:solidFill>
                          <a:srgbClr val="000000"/>
                        </a:solidFill>
                        <a:effectLst/>
                        <a:latin typeface="Century Gothic" panose="020B0502020202020204" pitchFamily="34" charset="0"/>
                      </a:endParaRP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3.13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 N/A</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N/A</a:t>
                      </a:r>
                      <a:endParaRPr lang="en-US" sz="1000" b="0" i="0" u="none" strike="noStrike" dirty="0">
                        <a:solidFill>
                          <a:srgbClr val="000000"/>
                        </a:solidFill>
                        <a:effectLst/>
                        <a:latin typeface="Century Gothic" panose="020B0502020202020204" pitchFamily="34" charset="0"/>
                      </a:endParaRP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205927544"/>
                  </a:ext>
                </a:extLst>
              </a:tr>
              <a:tr h="223530">
                <a:tc>
                  <a:txBody>
                    <a:bodyPr/>
                    <a:lstStyle/>
                    <a:p>
                      <a:pPr marL="92075" indent="-92075"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Wastewater services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4.24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4.27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4.61▲</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3.50▼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3.74▲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3.49</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689717051"/>
                  </a:ext>
                </a:extLst>
              </a:tr>
              <a:tr h="223530">
                <a:tc>
                  <a:txBody>
                    <a:bodyPr/>
                    <a:lstStyle/>
                    <a:p>
                      <a:pPr marL="92075" indent="-92075"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Council customer service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4.27▼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4.45▲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kumimoji="0" 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N/A</a:t>
                      </a:r>
                      <a:endParaRPr lang="en-US" sz="1000" b="0" i="0" u="none" strike="noStrike" dirty="0">
                        <a:solidFill>
                          <a:srgbClr val="000000"/>
                        </a:solidFill>
                        <a:effectLst/>
                        <a:latin typeface="Century Gothic" panose="020B0502020202020204" pitchFamily="34" charset="0"/>
                      </a:endParaRP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3.31▼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3.72▲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kumimoji="0" 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N/A</a:t>
                      </a:r>
                      <a:endParaRPr lang="en-US" sz="1000" b="0" i="0" u="none" strike="noStrike" dirty="0">
                        <a:solidFill>
                          <a:srgbClr val="000000"/>
                        </a:solidFill>
                        <a:effectLst/>
                        <a:latin typeface="Century Gothic" panose="020B0502020202020204" pitchFamily="34" charset="0"/>
                      </a:endParaRP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17225788"/>
                  </a:ext>
                </a:extLst>
              </a:tr>
              <a:tr h="307008">
                <a:tc>
                  <a:txBody>
                    <a:bodyPr/>
                    <a:lstStyle/>
                    <a:p>
                      <a:pPr marL="92075" indent="-92075"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Council represents and advocates on behalf of the community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4.39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4.39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kumimoji="0" 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N/A</a:t>
                      </a:r>
                      <a:endParaRPr lang="en-US" sz="1000" b="0" i="0" u="none" strike="noStrike" dirty="0">
                        <a:solidFill>
                          <a:srgbClr val="000000"/>
                        </a:solidFill>
                        <a:effectLst/>
                        <a:latin typeface="Century Gothic" panose="020B0502020202020204" pitchFamily="34" charset="0"/>
                      </a:endParaRP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3.01▼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3.37▲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kumimoji="0" 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N/A</a:t>
                      </a:r>
                      <a:endParaRPr lang="en-US" sz="1000" b="0" i="0" u="none" strike="noStrike" dirty="0">
                        <a:solidFill>
                          <a:srgbClr val="000000"/>
                        </a:solidFill>
                        <a:effectLst/>
                        <a:latin typeface="Century Gothic" panose="020B0502020202020204" pitchFamily="34" charset="0"/>
                      </a:endParaRP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451727189"/>
                  </a:ext>
                </a:extLst>
              </a:tr>
              <a:tr h="223530">
                <a:tc>
                  <a:txBody>
                    <a:bodyPr/>
                    <a:lstStyle/>
                    <a:p>
                      <a:pPr marL="92075" indent="-92075"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Council is transparent and accountable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4.63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4.55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N/A</a:t>
                      </a:r>
                      <a:endParaRPr lang="en-US" sz="1000" b="0" i="0" u="none" strike="noStrike" dirty="0">
                        <a:solidFill>
                          <a:srgbClr val="000000"/>
                        </a:solidFill>
                        <a:effectLst/>
                        <a:latin typeface="Century Gothic" panose="020B0502020202020204" pitchFamily="34" charset="0"/>
                      </a:endParaRP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2.67▼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3.09▲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N/A</a:t>
                      </a:r>
                      <a:endParaRPr lang="en-US" sz="1000" b="0" i="0" u="none" strike="noStrike" dirty="0">
                        <a:solidFill>
                          <a:srgbClr val="000000"/>
                        </a:solidFill>
                        <a:effectLst/>
                        <a:latin typeface="Century Gothic" panose="020B0502020202020204" pitchFamily="34" charset="0"/>
                      </a:endParaRP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693694231"/>
                  </a:ext>
                </a:extLst>
              </a:tr>
              <a:tr h="455861">
                <a:tc>
                  <a:txBody>
                    <a:bodyPr/>
                    <a:lstStyle/>
                    <a:p>
                      <a:pPr marL="92075" indent="-92075"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Council provides inclusive opportunities for community to get actively-involved in decision making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4.34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4.36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4.49</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2.75▼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3.14▲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3.07▲</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298450332"/>
                  </a:ext>
                </a:extLst>
              </a:tr>
              <a:tr h="223530">
                <a:tc>
                  <a:txBody>
                    <a:bodyPr/>
                    <a:lstStyle/>
                    <a:p>
                      <a:pPr marL="92075" indent="-92075"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Provision of Council information to the community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4.38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4.42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4.43</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2.97▼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3.27▲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3.24▲</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148560326"/>
                  </a:ext>
                </a:extLst>
              </a:tr>
              <a:tr h="223530">
                <a:tc>
                  <a:txBody>
                    <a:bodyPr/>
                    <a:lstStyle/>
                    <a:p>
                      <a:pPr marL="92075" indent="-92075"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Long term planning for the region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4.58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4.65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4.60</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3.13▼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3.42▲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3.28</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910518261"/>
                  </a:ext>
                </a:extLst>
              </a:tr>
              <a:tr h="223530">
                <a:tc>
                  <a:txBody>
                    <a:bodyPr/>
                    <a:lstStyle/>
                    <a:p>
                      <a:pPr marL="92075" indent="-92075"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Financial management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4.64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4.60</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2.96▼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3.31▲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marL="92075" indent="0" algn="ctr" defTabSz="914400" rtl="0" eaLnBrk="1" fontAlgn="ctr" latinLnBrk="0" hangingPunct="1"/>
                      <a:r>
                        <a:rPr lang="en-US" sz="1000" b="0" i="0" u="none" strike="noStrike" kern="1200" dirty="0">
                          <a:solidFill>
                            <a:schemeClr val="tx1"/>
                          </a:solidFill>
                          <a:effectLst/>
                          <a:latin typeface="Century Gothic" panose="020B0502020202020204" pitchFamily="34" charset="0"/>
                          <a:ea typeface="+mn-ea"/>
                          <a:cs typeface="+mn-cs"/>
                        </a:rPr>
                        <a:t>3.20▲</a:t>
                      </a:r>
                    </a:p>
                  </a:txBody>
                  <a:tcPr marL="9525" marR="9525" marT="9525" marB="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92077147"/>
                  </a:ext>
                </a:extLst>
              </a:tr>
            </a:tbl>
          </a:graphicData>
        </a:graphic>
      </p:graphicFrame>
    </p:spTree>
    <p:extLst>
      <p:ext uri="{BB962C8B-B14F-4D97-AF65-F5344CB8AC3E}">
        <p14:creationId xmlns:p14="http://schemas.microsoft.com/office/powerpoint/2010/main" val="241742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67746" y="3429000"/>
            <a:ext cx="5328592" cy="648072"/>
          </a:xfrm>
          <a:prstGeom prst="rect">
            <a:avLst/>
          </a:prstGeom>
        </p:spPr>
        <p:txBody>
          <a:bodyPr anchor="ctr">
            <a:noAutofit/>
          </a:bodyPr>
          <a:lstStyle/>
          <a:p>
            <a:pPr fontAlgn="auto">
              <a:spcBef>
                <a:spcPct val="20000"/>
              </a:spcBef>
              <a:spcAft>
                <a:spcPts val="0"/>
              </a:spcAft>
              <a:buFont typeface="Arial" pitchFamily="34" charset="0"/>
              <a:buNone/>
              <a:defRPr/>
            </a:pPr>
            <a:r>
              <a:rPr lang="en-US" sz="4000" dirty="0">
                <a:solidFill>
                  <a:schemeClr val="bg1"/>
                </a:solidFill>
                <a:latin typeface="Century Gothic" pitchFamily="34" charset="0"/>
                <a:cs typeface="+mn-cs"/>
              </a:rPr>
              <a:t>Appendix A:</a:t>
            </a:r>
          </a:p>
          <a:p>
            <a:pPr fontAlgn="auto">
              <a:spcBef>
                <a:spcPct val="20000"/>
              </a:spcBef>
              <a:spcAft>
                <a:spcPts val="0"/>
              </a:spcAft>
              <a:buFont typeface="Arial" pitchFamily="34" charset="0"/>
              <a:buNone/>
              <a:defRPr/>
            </a:pPr>
            <a:r>
              <a:rPr lang="en-US" sz="4000" dirty="0">
                <a:solidFill>
                  <a:schemeClr val="bg1"/>
                </a:solidFill>
                <a:latin typeface="Century Gothic" pitchFamily="34" charset="0"/>
                <a:cs typeface="+mn-cs"/>
              </a:rPr>
              <a:t>Additional Analyses</a:t>
            </a:r>
          </a:p>
        </p:txBody>
      </p:sp>
      <p:pic>
        <p:nvPicPr>
          <p:cNvPr id="4" name="Picture 2" descr="Tamworth Regional Council">
            <a:extLst>
              <a:ext uri="{FF2B5EF4-FFF2-40B4-BE49-F238E27FC236}">
                <a16:creationId xmlns:a16="http://schemas.microsoft.com/office/drawing/2014/main" id="{C8D84B2F-59CE-4196-A878-A56BCA725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52" y="5958516"/>
            <a:ext cx="1601746" cy="74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2056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71CB80-6664-40B7-8A05-E66C4411F3E5}"/>
              </a:ext>
            </a:extLst>
          </p:cNvPr>
          <p:cNvSpPr>
            <a:spLocks noGrp="1"/>
          </p:cNvSpPr>
          <p:nvPr>
            <p:ph type="body" sz="quarter" idx="12"/>
          </p:nvPr>
        </p:nvSpPr>
        <p:spPr/>
        <p:txBody>
          <a:bodyPr/>
          <a:lstStyle/>
          <a:p>
            <a:r>
              <a:rPr lang="en-US" dirty="0"/>
              <a:t>What Do You Love Most?</a:t>
            </a:r>
          </a:p>
        </p:txBody>
      </p:sp>
      <p:sp>
        <p:nvSpPr>
          <p:cNvPr id="4" name="Text Placeholder 3">
            <a:extLst>
              <a:ext uri="{FF2B5EF4-FFF2-40B4-BE49-F238E27FC236}">
                <a16:creationId xmlns:a16="http://schemas.microsoft.com/office/drawing/2014/main" id="{EDFE13B8-AA4A-4A90-B4BE-64F4948D75D8}"/>
              </a:ext>
            </a:extLst>
          </p:cNvPr>
          <p:cNvSpPr>
            <a:spLocks noGrp="1"/>
          </p:cNvSpPr>
          <p:nvPr>
            <p:ph type="body" sz="quarter" idx="15"/>
          </p:nvPr>
        </p:nvSpPr>
        <p:spPr/>
        <p:txBody>
          <a:bodyPr/>
          <a:lstStyle/>
          <a:p>
            <a:r>
              <a:rPr lang="en-US" dirty="0"/>
              <a:t>Q2a.	What do you love most about living in the Tamworth Region?</a:t>
            </a:r>
          </a:p>
        </p:txBody>
      </p:sp>
      <p:graphicFrame>
        <p:nvGraphicFramePr>
          <p:cNvPr id="5" name="Table 4">
            <a:extLst>
              <a:ext uri="{FF2B5EF4-FFF2-40B4-BE49-F238E27FC236}">
                <a16:creationId xmlns:a16="http://schemas.microsoft.com/office/drawing/2014/main" id="{4DD5075D-54E9-4597-AC6C-04519B0800F8}"/>
              </a:ext>
            </a:extLst>
          </p:cNvPr>
          <p:cNvGraphicFramePr>
            <a:graphicFrameLocks noGrp="1"/>
          </p:cNvGraphicFramePr>
          <p:nvPr>
            <p:extLst>
              <p:ext uri="{D42A27DB-BD31-4B8C-83A1-F6EECF244321}">
                <p14:modId xmlns:p14="http://schemas.microsoft.com/office/powerpoint/2010/main" val="3017940267"/>
              </p:ext>
            </p:extLst>
          </p:nvPr>
        </p:nvGraphicFramePr>
        <p:xfrm>
          <a:off x="2444750" y="836712"/>
          <a:ext cx="4254500" cy="4806963"/>
        </p:xfrm>
        <a:graphic>
          <a:graphicData uri="http://schemas.openxmlformats.org/drawingml/2006/table">
            <a:tbl>
              <a:tblPr/>
              <a:tblGrid>
                <a:gridCol w="3403600">
                  <a:extLst>
                    <a:ext uri="{9D8B030D-6E8A-4147-A177-3AD203B41FA5}">
                      <a16:colId xmlns:a16="http://schemas.microsoft.com/office/drawing/2014/main" val="3697342535"/>
                    </a:ext>
                  </a:extLst>
                </a:gridCol>
                <a:gridCol w="850900">
                  <a:extLst>
                    <a:ext uri="{9D8B030D-6E8A-4147-A177-3AD203B41FA5}">
                      <a16:colId xmlns:a16="http://schemas.microsoft.com/office/drawing/2014/main" val="2707807430"/>
                    </a:ext>
                  </a:extLst>
                </a:gridCol>
              </a:tblGrid>
              <a:tr h="228903">
                <a:tc>
                  <a:txBody>
                    <a:bodyPr/>
                    <a:lstStyle/>
                    <a:p>
                      <a:pPr algn="l" fontAlgn="ctr"/>
                      <a:r>
                        <a:rPr lang="en-US" sz="1000" b="0" i="0" u="none" strike="noStrike" dirty="0">
                          <a:solidFill>
                            <a:schemeClr val="bg1"/>
                          </a:solidFill>
                          <a:effectLst/>
                          <a:latin typeface="Century Gothic" panose="020B0502020202020204" pitchFamily="34" charset="0"/>
                        </a:rPr>
                        <a:t>Most loved aspect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a:txBody>
                    <a:bodyPr/>
                    <a:lstStyle/>
                    <a:p>
                      <a:pPr algn="ctr" fontAlgn="ctr"/>
                      <a:r>
                        <a:rPr lang="en-US" sz="1000" b="0" i="0" u="none" strike="noStrike" dirty="0">
                          <a:solidFill>
                            <a:schemeClr val="bg1"/>
                          </a:solidFill>
                          <a:effectLst/>
                          <a:latin typeface="Century Gothic" panose="020B0502020202020204" pitchFamily="34" charset="0"/>
                        </a:rPr>
                        <a:t>N = 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518908881"/>
                  </a:ext>
                </a:extLst>
              </a:tr>
              <a:tr h="228903">
                <a:tc>
                  <a:txBody>
                    <a:bodyPr/>
                    <a:lstStyle/>
                    <a:p>
                      <a:pPr algn="l" fontAlgn="ctr"/>
                      <a:r>
                        <a:rPr lang="en-US" sz="1000" b="0" i="0" u="none" strike="noStrike" dirty="0">
                          <a:solidFill>
                            <a:srgbClr val="000000"/>
                          </a:solidFill>
                          <a:effectLst/>
                          <a:latin typeface="Century Gothic" panose="020B0502020202020204" pitchFamily="34" charset="0"/>
                        </a:rPr>
                        <a:t>Rural aspect/not busy/country living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29%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tcPr>
                </a:tc>
                <a:extLst>
                  <a:ext uri="{0D108BD9-81ED-4DB2-BD59-A6C34878D82A}">
                    <a16:rowId xmlns:a16="http://schemas.microsoft.com/office/drawing/2014/main" val="935731184"/>
                  </a:ext>
                </a:extLst>
              </a:tr>
              <a:tr h="228903">
                <a:tc>
                  <a:txBody>
                    <a:bodyPr/>
                    <a:lstStyle/>
                    <a:p>
                      <a:pPr algn="l" fontAlgn="ctr"/>
                      <a:r>
                        <a:rPr lang="en-US" sz="1000" b="0" i="0" u="none" strike="noStrike">
                          <a:solidFill>
                            <a:srgbClr val="000000"/>
                          </a:solidFill>
                          <a:effectLst/>
                          <a:latin typeface="Century Gothic" panose="020B0502020202020204" pitchFamily="34" charset="0"/>
                        </a:rPr>
                        <a:t>Sense of community/friendly people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22%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421251459"/>
                  </a:ext>
                </a:extLst>
              </a:tr>
              <a:tr h="228903">
                <a:tc>
                  <a:txBody>
                    <a:bodyPr/>
                    <a:lstStyle/>
                    <a:p>
                      <a:pPr algn="l" fontAlgn="ctr"/>
                      <a:r>
                        <a:rPr lang="en-US" sz="1000" b="0" i="0" u="none" strike="noStrike">
                          <a:solidFill>
                            <a:srgbClr val="000000"/>
                          </a:solidFill>
                          <a:effectLst/>
                          <a:latin typeface="Century Gothic" panose="020B0502020202020204" pitchFamily="34" charset="0"/>
                        </a:rPr>
                        <a:t>Accessibility/convenient location/close to everything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538890999"/>
                  </a:ext>
                </a:extLst>
              </a:tr>
              <a:tr h="228903">
                <a:tc>
                  <a:txBody>
                    <a:bodyPr/>
                    <a:lstStyle/>
                    <a:p>
                      <a:pPr algn="l" fontAlgn="ctr"/>
                      <a:r>
                        <a:rPr lang="en-US" sz="1000" b="0" i="0" u="none" strike="noStrike">
                          <a:solidFill>
                            <a:srgbClr val="000000"/>
                          </a:solidFill>
                          <a:effectLst/>
                          <a:latin typeface="Century Gothic" panose="020B0502020202020204" pitchFamily="34" charset="0"/>
                        </a:rPr>
                        <a:t>Always lived here/it's home/close to family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153999671"/>
                  </a:ext>
                </a:extLst>
              </a:tr>
              <a:tr h="228903">
                <a:tc>
                  <a:txBody>
                    <a:bodyPr/>
                    <a:lstStyle/>
                    <a:p>
                      <a:pPr algn="l" fontAlgn="ctr"/>
                      <a:r>
                        <a:rPr lang="en-US" sz="1000" b="0" i="0" u="none" strike="noStrike">
                          <a:solidFill>
                            <a:srgbClr val="000000"/>
                          </a:solidFill>
                          <a:effectLst/>
                          <a:latin typeface="Century Gothic" panose="020B0502020202020204" pitchFamily="34" charset="0"/>
                        </a:rPr>
                        <a:t>Natural environment/scenery/open spaces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966310893"/>
                  </a:ext>
                </a:extLst>
              </a:tr>
              <a:tr h="228903">
                <a:tc>
                  <a:txBody>
                    <a:bodyPr/>
                    <a:lstStyle/>
                    <a:p>
                      <a:pPr algn="l" fontAlgn="ctr"/>
                      <a:r>
                        <a:rPr lang="en-US" sz="1000" b="0" i="0" u="none" strike="noStrike" dirty="0">
                          <a:solidFill>
                            <a:srgbClr val="000000"/>
                          </a:solidFill>
                          <a:effectLst/>
                          <a:latin typeface="Century Gothic" panose="020B0502020202020204" pitchFamily="34" charset="0"/>
                        </a:rPr>
                        <a:t>Variety and quality of services/facilities/activities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2039868696"/>
                  </a:ext>
                </a:extLst>
              </a:tr>
              <a:tr h="228903">
                <a:tc>
                  <a:txBody>
                    <a:bodyPr/>
                    <a:lstStyle/>
                    <a:p>
                      <a:pPr algn="l" fontAlgn="ctr"/>
                      <a:r>
                        <a:rPr lang="en-US" sz="1000" b="0" i="0" u="none" strike="noStrike">
                          <a:solidFill>
                            <a:srgbClr val="000000"/>
                          </a:solidFill>
                          <a:effectLst/>
                          <a:latin typeface="Century Gothic" panose="020B0502020202020204" pitchFamily="34" charset="0"/>
                        </a:rPr>
                        <a:t>Peaceful/quiet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765127804"/>
                  </a:ext>
                </a:extLst>
              </a:tr>
              <a:tr h="228903">
                <a:tc>
                  <a:txBody>
                    <a:bodyPr/>
                    <a:lstStyle/>
                    <a:p>
                      <a:pPr algn="l" fontAlgn="ctr"/>
                      <a:r>
                        <a:rPr lang="en-US" sz="1000" b="0" i="0" u="none" strike="noStrike" dirty="0">
                          <a:solidFill>
                            <a:srgbClr val="000000"/>
                          </a:solidFill>
                          <a:effectLst/>
                          <a:latin typeface="Century Gothic" panose="020B0502020202020204" pitchFamily="34" charset="0"/>
                        </a:rPr>
                        <a:t>Employment opportunities/close to work</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871264270"/>
                  </a:ext>
                </a:extLst>
              </a:tr>
              <a:tr h="228903">
                <a:tc>
                  <a:txBody>
                    <a:bodyPr/>
                    <a:lstStyle/>
                    <a:p>
                      <a:pPr algn="l" fontAlgn="ctr"/>
                      <a:r>
                        <a:rPr lang="en-US" sz="1000" b="0" i="0" u="none" strike="noStrike">
                          <a:solidFill>
                            <a:srgbClr val="000000"/>
                          </a:solidFill>
                          <a:effectLst/>
                          <a:latin typeface="Century Gothic" panose="020B0502020202020204" pitchFamily="34" charset="0"/>
                        </a:rPr>
                        <a:t>Climate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807416839"/>
                  </a:ext>
                </a:extLst>
              </a:tr>
              <a:tr h="228903">
                <a:tc>
                  <a:txBody>
                    <a:bodyPr/>
                    <a:lstStyle/>
                    <a:p>
                      <a:pPr algn="l" fontAlgn="ctr"/>
                      <a:r>
                        <a:rPr lang="en-US" sz="1000" b="0" i="0" u="none" strike="noStrike" dirty="0">
                          <a:solidFill>
                            <a:srgbClr val="000000"/>
                          </a:solidFill>
                          <a:effectLst/>
                          <a:latin typeface="Century Gothic" panose="020B0502020202020204" pitchFamily="34" charset="0"/>
                        </a:rPr>
                        <a:t>A good place to live/nice area</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43808179"/>
                  </a:ext>
                </a:extLst>
              </a:tr>
              <a:tr h="228903">
                <a:tc>
                  <a:txBody>
                    <a:bodyPr/>
                    <a:lstStyle/>
                    <a:p>
                      <a:pPr algn="l" fontAlgn="ctr"/>
                      <a:r>
                        <a:rPr lang="en-US" sz="1000" b="0" i="0" u="none" strike="noStrike" dirty="0">
                          <a:solidFill>
                            <a:srgbClr val="000000"/>
                          </a:solidFill>
                          <a:effectLst/>
                          <a:latin typeface="Century Gothic" panose="020B0502020202020204" pitchFamily="34" charset="0"/>
                        </a:rPr>
                        <a:t>Good place to raise kids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672898908"/>
                  </a:ext>
                </a:extLst>
              </a:tr>
              <a:tr h="228903">
                <a:tc>
                  <a:txBody>
                    <a:bodyPr/>
                    <a:lstStyle/>
                    <a:p>
                      <a:pPr algn="l" fontAlgn="ctr"/>
                      <a:r>
                        <a:rPr lang="en-US" sz="1000" b="0" i="0" u="none" strike="noStrike">
                          <a:solidFill>
                            <a:srgbClr val="000000"/>
                          </a:solidFill>
                          <a:effectLst/>
                          <a:latin typeface="Century Gothic" panose="020B0502020202020204" pitchFamily="34" charset="0"/>
                        </a:rPr>
                        <a:t>Medical services/facilities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000082168"/>
                  </a:ext>
                </a:extLst>
              </a:tr>
              <a:tr h="228903">
                <a:tc>
                  <a:txBody>
                    <a:bodyPr/>
                    <a:lstStyle/>
                    <a:p>
                      <a:pPr algn="l" fontAlgn="ctr"/>
                      <a:r>
                        <a:rPr lang="en-US" sz="1000" b="0" i="0" u="none" strike="noStrike" dirty="0">
                          <a:solidFill>
                            <a:srgbClr val="000000"/>
                          </a:solidFill>
                          <a:effectLst/>
                          <a:latin typeface="Century Gothic" panose="020B0502020202020204" pitchFamily="34" charset="0"/>
                        </a:rPr>
                        <a:t>Variety of shopping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495830533"/>
                  </a:ext>
                </a:extLst>
              </a:tr>
              <a:tr h="228903">
                <a:tc>
                  <a:txBody>
                    <a:bodyPr/>
                    <a:lstStyle/>
                    <a:p>
                      <a:pPr algn="l" fontAlgn="ctr"/>
                      <a:r>
                        <a:rPr lang="en-US" sz="1000" b="0" i="0" u="none" strike="noStrike" dirty="0">
                          <a:solidFill>
                            <a:srgbClr val="000000"/>
                          </a:solidFill>
                          <a:effectLst/>
                          <a:latin typeface="Century Gothic" panose="020B0502020202020204" pitchFamily="34" charset="0"/>
                        </a:rPr>
                        <a:t>A safe area</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2140034459"/>
                  </a:ext>
                </a:extLst>
              </a:tr>
              <a:tr h="228903">
                <a:tc>
                  <a:txBody>
                    <a:bodyPr/>
                    <a:lstStyle/>
                    <a:p>
                      <a:pPr algn="l" fontAlgn="ctr"/>
                      <a:r>
                        <a:rPr lang="en-US" sz="1000" b="0" i="0" u="none" strike="noStrike" dirty="0">
                          <a:solidFill>
                            <a:srgbClr val="000000"/>
                          </a:solidFill>
                          <a:effectLst/>
                          <a:latin typeface="Century Gothic" panose="020B0502020202020204" pitchFamily="34" charset="0"/>
                        </a:rPr>
                        <a:t>Affordable living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096775989"/>
                  </a:ext>
                </a:extLst>
              </a:tr>
              <a:tr h="228903">
                <a:tc>
                  <a:txBody>
                    <a:bodyPr/>
                    <a:lstStyle/>
                    <a:p>
                      <a:pPr algn="l" fontAlgn="ctr"/>
                      <a:r>
                        <a:rPr lang="en-US" sz="1000" b="0" i="0" u="none" strike="noStrike" dirty="0">
                          <a:solidFill>
                            <a:srgbClr val="000000"/>
                          </a:solidFill>
                          <a:effectLst/>
                          <a:latin typeface="Century Gothic" panose="020B0502020202020204" pitchFamily="34" charset="0"/>
                        </a:rPr>
                        <a:t>Entertainment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580066541"/>
                  </a:ext>
                </a:extLst>
              </a:tr>
              <a:tr h="228903">
                <a:tc>
                  <a:txBody>
                    <a:bodyPr/>
                    <a:lstStyle/>
                    <a:p>
                      <a:pPr algn="l" fontAlgn="ctr"/>
                      <a:r>
                        <a:rPr lang="en-US" sz="1000" b="0" i="0" u="none" strike="noStrike">
                          <a:solidFill>
                            <a:srgbClr val="000000"/>
                          </a:solidFill>
                          <a:effectLst/>
                          <a:latin typeface="Century Gothic" panose="020B0502020202020204" pitchFamily="34" charset="0"/>
                        </a:rPr>
                        <a:t>Performance of Council</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926325478"/>
                  </a:ext>
                </a:extLst>
              </a:tr>
              <a:tr h="228903">
                <a:tc>
                  <a:txBody>
                    <a:bodyPr/>
                    <a:lstStyle/>
                    <a:p>
                      <a:pPr algn="l" fontAlgn="ctr"/>
                      <a:r>
                        <a:rPr lang="en-US" sz="1000" b="0" i="0" u="none" strike="noStrike" dirty="0">
                          <a:solidFill>
                            <a:srgbClr val="000000"/>
                          </a:solidFill>
                          <a:effectLst/>
                          <a:latin typeface="Century Gothic" panose="020B0502020202020204" pitchFamily="34" charset="0"/>
                        </a:rPr>
                        <a:t>Progressive/forward-thinking area</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405163622"/>
                  </a:ext>
                </a:extLst>
              </a:tr>
              <a:tr h="228903">
                <a:tc>
                  <a:txBody>
                    <a:bodyPr/>
                    <a:lstStyle/>
                    <a:p>
                      <a:pPr algn="l" fontAlgn="ctr"/>
                      <a:r>
                        <a:rPr lang="en-US" sz="1000" b="0" i="0" u="none" strike="noStrike" dirty="0">
                          <a:solidFill>
                            <a:srgbClr val="000000"/>
                          </a:solidFill>
                          <a:effectLst/>
                          <a:latin typeface="Century Gothic" panose="020B0502020202020204" pitchFamily="34" charset="0"/>
                        </a:rPr>
                        <a:t>Other comments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681184410"/>
                  </a:ext>
                </a:extLst>
              </a:tr>
              <a:tr h="228903">
                <a:tc>
                  <a:txBody>
                    <a:bodyPr/>
                    <a:lstStyle/>
                    <a:p>
                      <a:pPr algn="l" fontAlgn="ctr"/>
                      <a:r>
                        <a:rPr lang="en-US" sz="1000" b="0" i="0" u="none" strike="noStrike" dirty="0">
                          <a:solidFill>
                            <a:srgbClr val="000000"/>
                          </a:solidFill>
                          <a:effectLst/>
                          <a:latin typeface="Century Gothic" panose="020B0502020202020204" pitchFamily="34" charset="0"/>
                        </a:rPr>
                        <a:t>Don’t know/nothing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71084820"/>
                  </a:ext>
                </a:extLst>
              </a:tr>
            </a:tbl>
          </a:graphicData>
        </a:graphic>
      </p:graphicFrame>
    </p:spTree>
    <p:extLst>
      <p:ext uri="{BB962C8B-B14F-4D97-AF65-F5344CB8AC3E}">
        <p14:creationId xmlns:p14="http://schemas.microsoft.com/office/powerpoint/2010/main" val="755187178"/>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C2553D87-32AC-4EC5-B5A5-2DC9B7ACA8E6}"/>
              </a:ext>
            </a:extLst>
          </p:cNvPr>
          <p:cNvSpPr txBox="1"/>
          <p:nvPr/>
        </p:nvSpPr>
        <p:spPr>
          <a:xfrm>
            <a:off x="557623" y="6129838"/>
            <a:ext cx="7982681" cy="340519"/>
          </a:xfrm>
          <a:prstGeom prst="roundRect">
            <a:avLst/>
          </a:prstGeom>
          <a:solidFill>
            <a:schemeClr val="tx2">
              <a:lumMod val="20000"/>
              <a:lumOff val="80000"/>
            </a:schemeClr>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All key directions of the Blueprint 100 resonates strongly with the community </a:t>
            </a:r>
          </a:p>
        </p:txBody>
      </p:sp>
      <p:pic>
        <p:nvPicPr>
          <p:cNvPr id="4" name="Picture Placeholder 3">
            <a:extLst>
              <a:ext uri="{FF2B5EF4-FFF2-40B4-BE49-F238E27FC236}">
                <a16:creationId xmlns:a16="http://schemas.microsoft.com/office/drawing/2014/main" id="{C2C01DF7-A9DA-4283-A2A7-A484BDCCB938}"/>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23528" r="23528"/>
          <a:stretch>
            <a:fillRect/>
          </a:stretch>
        </p:blipFill>
        <p:spPr>
          <a:xfrm>
            <a:off x="4760290" y="822806"/>
            <a:ext cx="3973842" cy="5009104"/>
          </a:xfrm>
        </p:spPr>
      </p:pic>
      <p:sp>
        <p:nvSpPr>
          <p:cNvPr id="20" name="Text Placeholder 1">
            <a:extLst>
              <a:ext uri="{FF2B5EF4-FFF2-40B4-BE49-F238E27FC236}">
                <a16:creationId xmlns:a16="http://schemas.microsoft.com/office/drawing/2014/main" id="{0C6D6F9F-2F9F-4BB4-BAA7-4FCDFAD7315A}"/>
              </a:ext>
            </a:extLst>
          </p:cNvPr>
          <p:cNvSpPr txBox="1">
            <a:spLocks/>
          </p:cNvSpPr>
          <p:nvPr/>
        </p:nvSpPr>
        <p:spPr>
          <a:xfrm>
            <a:off x="0" y="101566"/>
            <a:ext cx="914400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dirty="0">
                <a:ln>
                  <a:noFill/>
                </a:ln>
                <a:solidFill>
                  <a:srgbClr val="1F497D"/>
                </a:solidFill>
                <a:effectLst/>
                <a:uLnTx/>
                <a:uFillTx/>
                <a:latin typeface="Century Gothic" pitchFamily="34" charset="0"/>
                <a:ea typeface="+mn-ea"/>
                <a:cs typeface="+mn-cs"/>
              </a:rPr>
              <a:t>Summary Findings</a:t>
            </a:r>
          </a:p>
        </p:txBody>
      </p:sp>
      <p:sp>
        <p:nvSpPr>
          <p:cNvPr id="21" name="TextBox 20">
            <a:extLst>
              <a:ext uri="{FF2B5EF4-FFF2-40B4-BE49-F238E27FC236}">
                <a16:creationId xmlns:a16="http://schemas.microsoft.com/office/drawing/2014/main" id="{0689F82A-BD27-444B-9ABF-A5538BC2798E}"/>
              </a:ext>
            </a:extLst>
          </p:cNvPr>
          <p:cNvSpPr txBox="1"/>
          <p:nvPr/>
        </p:nvSpPr>
        <p:spPr>
          <a:xfrm>
            <a:off x="621767" y="848994"/>
            <a:ext cx="3971702" cy="578882"/>
          </a:xfrm>
          <a:prstGeom prst="round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Of residents rate their quality of life</a:t>
            </a:r>
            <a:b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as good, very good or excellent</a:t>
            </a:r>
          </a:p>
        </p:txBody>
      </p:sp>
      <p:sp>
        <p:nvSpPr>
          <p:cNvPr id="10" name="TextBox 9">
            <a:extLst>
              <a:ext uri="{FF2B5EF4-FFF2-40B4-BE49-F238E27FC236}">
                <a16:creationId xmlns:a16="http://schemas.microsoft.com/office/drawing/2014/main" id="{843564FF-3D8E-4EAB-AA10-A58B3E074A5F}"/>
              </a:ext>
            </a:extLst>
          </p:cNvPr>
          <p:cNvSpPr txBox="1"/>
          <p:nvPr/>
        </p:nvSpPr>
        <p:spPr>
          <a:xfrm>
            <a:off x="220545" y="872745"/>
            <a:ext cx="973508" cy="492443"/>
          </a:xfrm>
          <a:prstGeom prst="rect">
            <a:avLst/>
          </a:prstGeom>
          <a:noFill/>
        </p:spPr>
        <p:txBody>
          <a:bodyPr wrap="square" lIns="27000" tIns="0" rIns="27000" bIns="0" rtlCol="0" anchor="ctr">
            <a:spAutoFit/>
          </a:bodyPr>
          <a:lstStyle/>
          <a:p>
            <a:pPr algn="ctr" defTabSz="685800"/>
            <a:r>
              <a:rPr lang="en-US" altLang="ko-KR" sz="3200" b="1" dirty="0">
                <a:solidFill>
                  <a:schemeClr val="accent4">
                    <a:lumMod val="75000"/>
                  </a:schemeClr>
                </a:solidFill>
                <a:latin typeface="Century Gothic" panose="020B0502020202020204" pitchFamily="34" charset="0"/>
              </a:rPr>
              <a:t>94%</a:t>
            </a:r>
          </a:p>
        </p:txBody>
      </p:sp>
      <p:sp>
        <p:nvSpPr>
          <p:cNvPr id="22" name="TextBox 21">
            <a:extLst>
              <a:ext uri="{FF2B5EF4-FFF2-40B4-BE49-F238E27FC236}">
                <a16:creationId xmlns:a16="http://schemas.microsoft.com/office/drawing/2014/main" id="{4FDBC107-774F-48E0-9201-E466CD880771}"/>
              </a:ext>
            </a:extLst>
          </p:cNvPr>
          <p:cNvSpPr txBox="1"/>
          <p:nvPr/>
        </p:nvSpPr>
        <p:spPr>
          <a:xfrm>
            <a:off x="619627" y="2039238"/>
            <a:ext cx="3973842" cy="1055608"/>
          </a:xfrm>
          <a:prstGeom prst="roundRect">
            <a:avLst/>
          </a:prstGeom>
          <a:solidFill>
            <a:schemeClr val="accent1">
              <a:lumMod val="20000"/>
              <a:lumOff val="80000"/>
            </a:schemeClr>
          </a:solidFill>
        </p:spPr>
        <p:txBody>
          <a:bodyPr wrap="square" rtlCol="0">
            <a:spAutoFit/>
          </a:bodyPr>
          <a:lstStyle/>
          <a:p>
            <a:pPr lvl="0" algn="ctr">
              <a:defRPr/>
            </a:pP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Residents value the rural aspect, sense of </a:t>
            </a:r>
            <a:r>
              <a:rPr lang="en-AU" sz="1400" dirty="0">
                <a:solidFill>
                  <a:prstClr val="black"/>
                </a:solidFill>
                <a:latin typeface="Century Gothic" panose="020B0502020202020204" pitchFamily="34" charset="0"/>
              </a:rPr>
              <a:t>community, closeness to everything and it being home to them</a:t>
            </a:r>
          </a:p>
          <a:p>
            <a:pPr lvl="0" algn="ctr">
              <a:defRPr/>
            </a:pPr>
            <a:endPar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3" name="Graphic 22">
            <a:extLst>
              <a:ext uri="{FF2B5EF4-FFF2-40B4-BE49-F238E27FC236}">
                <a16:creationId xmlns:a16="http://schemas.microsoft.com/office/drawing/2014/main" id="{DB7410B2-530E-4630-A281-F433653C4A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667" y="2586570"/>
            <a:ext cx="1604244" cy="1016551"/>
          </a:xfrm>
          <a:prstGeom prst="rect">
            <a:avLst/>
          </a:prstGeom>
        </p:spPr>
      </p:pic>
      <p:sp>
        <p:nvSpPr>
          <p:cNvPr id="27" name="TextBox 26">
            <a:extLst>
              <a:ext uri="{FF2B5EF4-FFF2-40B4-BE49-F238E27FC236}">
                <a16:creationId xmlns:a16="http://schemas.microsoft.com/office/drawing/2014/main" id="{E85D9D94-1335-404F-AEF3-525D38529575}"/>
              </a:ext>
            </a:extLst>
          </p:cNvPr>
          <p:cNvSpPr txBox="1"/>
          <p:nvPr/>
        </p:nvSpPr>
        <p:spPr>
          <a:xfrm>
            <a:off x="598158" y="3788424"/>
            <a:ext cx="3973842" cy="1293971"/>
          </a:xfrm>
          <a:prstGeom prst="roundRect">
            <a:avLst/>
          </a:prstGeom>
          <a:solidFill>
            <a:srgbClr val="FFC9C9"/>
          </a:solidFill>
        </p:spPr>
        <p:txBody>
          <a:bodyPr wrap="square" rtlCol="0">
            <a:spAutoFit/>
          </a:bodyPr>
          <a:lstStyle/>
          <a:p>
            <a:pPr lvl="0" algn="ctr">
              <a:defRPr/>
            </a:pP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Improving local roads is </a:t>
            </a:r>
            <a:r>
              <a:rPr lang="en-AU" sz="1400" dirty="0">
                <a:solidFill>
                  <a:prstClr val="black"/>
                </a:solidFill>
                <a:latin typeface="Century Gothic" panose="020B0502020202020204" pitchFamily="34" charset="0"/>
              </a:rPr>
              <a:t>the</a:t>
            </a:r>
            <a:r>
              <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key area to change, followed by water supply, more community facilities/recreational opportunities and safety in the area</a:t>
            </a:r>
            <a:endParaRPr lang="en-AU" sz="1400" dirty="0">
              <a:solidFill>
                <a:prstClr val="black"/>
              </a:solidFill>
              <a:latin typeface="Century Gothic" panose="020B0502020202020204" pitchFamily="34" charset="0"/>
            </a:endParaRPr>
          </a:p>
          <a:p>
            <a:pPr lvl="0" algn="ctr">
              <a:defRPr/>
            </a:pPr>
            <a:endParaRPr kumimoji="0" lang="en-AU"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8" name="Graphic 27">
            <a:extLst>
              <a:ext uri="{FF2B5EF4-FFF2-40B4-BE49-F238E27FC236}">
                <a16:creationId xmlns:a16="http://schemas.microsoft.com/office/drawing/2014/main" id="{44E3370E-2309-4B70-B412-B378C827B3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30146" y="5019309"/>
            <a:ext cx="1251871" cy="646975"/>
          </a:xfrm>
          <a:prstGeom prst="rect">
            <a:avLst/>
          </a:prstGeom>
        </p:spPr>
      </p:pic>
      <p:grpSp>
        <p:nvGrpSpPr>
          <p:cNvPr id="29" name="Group 28">
            <a:extLst>
              <a:ext uri="{FF2B5EF4-FFF2-40B4-BE49-F238E27FC236}">
                <a16:creationId xmlns:a16="http://schemas.microsoft.com/office/drawing/2014/main" id="{7525CBA7-3ECE-4117-A21F-12DFC434658E}"/>
              </a:ext>
            </a:extLst>
          </p:cNvPr>
          <p:cNvGrpSpPr/>
          <p:nvPr/>
        </p:nvGrpSpPr>
        <p:grpSpPr>
          <a:xfrm>
            <a:off x="7688792" y="5981839"/>
            <a:ext cx="1054859" cy="604221"/>
            <a:chOff x="6483350" y="3073401"/>
            <a:chExt cx="1581151" cy="917575"/>
          </a:xfrm>
          <a:solidFill>
            <a:schemeClr val="tx2"/>
          </a:solidFill>
        </p:grpSpPr>
        <p:sp>
          <p:nvSpPr>
            <p:cNvPr id="30" name="Rectangle 9">
              <a:extLst>
                <a:ext uri="{FF2B5EF4-FFF2-40B4-BE49-F238E27FC236}">
                  <a16:creationId xmlns:a16="http://schemas.microsoft.com/office/drawing/2014/main" id="{9372D85F-51FC-4C0C-8258-6A3E8D7FE2A1}"/>
                </a:ext>
              </a:extLst>
            </p:cNvPr>
            <p:cNvSpPr>
              <a:spLocks noChangeArrowheads="1"/>
            </p:cNvSpPr>
            <p:nvPr/>
          </p:nvSpPr>
          <p:spPr bwMode="auto">
            <a:xfrm>
              <a:off x="7288213" y="3189288"/>
              <a:ext cx="381000" cy="1809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10">
              <a:extLst>
                <a:ext uri="{FF2B5EF4-FFF2-40B4-BE49-F238E27FC236}">
                  <a16:creationId xmlns:a16="http://schemas.microsoft.com/office/drawing/2014/main" id="{BBF264EE-DBEF-4025-935A-78844212E971}"/>
                </a:ext>
              </a:extLst>
            </p:cNvPr>
            <p:cNvSpPr>
              <a:spLocks noChangeArrowheads="1"/>
            </p:cNvSpPr>
            <p:nvPr/>
          </p:nvSpPr>
          <p:spPr bwMode="auto">
            <a:xfrm>
              <a:off x="7456488" y="3394076"/>
              <a:ext cx="381000" cy="1778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11">
              <a:extLst>
                <a:ext uri="{FF2B5EF4-FFF2-40B4-BE49-F238E27FC236}">
                  <a16:creationId xmlns:a16="http://schemas.microsoft.com/office/drawing/2014/main" id="{73469EE3-EABA-4278-85F2-5F6D0CB64163}"/>
                </a:ext>
              </a:extLst>
            </p:cNvPr>
            <p:cNvSpPr>
              <a:spLocks noChangeArrowheads="1"/>
            </p:cNvSpPr>
            <p:nvPr/>
          </p:nvSpPr>
          <p:spPr bwMode="auto">
            <a:xfrm>
              <a:off x="7569200" y="3608388"/>
              <a:ext cx="381000" cy="1778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2">
              <a:extLst>
                <a:ext uri="{FF2B5EF4-FFF2-40B4-BE49-F238E27FC236}">
                  <a16:creationId xmlns:a16="http://schemas.microsoft.com/office/drawing/2014/main" id="{6E7FBEE3-8C6A-494E-98A5-ED6CC44AB1EC}"/>
                </a:ext>
              </a:extLst>
            </p:cNvPr>
            <p:cNvSpPr>
              <a:spLocks/>
            </p:cNvSpPr>
            <p:nvPr/>
          </p:nvSpPr>
          <p:spPr bwMode="auto">
            <a:xfrm>
              <a:off x="7143750" y="3608388"/>
              <a:ext cx="382588" cy="177800"/>
            </a:xfrm>
            <a:custGeom>
              <a:avLst/>
              <a:gdLst/>
              <a:ahLst/>
              <a:cxnLst>
                <a:cxn ang="0">
                  <a:pos x="92" y="0"/>
                </a:cxn>
                <a:cxn ang="0">
                  <a:pos x="241" y="0"/>
                </a:cxn>
                <a:cxn ang="0">
                  <a:pos x="241" y="112"/>
                </a:cxn>
                <a:cxn ang="0">
                  <a:pos x="0" y="112"/>
                </a:cxn>
                <a:cxn ang="0">
                  <a:pos x="0" y="77"/>
                </a:cxn>
                <a:cxn ang="0">
                  <a:pos x="33" y="77"/>
                </a:cxn>
                <a:cxn ang="0">
                  <a:pos x="51" y="76"/>
                </a:cxn>
                <a:cxn ang="0">
                  <a:pos x="66" y="71"/>
                </a:cxn>
                <a:cxn ang="0">
                  <a:pos x="79" y="64"/>
                </a:cxn>
                <a:cxn ang="0">
                  <a:pos x="86" y="52"/>
                </a:cxn>
                <a:cxn ang="0">
                  <a:pos x="91" y="35"/>
                </a:cxn>
                <a:cxn ang="0">
                  <a:pos x="92" y="14"/>
                </a:cxn>
                <a:cxn ang="0">
                  <a:pos x="92" y="0"/>
                </a:cxn>
              </a:cxnLst>
              <a:rect l="0" t="0" r="r" b="b"/>
              <a:pathLst>
                <a:path w="241" h="112">
                  <a:moveTo>
                    <a:pt x="92" y="0"/>
                  </a:moveTo>
                  <a:lnTo>
                    <a:pt x="241" y="0"/>
                  </a:lnTo>
                  <a:lnTo>
                    <a:pt x="241" y="112"/>
                  </a:lnTo>
                  <a:lnTo>
                    <a:pt x="0" y="112"/>
                  </a:lnTo>
                  <a:lnTo>
                    <a:pt x="0" y="77"/>
                  </a:lnTo>
                  <a:lnTo>
                    <a:pt x="33" y="77"/>
                  </a:lnTo>
                  <a:lnTo>
                    <a:pt x="51" y="76"/>
                  </a:lnTo>
                  <a:lnTo>
                    <a:pt x="66" y="71"/>
                  </a:lnTo>
                  <a:lnTo>
                    <a:pt x="79" y="64"/>
                  </a:lnTo>
                  <a:lnTo>
                    <a:pt x="86" y="52"/>
                  </a:lnTo>
                  <a:lnTo>
                    <a:pt x="91" y="35"/>
                  </a:lnTo>
                  <a:lnTo>
                    <a:pt x="92" y="14"/>
                  </a:lnTo>
                  <a:lnTo>
                    <a:pt x="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38BD90D6-6746-4EDF-880D-8B27DBDB04D0}"/>
                </a:ext>
              </a:extLst>
            </p:cNvPr>
            <p:cNvSpPr>
              <a:spLocks/>
            </p:cNvSpPr>
            <p:nvPr/>
          </p:nvSpPr>
          <p:spPr bwMode="auto">
            <a:xfrm>
              <a:off x="6723063" y="3611563"/>
              <a:ext cx="382588" cy="179388"/>
            </a:xfrm>
            <a:custGeom>
              <a:avLst/>
              <a:gdLst/>
              <a:ahLst/>
              <a:cxnLst>
                <a:cxn ang="0">
                  <a:pos x="0" y="0"/>
                </a:cxn>
                <a:cxn ang="0">
                  <a:pos x="86" y="0"/>
                </a:cxn>
                <a:cxn ang="0">
                  <a:pos x="115" y="24"/>
                </a:cxn>
                <a:cxn ang="0">
                  <a:pos x="147" y="42"/>
                </a:cxn>
                <a:cxn ang="0">
                  <a:pos x="179" y="56"/>
                </a:cxn>
                <a:cxn ang="0">
                  <a:pos x="210" y="66"/>
                </a:cxn>
                <a:cxn ang="0">
                  <a:pos x="241" y="72"/>
                </a:cxn>
                <a:cxn ang="0">
                  <a:pos x="241" y="113"/>
                </a:cxn>
                <a:cxn ang="0">
                  <a:pos x="0" y="113"/>
                </a:cxn>
                <a:cxn ang="0">
                  <a:pos x="0" y="0"/>
                </a:cxn>
              </a:cxnLst>
              <a:rect l="0" t="0" r="r" b="b"/>
              <a:pathLst>
                <a:path w="241" h="113">
                  <a:moveTo>
                    <a:pt x="0" y="0"/>
                  </a:moveTo>
                  <a:lnTo>
                    <a:pt x="86" y="0"/>
                  </a:lnTo>
                  <a:lnTo>
                    <a:pt x="115" y="24"/>
                  </a:lnTo>
                  <a:lnTo>
                    <a:pt x="147" y="42"/>
                  </a:lnTo>
                  <a:lnTo>
                    <a:pt x="179" y="56"/>
                  </a:lnTo>
                  <a:lnTo>
                    <a:pt x="210" y="66"/>
                  </a:lnTo>
                  <a:lnTo>
                    <a:pt x="241" y="72"/>
                  </a:lnTo>
                  <a:lnTo>
                    <a:pt x="241" y="113"/>
                  </a:lnTo>
                  <a:lnTo>
                    <a:pt x="0" y="11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14">
              <a:extLst>
                <a:ext uri="{FF2B5EF4-FFF2-40B4-BE49-F238E27FC236}">
                  <a16:creationId xmlns:a16="http://schemas.microsoft.com/office/drawing/2014/main" id="{967E0E00-F387-4260-9BE3-0BA63E60C108}"/>
                </a:ext>
              </a:extLst>
            </p:cNvPr>
            <p:cNvSpPr>
              <a:spLocks noChangeArrowheads="1"/>
            </p:cNvSpPr>
            <p:nvPr/>
          </p:nvSpPr>
          <p:spPr bwMode="auto">
            <a:xfrm>
              <a:off x="6483350" y="3810001"/>
              <a:ext cx="381000" cy="1809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15">
              <a:extLst>
                <a:ext uri="{FF2B5EF4-FFF2-40B4-BE49-F238E27FC236}">
                  <a16:creationId xmlns:a16="http://schemas.microsoft.com/office/drawing/2014/main" id="{0A319A67-2021-40B0-8A68-CEC06953BFA3}"/>
                </a:ext>
              </a:extLst>
            </p:cNvPr>
            <p:cNvSpPr>
              <a:spLocks noChangeArrowheads="1"/>
            </p:cNvSpPr>
            <p:nvPr/>
          </p:nvSpPr>
          <p:spPr bwMode="auto">
            <a:xfrm>
              <a:off x="6896100" y="3810001"/>
              <a:ext cx="382588" cy="1809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16">
              <a:extLst>
                <a:ext uri="{FF2B5EF4-FFF2-40B4-BE49-F238E27FC236}">
                  <a16:creationId xmlns:a16="http://schemas.microsoft.com/office/drawing/2014/main" id="{CF5B495E-7DEC-40A1-A1F7-2A4F4056A3DA}"/>
                </a:ext>
              </a:extLst>
            </p:cNvPr>
            <p:cNvSpPr>
              <a:spLocks noChangeArrowheads="1"/>
            </p:cNvSpPr>
            <p:nvPr/>
          </p:nvSpPr>
          <p:spPr bwMode="auto">
            <a:xfrm>
              <a:off x="7312025" y="3810001"/>
              <a:ext cx="382588" cy="1809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17">
              <a:extLst>
                <a:ext uri="{FF2B5EF4-FFF2-40B4-BE49-F238E27FC236}">
                  <a16:creationId xmlns:a16="http://schemas.microsoft.com/office/drawing/2014/main" id="{3958DD1C-1DC9-40B8-B6F7-EFEEA41B7DF3}"/>
                </a:ext>
              </a:extLst>
            </p:cNvPr>
            <p:cNvSpPr>
              <a:spLocks noChangeArrowheads="1"/>
            </p:cNvSpPr>
            <p:nvPr/>
          </p:nvSpPr>
          <p:spPr bwMode="auto">
            <a:xfrm>
              <a:off x="7704138" y="3189288"/>
              <a:ext cx="360363" cy="1809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18">
              <a:extLst>
                <a:ext uri="{FF2B5EF4-FFF2-40B4-BE49-F238E27FC236}">
                  <a16:creationId xmlns:a16="http://schemas.microsoft.com/office/drawing/2014/main" id="{7A1FA6ED-C5CD-4A92-90F0-EAE4DF0135BB}"/>
                </a:ext>
              </a:extLst>
            </p:cNvPr>
            <p:cNvSpPr>
              <a:spLocks noChangeArrowheads="1"/>
            </p:cNvSpPr>
            <p:nvPr/>
          </p:nvSpPr>
          <p:spPr bwMode="auto">
            <a:xfrm>
              <a:off x="7869238" y="3394076"/>
              <a:ext cx="195263" cy="1778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19">
              <a:extLst>
                <a:ext uri="{FF2B5EF4-FFF2-40B4-BE49-F238E27FC236}">
                  <a16:creationId xmlns:a16="http://schemas.microsoft.com/office/drawing/2014/main" id="{F956EEC1-3BFC-4AB9-B6BE-E39DB409F71B}"/>
                </a:ext>
              </a:extLst>
            </p:cNvPr>
            <p:cNvSpPr>
              <a:spLocks noChangeArrowheads="1"/>
            </p:cNvSpPr>
            <p:nvPr/>
          </p:nvSpPr>
          <p:spPr bwMode="auto">
            <a:xfrm>
              <a:off x="7981950" y="3608388"/>
              <a:ext cx="82550" cy="1778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20">
              <a:extLst>
                <a:ext uri="{FF2B5EF4-FFF2-40B4-BE49-F238E27FC236}">
                  <a16:creationId xmlns:a16="http://schemas.microsoft.com/office/drawing/2014/main" id="{0E794AB3-D4DE-4AF3-BF7C-B0FC62D659F8}"/>
                </a:ext>
              </a:extLst>
            </p:cNvPr>
            <p:cNvSpPr>
              <a:spLocks noChangeArrowheads="1"/>
            </p:cNvSpPr>
            <p:nvPr/>
          </p:nvSpPr>
          <p:spPr bwMode="auto">
            <a:xfrm>
              <a:off x="7734300" y="3810001"/>
              <a:ext cx="330200" cy="1809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1B7D06F2-C6C1-4591-ABB0-C9E48AB20E06}"/>
                </a:ext>
              </a:extLst>
            </p:cNvPr>
            <p:cNvSpPr>
              <a:spLocks/>
            </p:cNvSpPr>
            <p:nvPr/>
          </p:nvSpPr>
          <p:spPr bwMode="auto">
            <a:xfrm>
              <a:off x="6789738" y="3244851"/>
              <a:ext cx="474663" cy="460375"/>
            </a:xfrm>
            <a:custGeom>
              <a:avLst/>
              <a:gdLst/>
              <a:ahLst/>
              <a:cxnLst>
                <a:cxn ang="0">
                  <a:pos x="124" y="0"/>
                </a:cxn>
                <a:cxn ang="0">
                  <a:pos x="143" y="3"/>
                </a:cxn>
                <a:cxn ang="0">
                  <a:pos x="162" y="12"/>
                </a:cxn>
                <a:cxn ang="0">
                  <a:pos x="185" y="27"/>
                </a:cxn>
                <a:cxn ang="0">
                  <a:pos x="211" y="49"/>
                </a:cxn>
                <a:cxn ang="0">
                  <a:pos x="236" y="77"/>
                </a:cxn>
                <a:cxn ang="0">
                  <a:pos x="258" y="108"/>
                </a:cxn>
                <a:cxn ang="0">
                  <a:pos x="274" y="141"/>
                </a:cxn>
                <a:cxn ang="0">
                  <a:pos x="286" y="171"/>
                </a:cxn>
                <a:cxn ang="0">
                  <a:pos x="294" y="202"/>
                </a:cxn>
                <a:cxn ang="0">
                  <a:pos x="297" y="229"/>
                </a:cxn>
                <a:cxn ang="0">
                  <a:pos x="299" y="252"/>
                </a:cxn>
                <a:cxn ang="0">
                  <a:pos x="296" y="268"/>
                </a:cxn>
                <a:cxn ang="0">
                  <a:pos x="289" y="279"/>
                </a:cxn>
                <a:cxn ang="0">
                  <a:pos x="277" y="285"/>
                </a:cxn>
                <a:cxn ang="0">
                  <a:pos x="256" y="290"/>
                </a:cxn>
                <a:cxn ang="0">
                  <a:pos x="229" y="290"/>
                </a:cxn>
                <a:cxn ang="0">
                  <a:pos x="197" y="285"/>
                </a:cxn>
                <a:cxn ang="0">
                  <a:pos x="161" y="278"/>
                </a:cxn>
                <a:cxn ang="0">
                  <a:pos x="124" y="264"/>
                </a:cxn>
                <a:cxn ang="0">
                  <a:pos x="88" y="244"/>
                </a:cxn>
                <a:cxn ang="0">
                  <a:pos x="53" y="217"/>
                </a:cxn>
                <a:cxn ang="0">
                  <a:pos x="29" y="191"/>
                </a:cxn>
                <a:cxn ang="0">
                  <a:pos x="12" y="168"/>
                </a:cxn>
                <a:cxn ang="0">
                  <a:pos x="3" y="149"/>
                </a:cxn>
                <a:cxn ang="0">
                  <a:pos x="0" y="130"/>
                </a:cxn>
                <a:cxn ang="0">
                  <a:pos x="2" y="112"/>
                </a:cxn>
                <a:cxn ang="0">
                  <a:pos x="9" y="97"/>
                </a:cxn>
                <a:cxn ang="0">
                  <a:pos x="18" y="82"/>
                </a:cxn>
                <a:cxn ang="0">
                  <a:pos x="31" y="67"/>
                </a:cxn>
                <a:cxn ang="0">
                  <a:pos x="41" y="76"/>
                </a:cxn>
                <a:cxn ang="0">
                  <a:pos x="50" y="82"/>
                </a:cxn>
                <a:cxn ang="0">
                  <a:pos x="61" y="83"/>
                </a:cxn>
                <a:cxn ang="0">
                  <a:pos x="70" y="80"/>
                </a:cxn>
                <a:cxn ang="0">
                  <a:pos x="79" y="74"/>
                </a:cxn>
                <a:cxn ang="0">
                  <a:pos x="85" y="62"/>
                </a:cxn>
                <a:cxn ang="0">
                  <a:pos x="85" y="49"/>
                </a:cxn>
                <a:cxn ang="0">
                  <a:pos x="78" y="36"/>
                </a:cxn>
                <a:cxn ang="0">
                  <a:pos x="67" y="27"/>
                </a:cxn>
                <a:cxn ang="0">
                  <a:pos x="81" y="15"/>
                </a:cxn>
                <a:cxn ang="0">
                  <a:pos x="94" y="8"/>
                </a:cxn>
                <a:cxn ang="0">
                  <a:pos x="109" y="2"/>
                </a:cxn>
                <a:cxn ang="0">
                  <a:pos x="124" y="0"/>
                </a:cxn>
              </a:cxnLst>
              <a:rect l="0" t="0" r="r" b="b"/>
              <a:pathLst>
                <a:path w="299" h="290">
                  <a:moveTo>
                    <a:pt x="124" y="0"/>
                  </a:moveTo>
                  <a:lnTo>
                    <a:pt x="143" y="3"/>
                  </a:lnTo>
                  <a:lnTo>
                    <a:pt x="162" y="12"/>
                  </a:lnTo>
                  <a:lnTo>
                    <a:pt x="185" y="27"/>
                  </a:lnTo>
                  <a:lnTo>
                    <a:pt x="211" y="49"/>
                  </a:lnTo>
                  <a:lnTo>
                    <a:pt x="236" y="77"/>
                  </a:lnTo>
                  <a:lnTo>
                    <a:pt x="258" y="108"/>
                  </a:lnTo>
                  <a:lnTo>
                    <a:pt x="274" y="141"/>
                  </a:lnTo>
                  <a:lnTo>
                    <a:pt x="286" y="171"/>
                  </a:lnTo>
                  <a:lnTo>
                    <a:pt x="294" y="202"/>
                  </a:lnTo>
                  <a:lnTo>
                    <a:pt x="297" y="229"/>
                  </a:lnTo>
                  <a:lnTo>
                    <a:pt x="299" y="252"/>
                  </a:lnTo>
                  <a:lnTo>
                    <a:pt x="296" y="268"/>
                  </a:lnTo>
                  <a:lnTo>
                    <a:pt x="289" y="279"/>
                  </a:lnTo>
                  <a:lnTo>
                    <a:pt x="277" y="285"/>
                  </a:lnTo>
                  <a:lnTo>
                    <a:pt x="256" y="290"/>
                  </a:lnTo>
                  <a:lnTo>
                    <a:pt x="229" y="290"/>
                  </a:lnTo>
                  <a:lnTo>
                    <a:pt x="197" y="285"/>
                  </a:lnTo>
                  <a:lnTo>
                    <a:pt x="161" y="278"/>
                  </a:lnTo>
                  <a:lnTo>
                    <a:pt x="124" y="264"/>
                  </a:lnTo>
                  <a:lnTo>
                    <a:pt x="88" y="244"/>
                  </a:lnTo>
                  <a:lnTo>
                    <a:pt x="53" y="217"/>
                  </a:lnTo>
                  <a:lnTo>
                    <a:pt x="29" y="191"/>
                  </a:lnTo>
                  <a:lnTo>
                    <a:pt x="12" y="168"/>
                  </a:lnTo>
                  <a:lnTo>
                    <a:pt x="3" y="149"/>
                  </a:lnTo>
                  <a:lnTo>
                    <a:pt x="0" y="130"/>
                  </a:lnTo>
                  <a:lnTo>
                    <a:pt x="2" y="112"/>
                  </a:lnTo>
                  <a:lnTo>
                    <a:pt x="9" y="97"/>
                  </a:lnTo>
                  <a:lnTo>
                    <a:pt x="18" y="82"/>
                  </a:lnTo>
                  <a:lnTo>
                    <a:pt x="31" y="67"/>
                  </a:lnTo>
                  <a:lnTo>
                    <a:pt x="41" y="76"/>
                  </a:lnTo>
                  <a:lnTo>
                    <a:pt x="50" y="82"/>
                  </a:lnTo>
                  <a:lnTo>
                    <a:pt x="61" y="83"/>
                  </a:lnTo>
                  <a:lnTo>
                    <a:pt x="70" y="80"/>
                  </a:lnTo>
                  <a:lnTo>
                    <a:pt x="79" y="74"/>
                  </a:lnTo>
                  <a:lnTo>
                    <a:pt x="85" y="62"/>
                  </a:lnTo>
                  <a:lnTo>
                    <a:pt x="85" y="49"/>
                  </a:lnTo>
                  <a:lnTo>
                    <a:pt x="78" y="36"/>
                  </a:lnTo>
                  <a:lnTo>
                    <a:pt x="67" y="27"/>
                  </a:lnTo>
                  <a:lnTo>
                    <a:pt x="81" y="15"/>
                  </a:lnTo>
                  <a:lnTo>
                    <a:pt x="94" y="8"/>
                  </a:lnTo>
                  <a:lnTo>
                    <a:pt x="109" y="2"/>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C4269358-A0B8-40F9-9516-2F957A89A7C3}"/>
                </a:ext>
              </a:extLst>
            </p:cNvPr>
            <p:cNvSpPr>
              <a:spLocks/>
            </p:cNvSpPr>
            <p:nvPr/>
          </p:nvSpPr>
          <p:spPr bwMode="auto">
            <a:xfrm>
              <a:off x="7215188" y="3394076"/>
              <a:ext cx="196850" cy="177800"/>
            </a:xfrm>
            <a:custGeom>
              <a:avLst/>
              <a:gdLst/>
              <a:ahLst/>
              <a:cxnLst>
                <a:cxn ang="0">
                  <a:pos x="0" y="0"/>
                </a:cxn>
                <a:cxn ang="0">
                  <a:pos x="124" y="0"/>
                </a:cxn>
                <a:cxn ang="0">
                  <a:pos x="124" y="112"/>
                </a:cxn>
                <a:cxn ang="0">
                  <a:pos x="44" y="112"/>
                </a:cxn>
                <a:cxn ang="0">
                  <a:pos x="35" y="76"/>
                </a:cxn>
                <a:cxn ang="0">
                  <a:pos x="20" y="38"/>
                </a:cxn>
                <a:cxn ang="0">
                  <a:pos x="0" y="0"/>
                </a:cxn>
              </a:cxnLst>
              <a:rect l="0" t="0" r="r" b="b"/>
              <a:pathLst>
                <a:path w="124" h="112">
                  <a:moveTo>
                    <a:pt x="0" y="0"/>
                  </a:moveTo>
                  <a:lnTo>
                    <a:pt x="124" y="0"/>
                  </a:lnTo>
                  <a:lnTo>
                    <a:pt x="124" y="112"/>
                  </a:lnTo>
                  <a:lnTo>
                    <a:pt x="44" y="112"/>
                  </a:lnTo>
                  <a:lnTo>
                    <a:pt x="35" y="76"/>
                  </a:lnTo>
                  <a:lnTo>
                    <a:pt x="20" y="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166BDF4C-756D-4EB6-8103-BBE268CBDADA}"/>
                </a:ext>
              </a:extLst>
            </p:cNvPr>
            <p:cNvSpPr>
              <a:spLocks/>
            </p:cNvSpPr>
            <p:nvPr/>
          </p:nvSpPr>
          <p:spPr bwMode="auto">
            <a:xfrm>
              <a:off x="6610350" y="3073401"/>
              <a:ext cx="296863" cy="284163"/>
            </a:xfrm>
            <a:custGeom>
              <a:avLst/>
              <a:gdLst/>
              <a:ahLst/>
              <a:cxnLst>
                <a:cxn ang="0">
                  <a:pos x="30" y="0"/>
                </a:cxn>
                <a:cxn ang="0">
                  <a:pos x="42" y="2"/>
                </a:cxn>
                <a:cxn ang="0">
                  <a:pos x="54" y="8"/>
                </a:cxn>
                <a:cxn ang="0">
                  <a:pos x="94" y="40"/>
                </a:cxn>
                <a:cxn ang="0">
                  <a:pos x="159" y="107"/>
                </a:cxn>
                <a:cxn ang="0">
                  <a:pos x="166" y="117"/>
                </a:cxn>
                <a:cxn ang="0">
                  <a:pos x="169" y="128"/>
                </a:cxn>
                <a:cxn ang="0">
                  <a:pos x="168" y="140"/>
                </a:cxn>
                <a:cxn ang="0">
                  <a:pos x="172" y="143"/>
                </a:cxn>
                <a:cxn ang="0">
                  <a:pos x="186" y="157"/>
                </a:cxn>
                <a:cxn ang="0">
                  <a:pos x="187" y="161"/>
                </a:cxn>
                <a:cxn ang="0">
                  <a:pos x="187" y="166"/>
                </a:cxn>
                <a:cxn ang="0">
                  <a:pos x="186" y="170"/>
                </a:cxn>
                <a:cxn ang="0">
                  <a:pos x="183" y="175"/>
                </a:cxn>
                <a:cxn ang="0">
                  <a:pos x="178" y="178"/>
                </a:cxn>
                <a:cxn ang="0">
                  <a:pos x="174" y="179"/>
                </a:cxn>
                <a:cxn ang="0">
                  <a:pos x="171" y="179"/>
                </a:cxn>
                <a:cxn ang="0">
                  <a:pos x="162" y="176"/>
                </a:cxn>
                <a:cxn ang="0">
                  <a:pos x="147" y="161"/>
                </a:cxn>
                <a:cxn ang="0">
                  <a:pos x="128" y="163"/>
                </a:cxn>
                <a:cxn ang="0">
                  <a:pos x="113" y="155"/>
                </a:cxn>
                <a:cxn ang="0">
                  <a:pos x="41" y="91"/>
                </a:cxn>
                <a:cxn ang="0">
                  <a:pos x="9" y="56"/>
                </a:cxn>
                <a:cxn ang="0">
                  <a:pos x="1" y="46"/>
                </a:cxn>
                <a:cxn ang="0">
                  <a:pos x="0" y="34"/>
                </a:cxn>
                <a:cxn ang="0">
                  <a:pos x="1" y="22"/>
                </a:cxn>
                <a:cxn ang="0">
                  <a:pos x="7" y="11"/>
                </a:cxn>
                <a:cxn ang="0">
                  <a:pos x="18" y="3"/>
                </a:cxn>
                <a:cxn ang="0">
                  <a:pos x="30" y="0"/>
                </a:cxn>
              </a:cxnLst>
              <a:rect l="0" t="0" r="r" b="b"/>
              <a:pathLst>
                <a:path w="187" h="179">
                  <a:moveTo>
                    <a:pt x="30" y="0"/>
                  </a:moveTo>
                  <a:lnTo>
                    <a:pt x="42" y="2"/>
                  </a:lnTo>
                  <a:lnTo>
                    <a:pt x="54" y="8"/>
                  </a:lnTo>
                  <a:lnTo>
                    <a:pt x="94" y="40"/>
                  </a:lnTo>
                  <a:lnTo>
                    <a:pt x="159" y="107"/>
                  </a:lnTo>
                  <a:lnTo>
                    <a:pt x="166" y="117"/>
                  </a:lnTo>
                  <a:lnTo>
                    <a:pt x="169" y="128"/>
                  </a:lnTo>
                  <a:lnTo>
                    <a:pt x="168" y="140"/>
                  </a:lnTo>
                  <a:lnTo>
                    <a:pt x="172" y="143"/>
                  </a:lnTo>
                  <a:lnTo>
                    <a:pt x="186" y="157"/>
                  </a:lnTo>
                  <a:lnTo>
                    <a:pt x="187" y="161"/>
                  </a:lnTo>
                  <a:lnTo>
                    <a:pt x="187" y="166"/>
                  </a:lnTo>
                  <a:lnTo>
                    <a:pt x="186" y="170"/>
                  </a:lnTo>
                  <a:lnTo>
                    <a:pt x="183" y="175"/>
                  </a:lnTo>
                  <a:lnTo>
                    <a:pt x="178" y="178"/>
                  </a:lnTo>
                  <a:lnTo>
                    <a:pt x="174" y="179"/>
                  </a:lnTo>
                  <a:lnTo>
                    <a:pt x="171" y="179"/>
                  </a:lnTo>
                  <a:lnTo>
                    <a:pt x="162" y="176"/>
                  </a:lnTo>
                  <a:lnTo>
                    <a:pt x="147" y="161"/>
                  </a:lnTo>
                  <a:lnTo>
                    <a:pt x="128" y="163"/>
                  </a:lnTo>
                  <a:lnTo>
                    <a:pt x="113" y="155"/>
                  </a:lnTo>
                  <a:lnTo>
                    <a:pt x="41" y="91"/>
                  </a:lnTo>
                  <a:lnTo>
                    <a:pt x="9" y="56"/>
                  </a:lnTo>
                  <a:lnTo>
                    <a:pt x="1" y="46"/>
                  </a:lnTo>
                  <a:lnTo>
                    <a:pt x="0" y="34"/>
                  </a:lnTo>
                  <a:lnTo>
                    <a:pt x="1" y="22"/>
                  </a:lnTo>
                  <a:lnTo>
                    <a:pt x="7" y="11"/>
                  </a:lnTo>
                  <a:lnTo>
                    <a:pt x="18" y="3"/>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061830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6B02BA3A-5057-4F4A-8C54-6F4D54B49B78}"/>
              </a:ext>
            </a:extLst>
          </p:cNvPr>
          <p:cNvGraphicFramePr>
            <a:graphicFrameLocks noGrp="1"/>
          </p:cNvGraphicFramePr>
          <p:nvPr>
            <p:extLst>
              <p:ext uri="{D42A27DB-BD31-4B8C-83A1-F6EECF244321}">
                <p14:modId xmlns:p14="http://schemas.microsoft.com/office/powerpoint/2010/main" val="495630346"/>
              </p:ext>
            </p:extLst>
          </p:nvPr>
        </p:nvGraphicFramePr>
        <p:xfrm>
          <a:off x="5004048" y="780142"/>
          <a:ext cx="3921020" cy="5672447"/>
        </p:xfrm>
        <a:graphic>
          <a:graphicData uri="http://schemas.openxmlformats.org/drawingml/2006/table">
            <a:tbl>
              <a:tblPr/>
              <a:tblGrid>
                <a:gridCol w="3381020">
                  <a:extLst>
                    <a:ext uri="{9D8B030D-6E8A-4147-A177-3AD203B41FA5}">
                      <a16:colId xmlns:a16="http://schemas.microsoft.com/office/drawing/2014/main" val="3697342535"/>
                    </a:ext>
                  </a:extLst>
                </a:gridCol>
                <a:gridCol w="540000">
                  <a:extLst>
                    <a:ext uri="{9D8B030D-6E8A-4147-A177-3AD203B41FA5}">
                      <a16:colId xmlns:a16="http://schemas.microsoft.com/office/drawing/2014/main" val="2707807430"/>
                    </a:ext>
                  </a:extLst>
                </a:gridCol>
              </a:tblGrid>
              <a:tr h="258259">
                <a:tc>
                  <a:txBody>
                    <a:bodyPr/>
                    <a:lstStyle/>
                    <a:p>
                      <a:pPr algn="l" fontAlgn="ctr"/>
                      <a:r>
                        <a:rPr lang="en-US" sz="1000" b="0" i="0" u="none" strike="noStrike" dirty="0">
                          <a:solidFill>
                            <a:schemeClr val="bg1"/>
                          </a:solidFill>
                          <a:effectLst/>
                          <a:latin typeface="Century Gothic" panose="020B0502020202020204" pitchFamily="34" charset="0"/>
                        </a:rPr>
                        <a:t>Things to change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a:txBody>
                    <a:bodyPr/>
                    <a:lstStyle/>
                    <a:p>
                      <a:pPr algn="ctr" fontAlgn="ctr"/>
                      <a:r>
                        <a:rPr lang="en-US" sz="1000" b="0" i="0" u="none" strike="noStrike" dirty="0">
                          <a:solidFill>
                            <a:schemeClr val="bg1"/>
                          </a:solidFill>
                          <a:effectLst/>
                          <a:latin typeface="Century Gothic" panose="020B0502020202020204" pitchFamily="34" charset="0"/>
                        </a:rPr>
                        <a:t>N = 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518908881"/>
                  </a:ext>
                </a:extLst>
              </a:tr>
              <a:tr h="362474">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Affordability of housing/housing diversity e.g. more public housing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tcPr>
                </a:tc>
                <a:extLst>
                  <a:ext uri="{0D108BD9-81ED-4DB2-BD59-A6C34878D82A}">
                    <a16:rowId xmlns:a16="http://schemas.microsoft.com/office/drawing/2014/main" val="935731184"/>
                  </a:ext>
                </a:extLst>
              </a:tr>
              <a:tr h="312616">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Climate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421251459"/>
                  </a:ext>
                </a:extLst>
              </a:tr>
              <a:tr h="312616">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Drainage/</a:t>
                      </a:r>
                      <a:r>
                        <a:rPr lang="en-US" sz="1000" b="0" i="0" u="none" strike="noStrike" kern="1200" dirty="0" err="1">
                          <a:solidFill>
                            <a:srgbClr val="000000"/>
                          </a:solidFill>
                          <a:effectLst/>
                          <a:latin typeface="Century Gothic" panose="020B0502020202020204" pitchFamily="34" charset="0"/>
                          <a:ea typeface="+mn-ea"/>
                          <a:cs typeface="+mn-cs"/>
                        </a:rPr>
                        <a:t>kerb</a:t>
                      </a:r>
                      <a:r>
                        <a:rPr lang="en-US" sz="1000" b="0" i="0" u="none" strike="noStrike" kern="1200" dirty="0">
                          <a:solidFill>
                            <a:srgbClr val="000000"/>
                          </a:solidFill>
                          <a:effectLst/>
                          <a:latin typeface="Century Gothic" panose="020B0502020202020204" pitchFamily="34" charset="0"/>
                          <a:ea typeface="+mn-ea"/>
                          <a:cs typeface="+mn-cs"/>
                        </a:rPr>
                        <a:t> and guttering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538890999"/>
                  </a:ext>
                </a:extLst>
              </a:tr>
              <a:tr h="362474">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Economic development/attract more businesses/job opportunities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153999671"/>
                  </a:ext>
                </a:extLst>
              </a:tr>
              <a:tr h="312616">
                <a:tc>
                  <a:txBody>
                    <a:bodyPr/>
                    <a:lstStyle/>
                    <a:p>
                      <a:pPr marL="82550" indent="-82550"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Elderly/disabled services/facilities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966310893"/>
                  </a:ext>
                </a:extLst>
              </a:tr>
              <a:tr h="312616">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Natural disaster management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2039868696"/>
                  </a:ext>
                </a:extLst>
              </a:tr>
              <a:tr h="312616">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Other comments regarding roads, traffic and parking </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325617977"/>
                  </a:ext>
                </a:extLst>
              </a:tr>
              <a:tr h="312616">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Promoting tourism</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765127804"/>
                  </a:ext>
                </a:extLst>
              </a:tr>
              <a:tr h="312616">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Road safety/education/speed regulation </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648613858"/>
                  </a:ext>
                </a:extLst>
              </a:tr>
              <a:tr h="312616">
                <a:tc>
                  <a:txBody>
                    <a:bodyPr/>
                    <a:lstStyle/>
                    <a:p>
                      <a:pPr marL="82550" indent="-82550"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Shade/coverage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871264270"/>
                  </a:ext>
                </a:extLst>
              </a:tr>
              <a:tr h="312616">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Street lighting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807416839"/>
                  </a:ext>
                </a:extLst>
              </a:tr>
              <a:tr h="312616">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Tamworth Airport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43808179"/>
                  </a:ext>
                </a:extLst>
              </a:tr>
              <a:tr h="312616">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Town centre beautification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672898908"/>
                  </a:ext>
                </a:extLst>
              </a:tr>
              <a:tr h="312616">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Arts/Cultural facilities e.g. to promote diversity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&lt;1%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000082168"/>
                  </a:ext>
                </a:extLst>
              </a:tr>
              <a:tr h="312616">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Support local businesses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&lt;1%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495830533"/>
                  </a:ext>
                </a:extLst>
              </a:tr>
              <a:tr h="312616">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Other comments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noFill/>
                      <a:prstDash val="solid"/>
                      <a:round/>
                      <a:headEnd type="none" w="med" len="med"/>
                      <a:tailEnd type="none" w="med" len="med"/>
                    </a:lnB>
                  </a:tcPr>
                </a:tc>
                <a:extLst>
                  <a:ext uri="{0D108BD9-81ED-4DB2-BD59-A6C34878D82A}">
                    <a16:rowId xmlns:a16="http://schemas.microsoft.com/office/drawing/2014/main" val="671084820"/>
                  </a:ext>
                </a:extLst>
              </a:tr>
              <a:tr h="312616">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Don't know/no response/happy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17%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6247488"/>
                  </a:ext>
                </a:extLst>
              </a:tr>
            </a:tbl>
          </a:graphicData>
        </a:graphic>
      </p:graphicFrame>
      <p:graphicFrame>
        <p:nvGraphicFramePr>
          <p:cNvPr id="5" name="Table 4">
            <a:extLst>
              <a:ext uri="{FF2B5EF4-FFF2-40B4-BE49-F238E27FC236}">
                <a16:creationId xmlns:a16="http://schemas.microsoft.com/office/drawing/2014/main" id="{28B46F07-6524-4813-98C0-69A09A137390}"/>
              </a:ext>
            </a:extLst>
          </p:cNvPr>
          <p:cNvGraphicFramePr>
            <a:graphicFrameLocks noGrp="1"/>
          </p:cNvGraphicFramePr>
          <p:nvPr>
            <p:extLst>
              <p:ext uri="{D42A27DB-BD31-4B8C-83A1-F6EECF244321}">
                <p14:modId xmlns:p14="http://schemas.microsoft.com/office/powerpoint/2010/main" val="502667444"/>
              </p:ext>
            </p:extLst>
          </p:nvPr>
        </p:nvGraphicFramePr>
        <p:xfrm>
          <a:off x="218932" y="780141"/>
          <a:ext cx="4677044" cy="5672439"/>
        </p:xfrm>
        <a:graphic>
          <a:graphicData uri="http://schemas.openxmlformats.org/drawingml/2006/table">
            <a:tbl>
              <a:tblPr/>
              <a:tblGrid>
                <a:gridCol w="4097302">
                  <a:extLst>
                    <a:ext uri="{9D8B030D-6E8A-4147-A177-3AD203B41FA5}">
                      <a16:colId xmlns:a16="http://schemas.microsoft.com/office/drawing/2014/main" val="3697342535"/>
                    </a:ext>
                  </a:extLst>
                </a:gridCol>
                <a:gridCol w="579742">
                  <a:extLst>
                    <a:ext uri="{9D8B030D-6E8A-4147-A177-3AD203B41FA5}">
                      <a16:colId xmlns:a16="http://schemas.microsoft.com/office/drawing/2014/main" val="2707807430"/>
                    </a:ext>
                  </a:extLst>
                </a:gridCol>
              </a:tblGrid>
              <a:tr h="185445">
                <a:tc>
                  <a:txBody>
                    <a:bodyPr/>
                    <a:lstStyle/>
                    <a:p>
                      <a:pPr algn="l" fontAlgn="ctr"/>
                      <a:r>
                        <a:rPr lang="en-US" sz="1000" b="0" i="0" u="none" strike="noStrike" dirty="0">
                          <a:solidFill>
                            <a:schemeClr val="bg1"/>
                          </a:solidFill>
                          <a:effectLst/>
                          <a:latin typeface="Century Gothic" panose="020B0502020202020204" pitchFamily="34" charset="0"/>
                        </a:rPr>
                        <a:t>Things to change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a:txBody>
                    <a:bodyPr/>
                    <a:lstStyle/>
                    <a:p>
                      <a:pPr algn="ctr" fontAlgn="ctr"/>
                      <a:r>
                        <a:rPr lang="en-US" sz="1000" b="0" i="0" u="none" strike="noStrike" dirty="0">
                          <a:solidFill>
                            <a:schemeClr val="bg1"/>
                          </a:solidFill>
                          <a:effectLst/>
                          <a:latin typeface="Century Gothic" panose="020B0502020202020204" pitchFamily="34" charset="0"/>
                        </a:rPr>
                        <a:t>N = 600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518908881"/>
                  </a:ext>
                </a:extLst>
              </a:tr>
              <a:tr h="185445">
                <a:tc>
                  <a:txBody>
                    <a:bodyPr/>
                    <a:lstStyle/>
                    <a:p>
                      <a:pPr marL="82550" indent="-82550" algn="l" fontAlgn="ctr"/>
                      <a:r>
                        <a:rPr lang="en-US" sz="1000" b="0" i="0" u="none" strike="noStrike" dirty="0">
                          <a:solidFill>
                            <a:srgbClr val="000000"/>
                          </a:solidFill>
                          <a:effectLst/>
                          <a:latin typeface="Century Gothic" panose="020B0502020202020204" pitchFamily="34" charset="0"/>
                        </a:rPr>
                        <a:t>Maintenance of roads and supporting infrastructure </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25%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tcPr>
                </a:tc>
                <a:extLst>
                  <a:ext uri="{0D108BD9-81ED-4DB2-BD59-A6C34878D82A}">
                    <a16:rowId xmlns:a16="http://schemas.microsoft.com/office/drawing/2014/main" val="935731184"/>
                  </a:ext>
                </a:extLst>
              </a:tr>
              <a:tr h="185445">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Water supply/services/quality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1712823373"/>
                  </a:ext>
                </a:extLst>
              </a:tr>
              <a:tr h="359982">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More community facilities/recreation and leisure e.g. pools, water park, sporting facilities, BBQ</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421251459"/>
                  </a:ext>
                </a:extLst>
              </a:tr>
              <a:tr h="185445">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Safety/lowering crime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538890999"/>
                  </a:ext>
                </a:extLst>
              </a:tr>
              <a:tr h="185445">
                <a:tc>
                  <a:txBody>
                    <a:bodyPr/>
                    <a:lstStyle/>
                    <a:p>
                      <a:pPr marL="82550" indent="-82550"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Children/youth services/education/activities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153999671"/>
                  </a:ext>
                </a:extLst>
              </a:tr>
              <a:tr h="185445">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Improving/more medical and health services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966310893"/>
                  </a:ext>
                </a:extLst>
              </a:tr>
              <a:tr h="359982">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Council e.g. transparency/accountability/DAs/service/financial management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2039868696"/>
                  </a:ext>
                </a:extLst>
              </a:tr>
              <a:tr h="185445">
                <a:tc>
                  <a:txBody>
                    <a:bodyPr/>
                    <a:lstStyle/>
                    <a:p>
                      <a:pPr marL="82550" indent="-82550"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Management of the natural environment/trees/mowing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765127804"/>
                  </a:ext>
                </a:extLst>
              </a:tr>
              <a:tr h="359982">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Entertainment/activities/events e.g. nightlife, more dining options, music, theatre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871264270"/>
                  </a:ext>
                </a:extLst>
              </a:tr>
              <a:tr h="185445">
                <a:tc>
                  <a:txBody>
                    <a:bodyPr/>
                    <a:lstStyle/>
                    <a:p>
                      <a:pPr marL="82550" indent="-82550" algn="l" defTabSz="914400" rtl="0" eaLnBrk="1" fontAlgn="ctr" latinLnBrk="0" hangingPunct="1"/>
                      <a:r>
                        <a:rPr lang="en-US" sz="1000" b="0" i="0" u="none" strike="noStrike" kern="1200">
                          <a:solidFill>
                            <a:srgbClr val="000000"/>
                          </a:solidFill>
                          <a:effectLst/>
                          <a:latin typeface="Century Gothic" panose="020B0502020202020204" pitchFamily="34" charset="0"/>
                          <a:ea typeface="+mn-ea"/>
                          <a:cs typeface="+mn-cs"/>
                        </a:rPr>
                        <a:t>Equity across all communities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807416839"/>
                  </a:ext>
                </a:extLst>
              </a:tr>
              <a:tr h="359982">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Issues with structure of Council e.g. wages, staff, mismanagement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43808179"/>
                  </a:ext>
                </a:extLst>
              </a:tr>
              <a:tr h="359982">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Overdevelopment/overpopulation/opposing specific developments/keeping the small-town feel</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672898908"/>
                  </a:ext>
                </a:extLst>
              </a:tr>
              <a:tr h="185445">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Footpaths/cycleways/crossings </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2894405361"/>
                  </a:ext>
                </a:extLst>
              </a:tr>
              <a:tr h="185445">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Lower rates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000082168"/>
                  </a:ext>
                </a:extLst>
              </a:tr>
              <a:tr h="185445">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Planning for growth/infrastructure and services to match growth</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495830533"/>
                  </a:ext>
                </a:extLst>
              </a:tr>
              <a:tr h="185445">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Public transport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313744431"/>
                  </a:ext>
                </a:extLst>
              </a:tr>
              <a:tr h="359982">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Access/connectivity to other areas e.g. another access to </a:t>
                      </a:r>
                      <a:r>
                        <a:rPr lang="en-US" sz="1000" b="0" i="0" u="none" strike="noStrike" kern="1200" dirty="0" err="1">
                          <a:solidFill>
                            <a:srgbClr val="000000"/>
                          </a:solidFill>
                          <a:effectLst/>
                          <a:latin typeface="Century Gothic" panose="020B0502020202020204" pitchFamily="34" charset="0"/>
                          <a:ea typeface="+mn-ea"/>
                          <a:cs typeface="+mn-cs"/>
                        </a:rPr>
                        <a:t>Calala</a:t>
                      </a:r>
                      <a:r>
                        <a:rPr lang="en-US" sz="1000" b="0" i="0" u="none" strike="noStrike" kern="1200" dirty="0">
                          <a:solidFill>
                            <a:srgbClr val="000000"/>
                          </a:solidFill>
                          <a:effectLst/>
                          <a:latin typeface="Century Gothic" panose="020B0502020202020204" pitchFamily="34" charset="0"/>
                          <a:ea typeface="+mn-ea"/>
                          <a:cs typeface="+mn-cs"/>
                        </a:rPr>
                        <a:t>, improving the entrance to Tamworth </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875352464"/>
                  </a:ext>
                </a:extLst>
              </a:tr>
              <a:tr h="185445">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Community consultation/engagement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2140034459"/>
                  </a:ext>
                </a:extLst>
              </a:tr>
              <a:tr h="359982">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Energy efficiency/alternative energy/sustainability/climate change/biodiversity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096775989"/>
                  </a:ext>
                </a:extLst>
              </a:tr>
              <a:tr h="185445">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Improve traffic flow/traffic lights/round-a-bouts </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2753214291"/>
                  </a:ext>
                </a:extLst>
              </a:tr>
              <a:tr h="185445">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More shopping options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580066541"/>
                  </a:ext>
                </a:extLst>
              </a:tr>
              <a:tr h="185445">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Parking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2104794363"/>
                  </a:ext>
                </a:extLst>
              </a:tr>
              <a:tr h="185445">
                <a:tc>
                  <a:txBody>
                    <a:bodyPr/>
                    <a:lstStyle/>
                    <a:p>
                      <a:pPr marL="82550" indent="-82550" algn="l"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Waste collection/recycling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71084820"/>
                  </a:ext>
                </a:extLst>
              </a:tr>
            </a:tbl>
          </a:graphicData>
        </a:graphic>
      </p:graphicFrame>
      <p:sp>
        <p:nvSpPr>
          <p:cNvPr id="11" name="Text Placeholder 1">
            <a:extLst>
              <a:ext uri="{FF2B5EF4-FFF2-40B4-BE49-F238E27FC236}">
                <a16:creationId xmlns:a16="http://schemas.microsoft.com/office/drawing/2014/main" id="{AFB414DD-00B0-46B1-9707-D65E9804FE93}"/>
              </a:ext>
            </a:extLst>
          </p:cNvPr>
          <p:cNvSpPr txBox="1">
            <a:spLocks/>
          </p:cNvSpPr>
          <p:nvPr/>
        </p:nvSpPr>
        <p:spPr>
          <a:xfrm>
            <a:off x="0" y="-814"/>
            <a:ext cx="914400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a:ln>
                  <a:noFill/>
                </a:ln>
                <a:solidFill>
                  <a:srgbClr val="1F497D"/>
                </a:solidFill>
                <a:effectLst/>
                <a:uLnTx/>
                <a:uFillTx/>
                <a:latin typeface="Century Gothic" pitchFamily="34" charset="0"/>
                <a:ea typeface="+mn-ea"/>
                <a:cs typeface="+mn-cs"/>
              </a:rPr>
              <a:t>What Would You Change?</a:t>
            </a:r>
            <a:endParaRPr kumimoji="0" lang="en-US" sz="2600" b="1" i="0" u="none" strike="noStrike" kern="1200" cap="none" spc="0" normalizeH="0" baseline="0" noProof="0" dirty="0">
              <a:ln>
                <a:noFill/>
              </a:ln>
              <a:solidFill>
                <a:srgbClr val="1F497D"/>
              </a:solidFill>
              <a:effectLst/>
              <a:uLnTx/>
              <a:uFillTx/>
              <a:latin typeface="Century Gothic" pitchFamily="34" charset="0"/>
              <a:ea typeface="+mn-ea"/>
              <a:cs typeface="+mn-cs"/>
            </a:endParaRPr>
          </a:p>
        </p:txBody>
      </p:sp>
      <p:sp>
        <p:nvSpPr>
          <p:cNvPr id="12" name="Text Placeholder 3">
            <a:extLst>
              <a:ext uri="{FF2B5EF4-FFF2-40B4-BE49-F238E27FC236}">
                <a16:creationId xmlns:a16="http://schemas.microsoft.com/office/drawing/2014/main" id="{9BB8EC3E-E6C9-4FEA-8CBF-F65D7E0C0360}"/>
              </a:ext>
            </a:extLst>
          </p:cNvPr>
          <p:cNvSpPr txBox="1">
            <a:spLocks/>
          </p:cNvSpPr>
          <p:nvPr/>
        </p:nvSpPr>
        <p:spPr>
          <a:xfrm>
            <a:off x="-8388" y="519921"/>
            <a:ext cx="9144000" cy="216123"/>
          </a:xfrm>
          <a:prstGeom prst="rect">
            <a:avLst/>
          </a:prstGeom>
        </p:spPr>
        <p:txBody>
          <a:bodyPr anchor="ctr"/>
          <a:lstStyle>
            <a:lvl1pPr marL="449263" indent="-449263" algn="l" defTabSz="914400" rtl="0" eaLnBrk="1" latinLnBrk="0" hangingPunct="1">
              <a:spcBef>
                <a:spcPct val="20000"/>
              </a:spcBef>
              <a:buFont typeface="Arial" pitchFamily="34" charset="0"/>
              <a:buNone/>
              <a:defRPr sz="900" i="1" kern="1200" baseline="0">
                <a:solidFill>
                  <a:schemeClr val="tx1">
                    <a:lumMod val="65000"/>
                    <a:lumOff val="35000"/>
                  </a:schemeClr>
                </a:solidFill>
                <a:latin typeface="Century Gothic" panose="020B0502020202020204" pitchFamily="34" charset="0"/>
                <a:ea typeface="+mn-ea"/>
                <a:cs typeface="+mn-cs"/>
              </a:defRPr>
            </a:lvl1pPr>
            <a:lvl2pPr marL="457200" indent="0" algn="l" defTabSz="914400" rtl="0" eaLnBrk="1" latinLnBrk="0" hangingPunct="1">
              <a:spcBef>
                <a:spcPct val="20000"/>
              </a:spcBef>
              <a:buFont typeface="Arial" pitchFamily="34" charset="0"/>
              <a:buNone/>
              <a:defRPr sz="800" i="1" kern="1200">
                <a:solidFill>
                  <a:schemeClr val="tx1">
                    <a:lumMod val="65000"/>
                    <a:lumOff val="35000"/>
                  </a:schemeClr>
                </a:solidFill>
                <a:latin typeface="Century Gothic" panose="020B0502020202020204" pitchFamily="34" charset="0"/>
                <a:ea typeface="+mn-ea"/>
                <a:cs typeface="+mn-cs"/>
              </a:defRPr>
            </a:lvl2pPr>
            <a:lvl3pPr marL="914400" indent="0" algn="l" defTabSz="914400" rtl="0" eaLnBrk="1" latinLnBrk="0" hangingPunct="1">
              <a:spcBef>
                <a:spcPct val="20000"/>
              </a:spcBef>
              <a:buFont typeface="Arial" pitchFamily="34" charset="0"/>
              <a:buNone/>
              <a:defRPr sz="800" i="1" kern="1200">
                <a:solidFill>
                  <a:schemeClr val="tx1">
                    <a:lumMod val="65000"/>
                    <a:lumOff val="35000"/>
                  </a:schemeClr>
                </a:solidFill>
                <a:latin typeface="Century Gothic" panose="020B0502020202020204" pitchFamily="34" charset="0"/>
                <a:ea typeface="+mn-ea"/>
                <a:cs typeface="+mn-cs"/>
              </a:defRPr>
            </a:lvl3pPr>
            <a:lvl4pPr marL="1371600" indent="0" algn="l" defTabSz="914400" rtl="0" eaLnBrk="1" latinLnBrk="0" hangingPunct="1">
              <a:spcBef>
                <a:spcPct val="20000"/>
              </a:spcBef>
              <a:buFont typeface="Arial" pitchFamily="34" charset="0"/>
              <a:buNone/>
              <a:defRPr sz="800" i="1" kern="1200">
                <a:solidFill>
                  <a:schemeClr val="tx1">
                    <a:lumMod val="65000"/>
                    <a:lumOff val="35000"/>
                  </a:schemeClr>
                </a:solidFill>
                <a:latin typeface="Century Gothic" panose="020B0502020202020204" pitchFamily="34" charset="0"/>
                <a:ea typeface="+mn-ea"/>
                <a:cs typeface="+mn-cs"/>
              </a:defRPr>
            </a:lvl4pPr>
            <a:lvl5pPr marL="1828800" indent="0" algn="l" defTabSz="914400" rtl="0" eaLnBrk="1" latinLnBrk="0" hangingPunct="1">
              <a:spcBef>
                <a:spcPct val="20000"/>
              </a:spcBef>
              <a:buFont typeface="Arial" pitchFamily="34" charset="0"/>
              <a:buNone/>
              <a:defRPr sz="800" i="1" kern="1200">
                <a:solidFill>
                  <a:schemeClr val="tx1">
                    <a:lumMod val="65000"/>
                    <a:lumOff val="35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9263" marR="0" lvl="0" indent="-44926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1" u="none" strike="noStrike" kern="1200" cap="none" spc="0" normalizeH="0" baseline="0" noProof="0">
                <a:ln>
                  <a:noFill/>
                </a:ln>
                <a:solidFill>
                  <a:sysClr val="windowText" lastClr="000000">
                    <a:lumMod val="65000"/>
                    <a:lumOff val="35000"/>
                  </a:sysClr>
                </a:solidFill>
                <a:effectLst/>
                <a:uLnTx/>
                <a:uFillTx/>
                <a:latin typeface="Century Gothic" panose="020B0502020202020204" pitchFamily="34" charset="0"/>
                <a:ea typeface="+mn-ea"/>
                <a:cs typeface="+mn-cs"/>
              </a:rPr>
              <a:t>Q2b.	And what would you like to change about living in the Tamworth Region?</a:t>
            </a:r>
            <a:endParaRPr kumimoji="0" lang="en-US" sz="900" b="0" i="1" u="none" strike="noStrike" kern="1200" cap="none" spc="0" normalizeH="0" baseline="0" noProof="0" dirty="0">
              <a:ln>
                <a:noFill/>
              </a:ln>
              <a:solidFill>
                <a:sysClr val="windowText" lastClr="000000">
                  <a:lumMod val="65000"/>
                  <a:lumOff val="35000"/>
                </a:sys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609903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C24EF83-82B5-49B4-BFC3-3F635D2E0A24}"/>
              </a:ext>
            </a:extLst>
          </p:cNvPr>
          <p:cNvSpPr txBox="1">
            <a:spLocks/>
          </p:cNvSpPr>
          <p:nvPr/>
        </p:nvSpPr>
        <p:spPr>
          <a:xfrm>
            <a:off x="0" y="-814"/>
            <a:ext cx="914400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500" b="1" i="0" strike="noStrike" kern="1200" cap="none" spc="0" normalizeH="0" baseline="0" noProof="0" dirty="0">
                <a:ln>
                  <a:noFill/>
                </a:ln>
                <a:solidFill>
                  <a:srgbClr val="1F497D"/>
                </a:solidFill>
                <a:effectLst/>
                <a:uLnTx/>
                <a:uFillTx/>
                <a:latin typeface="Century Gothic" pitchFamily="34" charset="0"/>
                <a:ea typeface="+mn-ea"/>
                <a:cs typeface="+mn-cs"/>
              </a:rPr>
              <a:t>2.2 </a:t>
            </a:r>
            <a:r>
              <a:rPr kumimoji="0" lang="en-AU" sz="2500" b="1" i="0" u="sng" strike="noStrike" kern="1200" cap="none" spc="0" normalizeH="0" baseline="0" noProof="0" dirty="0">
                <a:ln>
                  <a:noFill/>
                </a:ln>
                <a:solidFill>
                  <a:srgbClr val="1F497D"/>
                </a:solidFill>
                <a:effectLst/>
                <a:uLnTx/>
                <a:uFillTx/>
                <a:latin typeface="Century Gothic" pitchFamily="34" charset="0"/>
                <a:ea typeface="+mn-ea"/>
                <a:cs typeface="+mn-cs"/>
              </a:rPr>
              <a:t>Importance</a:t>
            </a:r>
            <a:r>
              <a:rPr kumimoji="0" lang="en-AU" sz="2500" b="1" i="0" u="none" strike="noStrike" kern="1200" cap="none" spc="0" normalizeH="0" baseline="0" noProof="0" dirty="0">
                <a:ln>
                  <a:noFill/>
                </a:ln>
                <a:solidFill>
                  <a:srgbClr val="1F497D"/>
                </a:solidFill>
                <a:effectLst/>
                <a:uLnTx/>
                <a:uFillTx/>
                <a:latin typeface="Century Gothic" pitchFamily="34" charset="0"/>
                <a:ea typeface="+mn-ea"/>
                <a:cs typeface="+mn-cs"/>
              </a:rPr>
              <a:t> Compared to the Micromex Benchmark</a:t>
            </a:r>
          </a:p>
        </p:txBody>
      </p:sp>
      <p:graphicFrame>
        <p:nvGraphicFramePr>
          <p:cNvPr id="5" name="Table 5">
            <a:extLst>
              <a:ext uri="{FF2B5EF4-FFF2-40B4-BE49-F238E27FC236}">
                <a16:creationId xmlns:a16="http://schemas.microsoft.com/office/drawing/2014/main" id="{FF852959-768C-4CDE-A79D-F42A86349086}"/>
              </a:ext>
            </a:extLst>
          </p:cNvPr>
          <p:cNvGraphicFramePr>
            <a:graphicFrameLocks noGrp="1"/>
          </p:cNvGraphicFramePr>
          <p:nvPr>
            <p:extLst>
              <p:ext uri="{D42A27DB-BD31-4B8C-83A1-F6EECF244321}">
                <p14:modId xmlns:p14="http://schemas.microsoft.com/office/powerpoint/2010/main" val="1160215677"/>
              </p:ext>
            </p:extLst>
          </p:nvPr>
        </p:nvGraphicFramePr>
        <p:xfrm>
          <a:off x="611560" y="620688"/>
          <a:ext cx="8160568" cy="5884286"/>
        </p:xfrm>
        <a:graphic>
          <a:graphicData uri="http://schemas.openxmlformats.org/drawingml/2006/table">
            <a:tbl>
              <a:tblPr firstRow="1" bandRow="1">
                <a:tableStyleId>{2D5ABB26-0587-4C30-8999-92F81FD0307C}</a:tableStyleId>
              </a:tblPr>
              <a:tblGrid>
                <a:gridCol w="4248472">
                  <a:extLst>
                    <a:ext uri="{9D8B030D-6E8A-4147-A177-3AD203B41FA5}">
                      <a16:colId xmlns:a16="http://schemas.microsoft.com/office/drawing/2014/main" val="3057699571"/>
                    </a:ext>
                  </a:extLst>
                </a:gridCol>
                <a:gridCol w="1296144">
                  <a:extLst>
                    <a:ext uri="{9D8B030D-6E8A-4147-A177-3AD203B41FA5}">
                      <a16:colId xmlns:a16="http://schemas.microsoft.com/office/drawing/2014/main" val="1261108383"/>
                    </a:ext>
                  </a:extLst>
                </a:gridCol>
                <a:gridCol w="1728192">
                  <a:extLst>
                    <a:ext uri="{9D8B030D-6E8A-4147-A177-3AD203B41FA5}">
                      <a16:colId xmlns:a16="http://schemas.microsoft.com/office/drawing/2014/main" val="1306705889"/>
                    </a:ext>
                  </a:extLst>
                </a:gridCol>
                <a:gridCol w="887760">
                  <a:extLst>
                    <a:ext uri="{9D8B030D-6E8A-4147-A177-3AD203B41FA5}">
                      <a16:colId xmlns:a16="http://schemas.microsoft.com/office/drawing/2014/main" val="921916016"/>
                    </a:ext>
                  </a:extLst>
                </a:gridCol>
              </a:tblGrid>
              <a:tr h="689787">
                <a:tc>
                  <a:txBody>
                    <a:bodyPr/>
                    <a:lstStyle/>
                    <a:p>
                      <a:r>
                        <a:rPr lang="en-AU" sz="1000" dirty="0">
                          <a:solidFill>
                            <a:schemeClr val="bg1"/>
                          </a:solidFill>
                          <a:latin typeface="Century Gothic" panose="020B0502020202020204" pitchFamily="34" charset="0"/>
                        </a:rPr>
                        <a:t>Service/Facility</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a:r>
                        <a:rPr lang="en-AU" sz="1000" dirty="0">
                          <a:solidFill>
                            <a:schemeClr val="bg1"/>
                          </a:solidFill>
                          <a:latin typeface="Century Gothic" panose="020B0502020202020204" pitchFamily="34" charset="0"/>
                        </a:rPr>
                        <a:t>Tamworth Regional Council</a:t>
                      </a:r>
                    </a:p>
                    <a:p>
                      <a:pPr algn="ctr"/>
                      <a:r>
                        <a:rPr lang="en-AU" sz="1000" dirty="0">
                          <a:solidFill>
                            <a:schemeClr val="bg1"/>
                          </a:solidFill>
                          <a:latin typeface="Century Gothic" panose="020B0502020202020204" pitchFamily="34" charset="0"/>
                        </a:rPr>
                        <a:t>T2 box importance score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a:r>
                        <a:rPr lang="en-AU" sz="1000" dirty="0">
                          <a:solidFill>
                            <a:schemeClr val="bg1"/>
                          </a:solidFill>
                          <a:latin typeface="Century Gothic" panose="020B0502020202020204" pitchFamily="34" charset="0"/>
                        </a:rPr>
                        <a:t>Micromex LGA Benchmark – Regional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solidFill>
                            <a:schemeClr val="bg1"/>
                          </a:solidFill>
                          <a:latin typeface="Century Gothic" panose="020B0502020202020204" pitchFamily="34" charset="0"/>
                        </a:rPr>
                        <a:t>T2 box importance score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a:r>
                        <a:rPr lang="en-AU" sz="1000" dirty="0">
                          <a:solidFill>
                            <a:schemeClr val="bg1"/>
                          </a:solidFill>
                          <a:latin typeface="Century Gothic" panose="020B0502020202020204" pitchFamily="34" charset="0"/>
                        </a:rPr>
                        <a:t>Variance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066641478"/>
                  </a:ext>
                </a:extLst>
              </a:tr>
              <a:tr h="256259">
                <a:tc>
                  <a:txBody>
                    <a:bodyPr/>
                    <a:lstStyle/>
                    <a:p>
                      <a:pPr algn="l" fontAlgn="ctr"/>
                      <a:r>
                        <a:rPr lang="en-US" sz="1000" b="0" i="0" u="none" strike="noStrike" dirty="0">
                          <a:solidFill>
                            <a:srgbClr val="000000"/>
                          </a:solidFill>
                          <a:effectLst/>
                          <a:latin typeface="Century Gothic" panose="020B0502020202020204" pitchFamily="34" charset="0"/>
                        </a:rPr>
                        <a:t>Water management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tc>
                  <a:txBody>
                    <a:bodyPr/>
                    <a:lstStyle/>
                    <a:p>
                      <a:pPr algn="ctr" fontAlgn="ctr"/>
                      <a:r>
                        <a:rPr lang="en-US" sz="1000" b="0" i="0" u="none" strike="noStrike">
                          <a:solidFill>
                            <a:srgbClr val="000000"/>
                          </a:solidFill>
                          <a:effectLst/>
                          <a:latin typeface="Century Gothic" panose="020B0502020202020204" pitchFamily="34" charset="0"/>
                        </a:rPr>
                        <a:t>95%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tc>
                  <a:txBody>
                    <a:bodyPr/>
                    <a:lstStyle/>
                    <a:p>
                      <a:pPr algn="ctr" fontAlgn="ctr"/>
                      <a:r>
                        <a:rPr lang="en-US" sz="1000" b="0" i="0" u="none" strike="noStrike" dirty="0">
                          <a:solidFill>
                            <a:srgbClr val="000000"/>
                          </a:solidFill>
                          <a:effectLst/>
                          <a:latin typeface="Century Gothic" panose="020B0502020202020204" pitchFamily="34" charset="0"/>
                        </a:rPr>
                        <a:t>88%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tc>
                  <a:txBody>
                    <a:bodyPr/>
                    <a:lstStyle/>
                    <a:p>
                      <a:pPr algn="ctr" fontAlgn="ctr"/>
                      <a:r>
                        <a:rPr lang="en-US" sz="1000" b="0" i="0" u="none" strike="noStrike" dirty="0">
                          <a:solidFill>
                            <a:srgbClr val="000000"/>
                          </a:solidFill>
                          <a:effectLst/>
                          <a:latin typeface="Century Gothic" panose="020B0502020202020204" pitchFamily="34" charset="0"/>
                        </a:rPr>
                        <a:t>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845105274"/>
                  </a:ext>
                </a:extLst>
              </a:tr>
              <a:tr h="256259">
                <a:tc>
                  <a:txBody>
                    <a:bodyPr/>
                    <a:lstStyle/>
                    <a:p>
                      <a:pPr algn="l" fontAlgn="ctr"/>
                      <a:r>
                        <a:rPr lang="en-US" sz="1000" b="0" i="0" u="none" strike="noStrike">
                          <a:solidFill>
                            <a:srgbClr val="000000"/>
                          </a:solidFill>
                          <a:effectLst/>
                          <a:latin typeface="Century Gothic" panose="020B0502020202020204" pitchFamily="34" charset="0"/>
                        </a:rPr>
                        <a:t>Youth services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406031167"/>
                  </a:ext>
                </a:extLst>
              </a:tr>
              <a:tr h="256259">
                <a:tc>
                  <a:txBody>
                    <a:bodyPr/>
                    <a:lstStyle/>
                    <a:p>
                      <a:pPr algn="l" fontAlgn="ctr"/>
                      <a:r>
                        <a:rPr lang="en-US" sz="1000" b="0" i="0" u="none" strike="noStrike">
                          <a:solidFill>
                            <a:srgbClr val="000000"/>
                          </a:solidFill>
                          <a:effectLst/>
                          <a:latin typeface="Century Gothic" panose="020B0502020202020204" pitchFamily="34" charset="0"/>
                        </a:rPr>
                        <a:t>Swimming pools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168856280"/>
                  </a:ext>
                </a:extLst>
              </a:tr>
              <a:tr h="256259">
                <a:tc>
                  <a:txBody>
                    <a:bodyPr/>
                    <a:lstStyle/>
                    <a:p>
                      <a:pPr algn="l" fontAlgn="ctr"/>
                      <a:r>
                        <a:rPr lang="en-US" sz="1000" b="0" i="0" u="none" strike="noStrike">
                          <a:solidFill>
                            <a:srgbClr val="000000"/>
                          </a:solidFill>
                          <a:effectLst/>
                          <a:latin typeface="Century Gothic" panose="020B0502020202020204" pitchFamily="34" charset="0"/>
                        </a:rPr>
                        <a:t>Parks and playgrounds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994345534"/>
                  </a:ext>
                </a:extLst>
              </a:tr>
              <a:tr h="256259">
                <a:tc>
                  <a:txBody>
                    <a:bodyPr/>
                    <a:lstStyle/>
                    <a:p>
                      <a:pPr algn="l" fontAlgn="ctr"/>
                      <a:r>
                        <a:rPr lang="en-US" sz="1000" b="0" i="0" u="none" strike="noStrike">
                          <a:solidFill>
                            <a:srgbClr val="000000"/>
                          </a:solidFill>
                          <a:effectLst/>
                          <a:latin typeface="Century Gothic" panose="020B0502020202020204" pitchFamily="34" charset="0"/>
                        </a:rPr>
                        <a:t>Supporting local jobs and businesses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060328341"/>
                  </a:ext>
                </a:extLst>
              </a:tr>
              <a:tr h="256259">
                <a:tc>
                  <a:txBody>
                    <a:bodyPr/>
                    <a:lstStyle/>
                    <a:p>
                      <a:pPr algn="l" fontAlgn="ctr"/>
                      <a:r>
                        <a:rPr lang="en-US" sz="1000" b="0" i="0" u="none" strike="noStrike" dirty="0">
                          <a:solidFill>
                            <a:srgbClr val="000000"/>
                          </a:solidFill>
                          <a:effectLst/>
                          <a:latin typeface="Century Gothic" panose="020B0502020202020204" pitchFamily="34" charset="0"/>
                        </a:rPr>
                        <a:t>Availability of car parking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943351756"/>
                  </a:ext>
                </a:extLst>
              </a:tr>
              <a:tr h="256259">
                <a:tc>
                  <a:txBody>
                    <a:bodyPr/>
                    <a:lstStyle/>
                    <a:p>
                      <a:pPr algn="l" fontAlgn="ctr"/>
                      <a:r>
                        <a:rPr lang="en-US" sz="1000" b="0" i="0" u="none" strike="noStrike">
                          <a:solidFill>
                            <a:srgbClr val="000000"/>
                          </a:solidFill>
                          <a:effectLst/>
                          <a:latin typeface="Century Gothic" panose="020B0502020202020204" pitchFamily="34" charset="0"/>
                        </a:rPr>
                        <a:t>Ovals and sportsgrounds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74452969"/>
                  </a:ext>
                </a:extLst>
              </a:tr>
              <a:tr h="256259">
                <a:tc>
                  <a:txBody>
                    <a:bodyPr/>
                    <a:lstStyle/>
                    <a:p>
                      <a:pPr algn="l" fontAlgn="ctr"/>
                      <a:r>
                        <a:rPr lang="en-US" sz="1000" b="0" i="0" u="none" strike="noStrike">
                          <a:solidFill>
                            <a:srgbClr val="000000"/>
                          </a:solidFill>
                          <a:effectLst/>
                          <a:latin typeface="Century Gothic" panose="020B0502020202020204" pitchFamily="34" charset="0"/>
                        </a:rPr>
                        <a:t>Maintaining local roads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672999467"/>
                  </a:ext>
                </a:extLst>
              </a:tr>
              <a:tr h="256259">
                <a:tc>
                  <a:txBody>
                    <a:bodyPr/>
                    <a:lstStyle/>
                    <a:p>
                      <a:pPr algn="l" fontAlgn="ctr"/>
                      <a:r>
                        <a:rPr lang="en-US" sz="1000" b="0" i="0" u="none" strike="noStrike">
                          <a:solidFill>
                            <a:srgbClr val="000000"/>
                          </a:solidFill>
                          <a:effectLst/>
                          <a:latin typeface="Century Gothic" panose="020B0502020202020204" pitchFamily="34" charset="0"/>
                        </a:rPr>
                        <a:t>Maintaining cycleways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527191056"/>
                  </a:ext>
                </a:extLst>
              </a:tr>
              <a:tr h="256259">
                <a:tc>
                  <a:txBody>
                    <a:bodyPr/>
                    <a:lstStyle/>
                    <a:p>
                      <a:pPr algn="l" fontAlgn="ctr"/>
                      <a:r>
                        <a:rPr lang="en-US" sz="1000" b="0" i="0" u="none" strike="noStrike" dirty="0">
                          <a:solidFill>
                            <a:srgbClr val="000000"/>
                          </a:solidFill>
                          <a:effectLst/>
                          <a:latin typeface="Century Gothic" panose="020B0502020202020204" pitchFamily="34" charset="0"/>
                        </a:rPr>
                        <a:t>Provision of Council information to the community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704913281"/>
                  </a:ext>
                </a:extLst>
              </a:tr>
              <a:tr h="256259">
                <a:tc>
                  <a:txBody>
                    <a:bodyPr/>
                    <a:lstStyle/>
                    <a:p>
                      <a:pPr algn="l" fontAlgn="ctr"/>
                      <a:r>
                        <a:rPr lang="en-US" sz="1000" b="0" i="0" u="none" strike="noStrike">
                          <a:solidFill>
                            <a:srgbClr val="000000"/>
                          </a:solidFill>
                          <a:effectLst/>
                          <a:latin typeface="Century Gothic" panose="020B0502020202020204" pitchFamily="34" charset="0"/>
                        </a:rPr>
                        <a:t>Support for volunteer programs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800317771"/>
                  </a:ext>
                </a:extLst>
              </a:tr>
              <a:tr h="256259">
                <a:tc>
                  <a:txBody>
                    <a:bodyPr/>
                    <a:lstStyle/>
                    <a:p>
                      <a:pPr algn="l" fontAlgn="ctr"/>
                      <a:r>
                        <a:rPr lang="en-US" sz="1000" b="0" i="0" u="none" strike="noStrike" dirty="0">
                          <a:solidFill>
                            <a:srgbClr val="000000"/>
                          </a:solidFill>
                          <a:effectLst/>
                          <a:latin typeface="Century Gothic" panose="020B0502020202020204" pitchFamily="34" charset="0"/>
                        </a:rPr>
                        <a:t>Financial management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4269974123"/>
                  </a:ext>
                </a:extLst>
              </a:tr>
              <a:tr h="256259">
                <a:tc>
                  <a:txBody>
                    <a:bodyPr/>
                    <a:lstStyle/>
                    <a:p>
                      <a:pPr algn="l" fontAlgn="ctr"/>
                      <a:r>
                        <a:rPr lang="en-US" sz="1000" b="0" i="0" u="none" strike="noStrike" dirty="0">
                          <a:solidFill>
                            <a:srgbClr val="000000"/>
                          </a:solidFill>
                          <a:effectLst/>
                          <a:latin typeface="Century Gothic" panose="020B0502020202020204" pitchFamily="34" charset="0"/>
                        </a:rPr>
                        <a:t>Festival and event programs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522965809"/>
                  </a:ext>
                </a:extLst>
              </a:tr>
              <a:tr h="256259">
                <a:tc>
                  <a:txBody>
                    <a:bodyPr/>
                    <a:lstStyle/>
                    <a:p>
                      <a:pPr algn="l" fontAlgn="ctr"/>
                      <a:r>
                        <a:rPr lang="en-US" sz="1000" b="0" i="0" u="none" strike="noStrike" dirty="0">
                          <a:solidFill>
                            <a:srgbClr val="000000"/>
                          </a:solidFill>
                          <a:effectLst/>
                          <a:latin typeface="Century Gothic" panose="020B0502020202020204" pitchFamily="34" charset="0"/>
                        </a:rPr>
                        <a:t>Recycling/waste </a:t>
                      </a:r>
                      <a:r>
                        <a:rPr lang="en-US" sz="1000" b="0" i="0" u="none" strike="noStrike" dirty="0" err="1">
                          <a:solidFill>
                            <a:srgbClr val="000000"/>
                          </a:solidFill>
                          <a:effectLst/>
                          <a:latin typeface="Century Gothic" panose="020B0502020202020204" pitchFamily="34" charset="0"/>
                        </a:rPr>
                        <a:t>minimisation</a:t>
                      </a:r>
                      <a:endParaRPr lang="en-US" sz="1000" b="0" i="0" u="none" strike="noStrike" dirty="0">
                        <a:solidFill>
                          <a:srgbClr val="000000"/>
                        </a:solidFill>
                        <a:effectLst/>
                        <a:latin typeface="Century Gothic" panose="020B0502020202020204" pitchFamily="34" charset="0"/>
                      </a:endParaRP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208109829"/>
                  </a:ext>
                </a:extLst>
              </a:tr>
              <a:tr h="256259">
                <a:tc>
                  <a:txBody>
                    <a:bodyPr/>
                    <a:lstStyle/>
                    <a:p>
                      <a:pPr algn="l" fontAlgn="ctr"/>
                      <a:r>
                        <a:rPr lang="en-US" sz="1000" b="0" i="0" u="none" strike="noStrike">
                          <a:solidFill>
                            <a:srgbClr val="000000"/>
                          </a:solidFill>
                          <a:effectLst/>
                          <a:latin typeface="Century Gothic" panose="020B0502020202020204" pitchFamily="34" charset="0"/>
                        </a:rPr>
                        <a:t>Long term planning for the region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3442650"/>
                  </a:ext>
                </a:extLst>
              </a:tr>
              <a:tr h="256259">
                <a:tc>
                  <a:txBody>
                    <a:bodyPr/>
                    <a:lstStyle/>
                    <a:p>
                      <a:pPr algn="l" fontAlgn="ctr"/>
                      <a:r>
                        <a:rPr lang="en-US" sz="1000" b="0" i="0" u="none" strike="noStrike" dirty="0">
                          <a:solidFill>
                            <a:srgbClr val="000000"/>
                          </a:solidFill>
                          <a:effectLst/>
                          <a:latin typeface="Century Gothic" panose="020B0502020202020204" pitchFamily="34" charset="0"/>
                        </a:rPr>
                        <a:t>Council represents and advocates on behalf of the community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652888894"/>
                  </a:ext>
                </a:extLst>
              </a:tr>
              <a:tr h="256259">
                <a:tc>
                  <a:txBody>
                    <a:bodyPr/>
                    <a:lstStyle/>
                    <a:p>
                      <a:pPr algn="l" fontAlgn="ctr"/>
                      <a:r>
                        <a:rPr lang="en-US" sz="1000" b="0" i="0" u="none" strike="noStrike" dirty="0">
                          <a:solidFill>
                            <a:srgbClr val="000000"/>
                          </a:solidFill>
                          <a:effectLst/>
                          <a:latin typeface="Century Gothic" panose="020B0502020202020204" pitchFamily="34" charset="0"/>
                        </a:rPr>
                        <a:t>Maintaining footpaths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42173004"/>
                  </a:ext>
                </a:extLst>
              </a:tr>
              <a:tr h="309280">
                <a:tc>
                  <a:txBody>
                    <a:bodyPr/>
                    <a:lstStyle/>
                    <a:p>
                      <a:pPr marL="85725" indent="-85725" algn="l" fontAlgn="ctr"/>
                      <a:r>
                        <a:rPr lang="en-US" sz="1000" b="0" i="0" u="none" strike="noStrike" dirty="0">
                          <a:solidFill>
                            <a:srgbClr val="000000"/>
                          </a:solidFill>
                          <a:effectLst/>
                          <a:latin typeface="Century Gothic" panose="020B0502020202020204" pitchFamily="34" charset="0"/>
                        </a:rPr>
                        <a:t>Council provides inclusive opportunities for community to get actively-involved in decision making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810419689"/>
                  </a:ext>
                </a:extLst>
              </a:tr>
              <a:tr h="256259">
                <a:tc>
                  <a:txBody>
                    <a:bodyPr/>
                    <a:lstStyle/>
                    <a:p>
                      <a:pPr algn="l" fontAlgn="ctr"/>
                      <a:r>
                        <a:rPr lang="en-US" sz="1000" b="0" i="0" u="none" strike="noStrike" dirty="0">
                          <a:solidFill>
                            <a:srgbClr val="000000"/>
                          </a:solidFill>
                          <a:effectLst/>
                          <a:latin typeface="Century Gothic" panose="020B0502020202020204" pitchFamily="34" charset="0"/>
                        </a:rPr>
                        <a:t>Flood protection and preparedness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215927005"/>
                  </a:ext>
                </a:extLst>
              </a:tr>
              <a:tr h="256259">
                <a:tc>
                  <a:txBody>
                    <a:bodyPr/>
                    <a:lstStyle/>
                    <a:p>
                      <a:pPr algn="l" fontAlgn="ctr"/>
                      <a:r>
                        <a:rPr lang="en-US" sz="1000" b="0" i="0" u="none" strike="noStrike" dirty="0" err="1">
                          <a:solidFill>
                            <a:srgbClr val="000000"/>
                          </a:solidFill>
                          <a:effectLst/>
                          <a:latin typeface="Century Gothic" panose="020B0502020202020204" pitchFamily="34" charset="0"/>
                        </a:rPr>
                        <a:t>Revitalising</a:t>
                      </a:r>
                      <a:r>
                        <a:rPr lang="en-US" sz="1000" b="0" i="0" u="none" strike="noStrike" dirty="0">
                          <a:solidFill>
                            <a:srgbClr val="000000"/>
                          </a:solidFill>
                          <a:effectLst/>
                          <a:latin typeface="Century Gothic" panose="020B0502020202020204" pitchFamily="34" charset="0"/>
                        </a:rPr>
                        <a:t> Tamworth and the region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77%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75943476"/>
                  </a:ext>
                </a:extLst>
              </a:tr>
            </a:tbl>
          </a:graphicData>
        </a:graphic>
      </p:graphicFrame>
      <p:sp>
        <p:nvSpPr>
          <p:cNvPr id="6" name="Rectangle 5">
            <a:extLst>
              <a:ext uri="{FF2B5EF4-FFF2-40B4-BE49-F238E27FC236}">
                <a16:creationId xmlns:a16="http://schemas.microsoft.com/office/drawing/2014/main" id="{3EF6AFB7-FABE-48A1-9E25-5D2BCB209779}"/>
              </a:ext>
            </a:extLst>
          </p:cNvPr>
          <p:cNvSpPr/>
          <p:nvPr/>
        </p:nvSpPr>
        <p:spPr>
          <a:xfrm>
            <a:off x="0" y="6488668"/>
            <a:ext cx="8689832" cy="369332"/>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Times New Roman" panose="02020603050405020304" pitchFamily="18" charset="0"/>
                <a:cs typeface="+mn-cs"/>
              </a:rPr>
              <a:t>Note:</a:t>
            </a:r>
            <a:r>
              <a:rPr lang="en-AU" sz="900" dirty="0">
                <a:solidFill>
                  <a:schemeClr val="tx1">
                    <a:lumMod val="75000"/>
                    <a:lumOff val="25000"/>
                  </a:schemeClr>
                </a:solidFill>
                <a:latin typeface="Century Gothic" panose="020B0502020202020204" pitchFamily="34" charset="0"/>
                <a:ea typeface="Times New Roman" panose="02020603050405020304" pitchFamily="18" charset="0"/>
              </a:rPr>
              <a:t> </a:t>
            </a:r>
            <a:r>
              <a:rPr kumimoji="0" lang="en-AU" sz="9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Times New Roman" panose="02020603050405020304" pitchFamily="18" charset="0"/>
                <a:cs typeface="+mn-cs"/>
              </a:rPr>
              <a:t>Benchmark differences are based on assumed variants of +/- 10%, with variants beyond +/- 10% more likely to be significant</a:t>
            </a:r>
          </a:p>
          <a:p>
            <a:pPr marL="457200" indent="-457200" algn="just">
              <a:defRPr/>
            </a:pPr>
            <a:r>
              <a:rPr lang="en-AU" sz="900" dirty="0">
                <a:solidFill>
                  <a:schemeClr val="tx1">
                    <a:lumMod val="75000"/>
                    <a:lumOff val="25000"/>
                  </a:schemeClr>
                </a:solidFill>
                <a:latin typeface="Century Gothic" panose="020B0502020202020204" pitchFamily="34" charset="0"/>
                <a:ea typeface="Times New Roman" panose="02020603050405020304" pitchFamily="18" charset="0"/>
              </a:rPr>
              <a:t>▲/▼ = positive/negative difference equal to/greater than 10% from Benchmark. </a:t>
            </a:r>
          </a:p>
        </p:txBody>
      </p:sp>
    </p:spTree>
    <p:extLst>
      <p:ext uri="{BB962C8B-B14F-4D97-AF65-F5344CB8AC3E}">
        <p14:creationId xmlns:p14="http://schemas.microsoft.com/office/powerpoint/2010/main" val="29572363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C24EF83-82B5-49B4-BFC3-3F635D2E0A24}"/>
              </a:ext>
            </a:extLst>
          </p:cNvPr>
          <p:cNvSpPr txBox="1">
            <a:spLocks/>
          </p:cNvSpPr>
          <p:nvPr/>
        </p:nvSpPr>
        <p:spPr>
          <a:xfrm>
            <a:off x="0" y="-814"/>
            <a:ext cx="914400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500" b="1" i="0" strike="noStrike" kern="1200" cap="none" spc="0" normalizeH="0" baseline="0" noProof="0" dirty="0">
                <a:ln>
                  <a:noFill/>
                </a:ln>
                <a:solidFill>
                  <a:srgbClr val="1F497D"/>
                </a:solidFill>
                <a:effectLst/>
                <a:uLnTx/>
                <a:uFillTx/>
                <a:latin typeface="Century Gothic" pitchFamily="34" charset="0"/>
                <a:ea typeface="+mn-ea"/>
                <a:cs typeface="+mn-cs"/>
              </a:rPr>
              <a:t>2.2 </a:t>
            </a:r>
            <a:r>
              <a:rPr kumimoji="0" lang="en-AU" sz="2500" b="1" i="0" u="sng" strike="noStrike" kern="1200" cap="none" spc="0" normalizeH="0" baseline="0" noProof="0" dirty="0">
                <a:ln>
                  <a:noFill/>
                </a:ln>
                <a:solidFill>
                  <a:srgbClr val="1F497D"/>
                </a:solidFill>
                <a:effectLst/>
                <a:uLnTx/>
                <a:uFillTx/>
                <a:latin typeface="Century Gothic" pitchFamily="34" charset="0"/>
                <a:ea typeface="+mn-ea"/>
                <a:cs typeface="+mn-cs"/>
              </a:rPr>
              <a:t>Importance</a:t>
            </a:r>
            <a:r>
              <a:rPr kumimoji="0" lang="en-AU" sz="2500" b="1" i="0" u="none" strike="noStrike" kern="1200" cap="none" spc="0" normalizeH="0" baseline="0" noProof="0" dirty="0">
                <a:ln>
                  <a:noFill/>
                </a:ln>
                <a:solidFill>
                  <a:srgbClr val="1F497D"/>
                </a:solidFill>
                <a:effectLst/>
                <a:uLnTx/>
                <a:uFillTx/>
                <a:latin typeface="Century Gothic" pitchFamily="34" charset="0"/>
                <a:ea typeface="+mn-ea"/>
                <a:cs typeface="+mn-cs"/>
              </a:rPr>
              <a:t> Compared to the Micromex Benchmark</a:t>
            </a:r>
          </a:p>
        </p:txBody>
      </p:sp>
      <p:graphicFrame>
        <p:nvGraphicFramePr>
          <p:cNvPr id="5" name="Table 5">
            <a:extLst>
              <a:ext uri="{FF2B5EF4-FFF2-40B4-BE49-F238E27FC236}">
                <a16:creationId xmlns:a16="http://schemas.microsoft.com/office/drawing/2014/main" id="{FF852959-768C-4CDE-A79D-F42A86349086}"/>
              </a:ext>
            </a:extLst>
          </p:cNvPr>
          <p:cNvGraphicFramePr>
            <a:graphicFrameLocks noGrp="1"/>
          </p:cNvGraphicFramePr>
          <p:nvPr>
            <p:extLst>
              <p:ext uri="{D42A27DB-BD31-4B8C-83A1-F6EECF244321}">
                <p14:modId xmlns:p14="http://schemas.microsoft.com/office/powerpoint/2010/main" val="1015820463"/>
              </p:ext>
            </p:extLst>
          </p:nvPr>
        </p:nvGraphicFramePr>
        <p:xfrm>
          <a:off x="395536" y="620689"/>
          <a:ext cx="8376592" cy="5832028"/>
        </p:xfrm>
        <a:graphic>
          <a:graphicData uri="http://schemas.openxmlformats.org/drawingml/2006/table">
            <a:tbl>
              <a:tblPr firstRow="1" bandRow="1">
                <a:tableStyleId>{2D5ABB26-0587-4C30-8999-92F81FD0307C}</a:tableStyleId>
              </a:tblPr>
              <a:tblGrid>
                <a:gridCol w="4464496">
                  <a:extLst>
                    <a:ext uri="{9D8B030D-6E8A-4147-A177-3AD203B41FA5}">
                      <a16:colId xmlns:a16="http://schemas.microsoft.com/office/drawing/2014/main" val="3057699571"/>
                    </a:ext>
                  </a:extLst>
                </a:gridCol>
                <a:gridCol w="1296144">
                  <a:extLst>
                    <a:ext uri="{9D8B030D-6E8A-4147-A177-3AD203B41FA5}">
                      <a16:colId xmlns:a16="http://schemas.microsoft.com/office/drawing/2014/main" val="1261108383"/>
                    </a:ext>
                  </a:extLst>
                </a:gridCol>
                <a:gridCol w="1728192">
                  <a:extLst>
                    <a:ext uri="{9D8B030D-6E8A-4147-A177-3AD203B41FA5}">
                      <a16:colId xmlns:a16="http://schemas.microsoft.com/office/drawing/2014/main" val="1306705889"/>
                    </a:ext>
                  </a:extLst>
                </a:gridCol>
                <a:gridCol w="887760">
                  <a:extLst>
                    <a:ext uri="{9D8B030D-6E8A-4147-A177-3AD203B41FA5}">
                      <a16:colId xmlns:a16="http://schemas.microsoft.com/office/drawing/2014/main" val="921916016"/>
                    </a:ext>
                  </a:extLst>
                </a:gridCol>
              </a:tblGrid>
              <a:tr h="691651">
                <a:tc>
                  <a:txBody>
                    <a:bodyPr/>
                    <a:lstStyle/>
                    <a:p>
                      <a:r>
                        <a:rPr lang="en-AU" sz="1000" dirty="0">
                          <a:solidFill>
                            <a:schemeClr val="bg1"/>
                          </a:solidFill>
                          <a:latin typeface="Century Gothic" panose="020B0502020202020204" pitchFamily="34" charset="0"/>
                        </a:rPr>
                        <a:t>Service/Facility</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a:r>
                        <a:rPr lang="en-AU" sz="1000" dirty="0">
                          <a:solidFill>
                            <a:schemeClr val="bg1"/>
                          </a:solidFill>
                          <a:latin typeface="Century Gothic" panose="020B0502020202020204" pitchFamily="34" charset="0"/>
                        </a:rPr>
                        <a:t>Tamworth Regional Council</a:t>
                      </a:r>
                    </a:p>
                    <a:p>
                      <a:pPr algn="ctr"/>
                      <a:r>
                        <a:rPr lang="en-AU" sz="1000" dirty="0">
                          <a:solidFill>
                            <a:schemeClr val="bg1"/>
                          </a:solidFill>
                          <a:latin typeface="Century Gothic" panose="020B0502020202020204" pitchFamily="34" charset="0"/>
                        </a:rPr>
                        <a:t>T2 box importance score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a:r>
                        <a:rPr lang="en-AU" sz="1000" dirty="0">
                          <a:solidFill>
                            <a:schemeClr val="bg1"/>
                          </a:solidFill>
                          <a:latin typeface="Century Gothic" panose="020B0502020202020204" pitchFamily="34" charset="0"/>
                        </a:rPr>
                        <a:t>Micromex LGA Benchmark – Regional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solidFill>
                            <a:schemeClr val="bg1"/>
                          </a:solidFill>
                          <a:latin typeface="Century Gothic" panose="020B0502020202020204" pitchFamily="34" charset="0"/>
                        </a:rPr>
                        <a:t>T2 box importance score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a:r>
                        <a:rPr lang="en-AU" sz="1000" dirty="0">
                          <a:solidFill>
                            <a:schemeClr val="bg1"/>
                          </a:solidFill>
                          <a:latin typeface="Century Gothic" panose="020B0502020202020204" pitchFamily="34" charset="0"/>
                        </a:rPr>
                        <a:t>Variance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066641478"/>
                  </a:ext>
                </a:extLst>
              </a:tr>
              <a:tr h="270052">
                <a:tc>
                  <a:txBody>
                    <a:bodyPr/>
                    <a:lstStyle/>
                    <a:p>
                      <a:pPr algn="l" fontAlgn="ctr"/>
                      <a:r>
                        <a:rPr lang="en-US" sz="1000" b="0" i="0" u="none" strike="noStrike" dirty="0">
                          <a:solidFill>
                            <a:srgbClr val="000000"/>
                          </a:solidFill>
                          <a:effectLst/>
                          <a:latin typeface="Century Gothic" panose="020B0502020202020204" pitchFamily="34" charset="0"/>
                        </a:rPr>
                        <a:t>Community buildings/halls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tc>
                  <a:txBody>
                    <a:bodyPr/>
                    <a:lstStyle/>
                    <a:p>
                      <a:pPr algn="ctr" fontAlgn="ctr"/>
                      <a:r>
                        <a:rPr lang="en-US" sz="1000" b="0" i="0" u="none" strike="noStrike">
                          <a:solidFill>
                            <a:srgbClr val="000000"/>
                          </a:solidFill>
                          <a:effectLst/>
                          <a:latin typeface="Century Gothic" panose="020B0502020202020204" pitchFamily="34" charset="0"/>
                        </a:rPr>
                        <a:t>66%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tc>
                  <a:txBody>
                    <a:bodyPr/>
                    <a:lstStyle/>
                    <a:p>
                      <a:pPr algn="ctr" fontAlgn="ctr"/>
                      <a:r>
                        <a:rPr lang="en-US" sz="1000" b="0" i="0" u="none" strike="noStrike" dirty="0">
                          <a:solidFill>
                            <a:srgbClr val="000000"/>
                          </a:solidFill>
                          <a:effectLst/>
                          <a:latin typeface="Century Gothic" panose="020B0502020202020204" pitchFamily="34" charset="0"/>
                        </a:rPr>
                        <a:t>68%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tc>
                  <a:txBody>
                    <a:bodyPr/>
                    <a:lstStyle/>
                    <a:p>
                      <a:pPr algn="ctr" fontAlgn="ctr"/>
                      <a:r>
                        <a:rPr lang="en-US" sz="1000" b="0" i="0" u="none" strike="noStrike" dirty="0">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845105274"/>
                  </a:ext>
                </a:extLst>
              </a:tr>
              <a:tr h="270052">
                <a:tc>
                  <a:txBody>
                    <a:bodyPr/>
                    <a:lstStyle/>
                    <a:p>
                      <a:pPr algn="l" fontAlgn="ctr"/>
                      <a:r>
                        <a:rPr lang="en-US" sz="1000" b="0" i="0" u="none" strike="noStrike" dirty="0">
                          <a:solidFill>
                            <a:srgbClr val="000000"/>
                          </a:solidFill>
                          <a:effectLst/>
                          <a:latin typeface="Century Gothic" panose="020B0502020202020204" pitchFamily="34" charset="0"/>
                        </a:rPr>
                        <a:t>Art Gallery/cultural opportunities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59%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252296916"/>
                  </a:ext>
                </a:extLst>
              </a:tr>
              <a:tr h="270052">
                <a:tc>
                  <a:txBody>
                    <a:bodyPr/>
                    <a:lstStyle/>
                    <a:p>
                      <a:pPr algn="l" fontAlgn="ctr"/>
                      <a:r>
                        <a:rPr lang="en-US" sz="1000" b="0" i="0" u="none" strike="noStrike">
                          <a:solidFill>
                            <a:srgbClr val="000000"/>
                          </a:solidFill>
                          <a:effectLst/>
                          <a:latin typeface="Century Gothic" panose="020B0502020202020204" pitchFamily="34" charset="0"/>
                        </a:rPr>
                        <a:t>Appearance of the city, towns and villages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74452969"/>
                  </a:ext>
                </a:extLst>
              </a:tr>
              <a:tr h="270052">
                <a:tc>
                  <a:txBody>
                    <a:bodyPr/>
                    <a:lstStyle/>
                    <a:p>
                      <a:pPr algn="l" fontAlgn="ctr"/>
                      <a:r>
                        <a:rPr lang="en-US" sz="1000" b="0" i="0" u="none" strike="noStrike" dirty="0">
                          <a:solidFill>
                            <a:srgbClr val="000000"/>
                          </a:solidFill>
                          <a:effectLst/>
                          <a:latin typeface="Century Gothic" panose="020B0502020202020204" pitchFamily="34" charset="0"/>
                        </a:rPr>
                        <a:t>Library services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672999467"/>
                  </a:ext>
                </a:extLst>
              </a:tr>
              <a:tr h="270052">
                <a:tc>
                  <a:txBody>
                    <a:bodyPr/>
                    <a:lstStyle/>
                    <a:p>
                      <a:pPr algn="l" fontAlgn="ctr"/>
                      <a:r>
                        <a:rPr lang="en-US" sz="1000" b="0" i="0" u="none" strike="noStrike" dirty="0">
                          <a:solidFill>
                            <a:srgbClr val="000000"/>
                          </a:solidFill>
                          <a:effectLst/>
                          <a:latin typeface="Century Gothic" panose="020B0502020202020204" pitchFamily="34" charset="0"/>
                        </a:rPr>
                        <a:t>Traffic flow/congestion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527191056"/>
                  </a:ext>
                </a:extLst>
              </a:tr>
              <a:tr h="270052">
                <a:tc>
                  <a:txBody>
                    <a:bodyPr/>
                    <a:lstStyle/>
                    <a:p>
                      <a:pPr algn="l" fontAlgn="ctr"/>
                      <a:r>
                        <a:rPr lang="en-US" sz="1000" b="0" i="0" u="none" strike="noStrike">
                          <a:solidFill>
                            <a:srgbClr val="000000"/>
                          </a:solidFill>
                          <a:effectLst/>
                          <a:latin typeface="Century Gothic" panose="020B0502020202020204" pitchFamily="34" charset="0"/>
                        </a:rPr>
                        <a:t>Overall condition of local road network</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704913281"/>
                  </a:ext>
                </a:extLst>
              </a:tr>
              <a:tr h="270052">
                <a:tc>
                  <a:txBody>
                    <a:bodyPr/>
                    <a:lstStyle/>
                    <a:p>
                      <a:pPr algn="l" fontAlgn="ctr"/>
                      <a:r>
                        <a:rPr lang="en-US" sz="1000" b="0" i="0" u="none" strike="noStrike" dirty="0">
                          <a:solidFill>
                            <a:srgbClr val="000000"/>
                          </a:solidFill>
                          <a:effectLst/>
                          <a:latin typeface="Century Gothic" panose="020B0502020202020204" pitchFamily="34" charset="0"/>
                        </a:rPr>
                        <a:t>Road safety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800317771"/>
                  </a:ext>
                </a:extLst>
              </a:tr>
              <a:tr h="270052">
                <a:tc>
                  <a:txBody>
                    <a:bodyPr/>
                    <a:lstStyle/>
                    <a:p>
                      <a:pPr algn="l" fontAlgn="ctr"/>
                      <a:r>
                        <a:rPr lang="en-US" sz="1000" b="0" i="0" u="none" strike="noStrike" dirty="0">
                          <a:solidFill>
                            <a:srgbClr val="000000"/>
                          </a:solidFill>
                          <a:effectLst/>
                          <a:latin typeface="Century Gothic" panose="020B0502020202020204" pitchFamily="34" charset="0"/>
                        </a:rPr>
                        <a:t>Public transport across the region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4269974123"/>
                  </a:ext>
                </a:extLst>
              </a:tr>
              <a:tr h="270052">
                <a:tc>
                  <a:txBody>
                    <a:bodyPr/>
                    <a:lstStyle/>
                    <a:p>
                      <a:pPr algn="l" fontAlgn="ctr"/>
                      <a:r>
                        <a:rPr lang="en-US" sz="1000" b="0" i="0" u="none" strike="noStrike">
                          <a:solidFill>
                            <a:srgbClr val="000000"/>
                          </a:solidFill>
                          <a:effectLst/>
                          <a:latin typeface="Century Gothic" panose="020B0502020202020204" pitchFamily="34" charset="0"/>
                        </a:rPr>
                        <a:t>Promoting pride in the community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522965809"/>
                  </a:ext>
                </a:extLst>
              </a:tr>
              <a:tr h="270052">
                <a:tc>
                  <a:txBody>
                    <a:bodyPr/>
                    <a:lstStyle/>
                    <a:p>
                      <a:pPr algn="l" fontAlgn="ctr"/>
                      <a:r>
                        <a:rPr lang="en-US" sz="1000" b="0" i="0" u="none" strike="noStrike" dirty="0">
                          <a:solidFill>
                            <a:srgbClr val="000000"/>
                          </a:solidFill>
                          <a:effectLst/>
                          <a:latin typeface="Century Gothic" panose="020B0502020202020204" pitchFamily="34" charset="0"/>
                        </a:rPr>
                        <a:t>Enhancing heritage buildings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208109829"/>
                  </a:ext>
                </a:extLst>
              </a:tr>
              <a:tr h="270052">
                <a:tc>
                  <a:txBody>
                    <a:bodyPr/>
                    <a:lstStyle/>
                    <a:p>
                      <a:pPr algn="l" fontAlgn="ctr"/>
                      <a:r>
                        <a:rPr lang="en-US" sz="1000" b="0" i="0" u="none" strike="noStrike" dirty="0">
                          <a:solidFill>
                            <a:srgbClr val="000000"/>
                          </a:solidFill>
                          <a:effectLst/>
                          <a:latin typeface="Century Gothic" panose="020B0502020202020204" pitchFamily="34" charset="0"/>
                        </a:rPr>
                        <a:t>Litter collection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3442650"/>
                  </a:ext>
                </a:extLst>
              </a:tr>
              <a:tr h="270052">
                <a:tc>
                  <a:txBody>
                    <a:bodyPr/>
                    <a:lstStyle/>
                    <a:p>
                      <a:pPr algn="l" fontAlgn="ctr"/>
                      <a:r>
                        <a:rPr lang="en-US" sz="1000" b="0" i="0" u="none" strike="noStrike">
                          <a:solidFill>
                            <a:srgbClr val="000000"/>
                          </a:solidFill>
                          <a:effectLst/>
                          <a:latin typeface="Century Gothic" panose="020B0502020202020204" pitchFamily="34" charset="0"/>
                        </a:rPr>
                        <a:t>Protecting native vegetation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652888894"/>
                  </a:ext>
                </a:extLst>
              </a:tr>
              <a:tr h="270052">
                <a:tc>
                  <a:txBody>
                    <a:bodyPr/>
                    <a:lstStyle/>
                    <a:p>
                      <a:pPr algn="l" fontAlgn="ctr"/>
                      <a:r>
                        <a:rPr lang="en-US" sz="1000" b="0" i="0" u="none" strike="noStrike" dirty="0">
                          <a:solidFill>
                            <a:srgbClr val="000000"/>
                          </a:solidFill>
                          <a:effectLst/>
                          <a:latin typeface="Century Gothic" panose="020B0502020202020204" pitchFamily="34" charset="0"/>
                        </a:rPr>
                        <a:t>Council customer service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42173004"/>
                  </a:ext>
                </a:extLst>
              </a:tr>
              <a:tr h="270052">
                <a:tc>
                  <a:txBody>
                    <a:bodyPr/>
                    <a:lstStyle/>
                    <a:p>
                      <a:pPr algn="l" fontAlgn="ctr"/>
                      <a:r>
                        <a:rPr lang="en-US" sz="1000" b="0" i="0" u="none" strike="noStrike" dirty="0">
                          <a:solidFill>
                            <a:srgbClr val="000000"/>
                          </a:solidFill>
                          <a:effectLst/>
                          <a:latin typeface="Century Gothic" panose="020B0502020202020204" pitchFamily="34" charset="0"/>
                        </a:rPr>
                        <a:t>Wastewater services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810419689"/>
                  </a:ext>
                </a:extLst>
              </a:tr>
              <a:tr h="270052">
                <a:tc>
                  <a:txBody>
                    <a:bodyPr/>
                    <a:lstStyle/>
                    <a:p>
                      <a:pPr algn="l" fontAlgn="ctr"/>
                      <a:r>
                        <a:rPr lang="en-US" sz="1000" b="0" i="0" u="none" strike="noStrike" dirty="0">
                          <a:solidFill>
                            <a:srgbClr val="000000"/>
                          </a:solidFill>
                          <a:effectLst/>
                          <a:latin typeface="Century Gothic" panose="020B0502020202020204" pitchFamily="34" charset="0"/>
                        </a:rPr>
                        <a:t>Environmental education programs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215927005"/>
                  </a:ext>
                </a:extLst>
              </a:tr>
              <a:tr h="270052">
                <a:tc>
                  <a:txBody>
                    <a:bodyPr/>
                    <a:lstStyle/>
                    <a:p>
                      <a:pPr algn="l" fontAlgn="ctr"/>
                      <a:r>
                        <a:rPr lang="en-US" sz="1000" b="0" i="0" u="none" strike="noStrike" dirty="0">
                          <a:solidFill>
                            <a:srgbClr val="000000"/>
                          </a:solidFill>
                          <a:effectLst/>
                          <a:latin typeface="Century Gothic" panose="020B0502020202020204" pitchFamily="34" charset="0"/>
                        </a:rPr>
                        <a:t>Tourism/Visitor Information Centre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4275943476"/>
                  </a:ext>
                </a:extLst>
              </a:tr>
              <a:tr h="270052">
                <a:tc>
                  <a:txBody>
                    <a:bodyPr/>
                    <a:lstStyle/>
                    <a:p>
                      <a:pPr algn="l" fontAlgn="ctr"/>
                      <a:r>
                        <a:rPr lang="en-US" sz="1000" b="0" i="0" u="none" strike="noStrike" dirty="0">
                          <a:solidFill>
                            <a:srgbClr val="000000"/>
                          </a:solidFill>
                          <a:effectLst/>
                          <a:latin typeface="Century Gothic" panose="020B0502020202020204" pitchFamily="34" charset="0"/>
                        </a:rPr>
                        <a:t>Sustainability strategy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74%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478788553"/>
                  </a:ext>
                </a:extLst>
              </a:tr>
              <a:tr h="270052">
                <a:tc>
                  <a:txBody>
                    <a:bodyPr/>
                    <a:lstStyle/>
                    <a:p>
                      <a:pPr algn="l" fontAlgn="ctr"/>
                      <a:r>
                        <a:rPr lang="en-US" sz="1000" b="0" i="0" u="none" strike="noStrike" dirty="0">
                          <a:solidFill>
                            <a:srgbClr val="000000"/>
                          </a:solidFill>
                          <a:effectLst/>
                          <a:latin typeface="Century Gothic" panose="020B0502020202020204" pitchFamily="34" charset="0"/>
                        </a:rPr>
                        <a:t>Graffiti removal</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82550" indent="0" algn="ctr" fontAlgn="ctr"/>
                      <a:r>
                        <a:rPr lang="en-US" sz="1000" b="0" i="0" u="none" strike="noStrike" dirty="0">
                          <a:solidFill>
                            <a:srgbClr val="000000"/>
                          </a:solidFill>
                          <a:effectLst/>
                          <a:latin typeface="Century Gothic" panose="020B0502020202020204" pitchFamily="34" charset="0"/>
                        </a:rPr>
                        <a:t>-13%▼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769180827"/>
                  </a:ext>
                </a:extLst>
              </a:tr>
              <a:tr h="270052">
                <a:tc>
                  <a:txBody>
                    <a:bodyPr/>
                    <a:lstStyle/>
                    <a:p>
                      <a:pPr algn="l" fontAlgn="ctr"/>
                      <a:r>
                        <a:rPr lang="en-US" sz="1000" b="0" i="0" u="none" strike="noStrike" dirty="0">
                          <a:solidFill>
                            <a:srgbClr val="000000"/>
                          </a:solidFill>
                          <a:effectLst/>
                          <a:latin typeface="Century Gothic" panose="020B0502020202020204" pitchFamily="34" charset="0"/>
                        </a:rPr>
                        <a:t>Growing airport capacity </a:t>
                      </a:r>
                      <a:r>
                        <a:rPr lang="en-US" sz="1000" b="0" i="1" u="none" strike="noStrike" dirty="0">
                          <a:solidFill>
                            <a:srgbClr val="000000"/>
                          </a:solidFill>
                          <a:effectLst/>
                          <a:latin typeface="Century Gothic" panose="020B0502020202020204" pitchFamily="34" charset="0"/>
                        </a:rPr>
                        <a:t>(note compared to benchmark ‘airports’)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64%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marL="82550" indent="0" algn="ctr" fontAlgn="ctr"/>
                      <a:r>
                        <a:rPr lang="en-US" sz="1000" b="0" i="0" u="none" strike="noStrike" dirty="0">
                          <a:solidFill>
                            <a:srgbClr val="000000"/>
                          </a:solidFill>
                          <a:effectLst/>
                          <a:latin typeface="Century Gothic" panose="020B0502020202020204" pitchFamily="34" charset="0"/>
                        </a:rPr>
                        <a:t>-14%▼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11309465"/>
                  </a:ext>
                </a:extLst>
              </a:tr>
            </a:tbl>
          </a:graphicData>
        </a:graphic>
      </p:graphicFrame>
      <p:sp>
        <p:nvSpPr>
          <p:cNvPr id="6" name="Rectangle 5">
            <a:extLst>
              <a:ext uri="{FF2B5EF4-FFF2-40B4-BE49-F238E27FC236}">
                <a16:creationId xmlns:a16="http://schemas.microsoft.com/office/drawing/2014/main" id="{3EF6AFB7-FABE-48A1-9E25-5D2BCB209779}"/>
              </a:ext>
            </a:extLst>
          </p:cNvPr>
          <p:cNvSpPr/>
          <p:nvPr/>
        </p:nvSpPr>
        <p:spPr>
          <a:xfrm>
            <a:off x="0" y="6488668"/>
            <a:ext cx="8689832" cy="369332"/>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Times New Roman" panose="02020603050405020304" pitchFamily="18" charset="0"/>
                <a:cs typeface="+mn-cs"/>
              </a:rPr>
              <a:t>Note:</a:t>
            </a:r>
            <a:r>
              <a:rPr lang="en-AU" sz="900" dirty="0">
                <a:solidFill>
                  <a:schemeClr val="tx1">
                    <a:lumMod val="75000"/>
                    <a:lumOff val="25000"/>
                  </a:schemeClr>
                </a:solidFill>
                <a:latin typeface="Century Gothic" panose="020B0502020202020204" pitchFamily="34" charset="0"/>
                <a:ea typeface="Times New Roman" panose="02020603050405020304" pitchFamily="18" charset="0"/>
              </a:rPr>
              <a:t> </a:t>
            </a:r>
            <a:r>
              <a:rPr kumimoji="0" lang="en-AU" sz="9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Times New Roman" panose="02020603050405020304" pitchFamily="18" charset="0"/>
                <a:cs typeface="+mn-cs"/>
              </a:rPr>
              <a:t>Benchmark differences are based on assumed variants of +/- 10%, with variants beyond +/- 10% more likely to be significant</a:t>
            </a:r>
          </a:p>
          <a:p>
            <a:pPr marL="457200" indent="-457200" algn="just">
              <a:defRPr/>
            </a:pPr>
            <a:r>
              <a:rPr lang="en-AU" sz="900" dirty="0">
                <a:solidFill>
                  <a:schemeClr val="tx1">
                    <a:lumMod val="75000"/>
                    <a:lumOff val="25000"/>
                  </a:schemeClr>
                </a:solidFill>
                <a:latin typeface="Century Gothic" panose="020B0502020202020204" pitchFamily="34" charset="0"/>
                <a:ea typeface="Times New Roman" panose="02020603050405020304" pitchFamily="18" charset="0"/>
              </a:rPr>
              <a:t>▲/▼ = positive/negative difference equal to/greater than 10% from Benchmark. </a:t>
            </a:r>
          </a:p>
        </p:txBody>
      </p:sp>
    </p:spTree>
    <p:extLst>
      <p:ext uri="{BB962C8B-B14F-4D97-AF65-F5344CB8AC3E}">
        <p14:creationId xmlns:p14="http://schemas.microsoft.com/office/powerpoint/2010/main" val="9035389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C24EF83-82B5-49B4-BFC3-3F635D2E0A24}"/>
              </a:ext>
            </a:extLst>
          </p:cNvPr>
          <p:cNvSpPr txBox="1">
            <a:spLocks/>
          </p:cNvSpPr>
          <p:nvPr/>
        </p:nvSpPr>
        <p:spPr>
          <a:xfrm>
            <a:off x="0" y="-814"/>
            <a:ext cx="914400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500" b="1" i="0" strike="noStrike" kern="1200" cap="none" spc="0" normalizeH="0" baseline="0" noProof="0" dirty="0">
                <a:ln>
                  <a:noFill/>
                </a:ln>
                <a:solidFill>
                  <a:srgbClr val="1F497D"/>
                </a:solidFill>
                <a:effectLst/>
                <a:uLnTx/>
                <a:uFillTx/>
                <a:latin typeface="Century Gothic" pitchFamily="34" charset="0"/>
                <a:ea typeface="+mn-ea"/>
                <a:cs typeface="+mn-cs"/>
              </a:rPr>
              <a:t>2.2 </a:t>
            </a:r>
            <a:r>
              <a:rPr kumimoji="0" lang="en-AU" sz="2500" b="1" i="0" u="sng" strike="noStrike" kern="1200" cap="none" spc="0" normalizeH="0" baseline="0" noProof="0" dirty="0">
                <a:ln>
                  <a:noFill/>
                </a:ln>
                <a:solidFill>
                  <a:srgbClr val="1F497D"/>
                </a:solidFill>
                <a:effectLst/>
                <a:uLnTx/>
                <a:uFillTx/>
                <a:latin typeface="Century Gothic" pitchFamily="34" charset="0"/>
                <a:ea typeface="+mn-ea"/>
                <a:cs typeface="+mn-cs"/>
              </a:rPr>
              <a:t>Satisfaction</a:t>
            </a:r>
            <a:r>
              <a:rPr kumimoji="0" lang="en-AU" sz="2500" b="1" i="0" u="none" strike="noStrike" kern="1200" cap="none" spc="0" normalizeH="0" baseline="0" noProof="0" dirty="0">
                <a:ln>
                  <a:noFill/>
                </a:ln>
                <a:solidFill>
                  <a:srgbClr val="1F497D"/>
                </a:solidFill>
                <a:effectLst/>
                <a:uLnTx/>
                <a:uFillTx/>
                <a:latin typeface="Century Gothic" pitchFamily="34" charset="0"/>
                <a:ea typeface="+mn-ea"/>
                <a:cs typeface="+mn-cs"/>
              </a:rPr>
              <a:t> Compared to the Micromex Benchmark</a:t>
            </a:r>
          </a:p>
        </p:txBody>
      </p:sp>
      <p:graphicFrame>
        <p:nvGraphicFramePr>
          <p:cNvPr id="5" name="Table 5">
            <a:extLst>
              <a:ext uri="{FF2B5EF4-FFF2-40B4-BE49-F238E27FC236}">
                <a16:creationId xmlns:a16="http://schemas.microsoft.com/office/drawing/2014/main" id="{FF852959-768C-4CDE-A79D-F42A86349086}"/>
              </a:ext>
            </a:extLst>
          </p:cNvPr>
          <p:cNvGraphicFramePr>
            <a:graphicFrameLocks noGrp="1"/>
          </p:cNvGraphicFramePr>
          <p:nvPr>
            <p:extLst>
              <p:ext uri="{D42A27DB-BD31-4B8C-83A1-F6EECF244321}">
                <p14:modId xmlns:p14="http://schemas.microsoft.com/office/powerpoint/2010/main" val="2785424523"/>
              </p:ext>
            </p:extLst>
          </p:nvPr>
        </p:nvGraphicFramePr>
        <p:xfrm>
          <a:off x="611560" y="548680"/>
          <a:ext cx="8160568" cy="5947440"/>
        </p:xfrm>
        <a:graphic>
          <a:graphicData uri="http://schemas.openxmlformats.org/drawingml/2006/table">
            <a:tbl>
              <a:tblPr firstRow="1" bandRow="1">
                <a:tableStyleId>{2D5ABB26-0587-4C30-8999-92F81FD0307C}</a:tableStyleId>
              </a:tblPr>
              <a:tblGrid>
                <a:gridCol w="4248472">
                  <a:extLst>
                    <a:ext uri="{9D8B030D-6E8A-4147-A177-3AD203B41FA5}">
                      <a16:colId xmlns:a16="http://schemas.microsoft.com/office/drawing/2014/main" val="3057699571"/>
                    </a:ext>
                  </a:extLst>
                </a:gridCol>
                <a:gridCol w="1296144">
                  <a:extLst>
                    <a:ext uri="{9D8B030D-6E8A-4147-A177-3AD203B41FA5}">
                      <a16:colId xmlns:a16="http://schemas.microsoft.com/office/drawing/2014/main" val="1261108383"/>
                    </a:ext>
                  </a:extLst>
                </a:gridCol>
                <a:gridCol w="1728192">
                  <a:extLst>
                    <a:ext uri="{9D8B030D-6E8A-4147-A177-3AD203B41FA5}">
                      <a16:colId xmlns:a16="http://schemas.microsoft.com/office/drawing/2014/main" val="1306705889"/>
                    </a:ext>
                  </a:extLst>
                </a:gridCol>
                <a:gridCol w="887760">
                  <a:extLst>
                    <a:ext uri="{9D8B030D-6E8A-4147-A177-3AD203B41FA5}">
                      <a16:colId xmlns:a16="http://schemas.microsoft.com/office/drawing/2014/main" val="921916016"/>
                    </a:ext>
                  </a:extLst>
                </a:gridCol>
              </a:tblGrid>
              <a:tr h="693587">
                <a:tc>
                  <a:txBody>
                    <a:bodyPr/>
                    <a:lstStyle/>
                    <a:p>
                      <a:r>
                        <a:rPr lang="en-AU" sz="1000" dirty="0">
                          <a:solidFill>
                            <a:schemeClr val="bg1"/>
                          </a:solidFill>
                          <a:latin typeface="Century Gothic" panose="020B0502020202020204" pitchFamily="34" charset="0"/>
                        </a:rPr>
                        <a:t>Service/Facility</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09999"/>
                    </a:solidFill>
                  </a:tcPr>
                </a:tc>
                <a:tc>
                  <a:txBody>
                    <a:bodyPr/>
                    <a:lstStyle/>
                    <a:p>
                      <a:pPr algn="ctr"/>
                      <a:r>
                        <a:rPr lang="en-AU" sz="1000" dirty="0">
                          <a:solidFill>
                            <a:schemeClr val="bg1"/>
                          </a:solidFill>
                          <a:latin typeface="Century Gothic" panose="020B0502020202020204" pitchFamily="34" charset="0"/>
                        </a:rPr>
                        <a:t>Tamworth Regional Council</a:t>
                      </a:r>
                    </a:p>
                    <a:p>
                      <a:pPr algn="ctr"/>
                      <a:r>
                        <a:rPr lang="en-AU" sz="1000" dirty="0">
                          <a:solidFill>
                            <a:schemeClr val="bg1"/>
                          </a:solidFill>
                          <a:latin typeface="Century Gothic" panose="020B0502020202020204" pitchFamily="34" charset="0"/>
                        </a:rPr>
                        <a:t>T3 box satisfaction score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09999"/>
                    </a:solidFill>
                  </a:tcPr>
                </a:tc>
                <a:tc>
                  <a:txBody>
                    <a:bodyPr/>
                    <a:lstStyle/>
                    <a:p>
                      <a:pPr algn="ctr"/>
                      <a:r>
                        <a:rPr lang="en-AU" sz="1000" dirty="0">
                          <a:solidFill>
                            <a:schemeClr val="bg1"/>
                          </a:solidFill>
                          <a:latin typeface="Century Gothic" panose="020B0502020202020204" pitchFamily="34" charset="0"/>
                        </a:rPr>
                        <a:t>Micromex LGA Benchmark – Regional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solidFill>
                            <a:schemeClr val="bg1"/>
                          </a:solidFill>
                          <a:latin typeface="Century Gothic" panose="020B0502020202020204" pitchFamily="34" charset="0"/>
                        </a:rPr>
                        <a:t>T3 box satisfaction score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09999"/>
                    </a:solidFill>
                  </a:tcPr>
                </a:tc>
                <a:tc>
                  <a:txBody>
                    <a:bodyPr/>
                    <a:lstStyle/>
                    <a:p>
                      <a:pPr algn="ctr"/>
                      <a:r>
                        <a:rPr lang="en-AU" sz="1000" dirty="0">
                          <a:solidFill>
                            <a:schemeClr val="bg1"/>
                          </a:solidFill>
                          <a:latin typeface="Century Gothic" panose="020B0502020202020204" pitchFamily="34" charset="0"/>
                        </a:rPr>
                        <a:t>Variance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09999"/>
                    </a:solidFill>
                  </a:tcPr>
                </a:tc>
                <a:extLst>
                  <a:ext uri="{0D108BD9-81ED-4DB2-BD59-A6C34878D82A}">
                    <a16:rowId xmlns:a16="http://schemas.microsoft.com/office/drawing/2014/main" val="2066641478"/>
                  </a:ext>
                </a:extLst>
              </a:tr>
              <a:tr h="262320">
                <a:tc>
                  <a:txBody>
                    <a:bodyPr/>
                    <a:lstStyle/>
                    <a:p>
                      <a:pPr algn="l" fontAlgn="ctr"/>
                      <a:r>
                        <a:rPr lang="en-US" sz="1000" b="0" i="0" u="none" strike="noStrike" dirty="0" err="1">
                          <a:solidFill>
                            <a:srgbClr val="000000"/>
                          </a:solidFill>
                          <a:effectLst/>
                          <a:latin typeface="Century Gothic" panose="020B0502020202020204" pitchFamily="34" charset="0"/>
                        </a:rPr>
                        <a:t>Revitalising</a:t>
                      </a:r>
                      <a:r>
                        <a:rPr lang="en-US" sz="1000" b="0" i="0" u="none" strike="noStrike" dirty="0">
                          <a:solidFill>
                            <a:srgbClr val="000000"/>
                          </a:solidFill>
                          <a:effectLst/>
                          <a:latin typeface="Century Gothic" panose="020B0502020202020204" pitchFamily="34" charset="0"/>
                        </a:rPr>
                        <a:t> Tamworth and the region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tc>
                  <a:txBody>
                    <a:bodyPr/>
                    <a:lstStyle/>
                    <a:p>
                      <a:pPr algn="ctr" fontAlgn="ctr"/>
                      <a:r>
                        <a:rPr lang="en-US" sz="1000" b="0" i="0" u="none" strike="noStrike" dirty="0">
                          <a:solidFill>
                            <a:srgbClr val="000000"/>
                          </a:solidFill>
                          <a:effectLst/>
                          <a:latin typeface="Century Gothic" panose="020B0502020202020204" pitchFamily="34" charset="0"/>
                        </a:rPr>
                        <a:t>82%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tc>
                  <a:txBody>
                    <a:bodyPr/>
                    <a:lstStyle/>
                    <a:p>
                      <a:pPr algn="ctr" fontAlgn="ctr"/>
                      <a:r>
                        <a:rPr lang="en-US" sz="1000" b="0" i="0" u="none" strike="noStrike" dirty="0">
                          <a:solidFill>
                            <a:srgbClr val="000000"/>
                          </a:solidFill>
                          <a:effectLst/>
                          <a:latin typeface="Century Gothic" panose="020B0502020202020204" pitchFamily="34" charset="0"/>
                        </a:rPr>
                        <a:t>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tc>
                  <a:txBody>
                    <a:bodyPr/>
                    <a:lstStyle/>
                    <a:p>
                      <a:pPr algn="ctr" fontAlgn="ctr"/>
                      <a:r>
                        <a:rPr lang="en-US" sz="1000" b="0" i="0" u="none" strike="noStrike" dirty="0">
                          <a:solidFill>
                            <a:srgbClr val="000000"/>
                          </a:solidFill>
                          <a:effectLst/>
                          <a:latin typeface="Century Gothic" panose="020B0502020202020204" pitchFamily="34" charset="0"/>
                        </a:rPr>
                        <a:t>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845105274"/>
                  </a:ext>
                </a:extLst>
              </a:tr>
              <a:tr h="262320">
                <a:tc>
                  <a:txBody>
                    <a:bodyPr/>
                    <a:lstStyle/>
                    <a:p>
                      <a:pPr algn="l" fontAlgn="ctr"/>
                      <a:r>
                        <a:rPr lang="en-US" sz="1000" b="0" i="0" u="none" strike="noStrike">
                          <a:solidFill>
                            <a:srgbClr val="000000"/>
                          </a:solidFill>
                          <a:effectLst/>
                          <a:latin typeface="Century Gothic" panose="020B0502020202020204" pitchFamily="34" charset="0"/>
                        </a:rPr>
                        <a:t>Traffic flow/congestion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560572096"/>
                  </a:ext>
                </a:extLst>
              </a:tr>
              <a:tr h="262320">
                <a:tc>
                  <a:txBody>
                    <a:bodyPr/>
                    <a:lstStyle/>
                    <a:p>
                      <a:pPr algn="l" fontAlgn="ctr"/>
                      <a:r>
                        <a:rPr lang="en-US" sz="1000" b="0" i="0" u="none" strike="noStrike">
                          <a:solidFill>
                            <a:srgbClr val="000000"/>
                          </a:solidFill>
                          <a:effectLst/>
                          <a:latin typeface="Century Gothic" panose="020B0502020202020204" pitchFamily="34" charset="0"/>
                        </a:rPr>
                        <a:t>Public transport across the region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977289502"/>
                  </a:ext>
                </a:extLst>
              </a:tr>
              <a:tr h="262320">
                <a:tc>
                  <a:txBody>
                    <a:bodyPr/>
                    <a:lstStyle/>
                    <a:p>
                      <a:pPr algn="l" fontAlgn="ctr"/>
                      <a:r>
                        <a:rPr lang="en-US" sz="1000" b="0" i="0" u="none" strike="noStrike">
                          <a:solidFill>
                            <a:srgbClr val="000000"/>
                          </a:solidFill>
                          <a:effectLst/>
                          <a:latin typeface="Century Gothic" panose="020B0502020202020204" pitchFamily="34" charset="0"/>
                        </a:rPr>
                        <a:t>Parks and playgrounds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74452969"/>
                  </a:ext>
                </a:extLst>
              </a:tr>
              <a:tr h="262320">
                <a:tc>
                  <a:txBody>
                    <a:bodyPr/>
                    <a:lstStyle/>
                    <a:p>
                      <a:pPr algn="l" fontAlgn="ctr"/>
                      <a:r>
                        <a:rPr lang="en-US" sz="1000" b="0" i="0" u="none" strike="noStrike">
                          <a:solidFill>
                            <a:srgbClr val="000000"/>
                          </a:solidFill>
                          <a:effectLst/>
                          <a:latin typeface="Century Gothic" panose="020B0502020202020204" pitchFamily="34" charset="0"/>
                        </a:rPr>
                        <a:t>Long term planning for the region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672999467"/>
                  </a:ext>
                </a:extLst>
              </a:tr>
              <a:tr h="262320">
                <a:tc>
                  <a:txBody>
                    <a:bodyPr/>
                    <a:lstStyle/>
                    <a:p>
                      <a:pPr algn="l" fontAlgn="ctr"/>
                      <a:r>
                        <a:rPr lang="en-US" sz="1000" b="0" i="0" u="none" strike="noStrike" dirty="0">
                          <a:solidFill>
                            <a:srgbClr val="000000"/>
                          </a:solidFill>
                          <a:effectLst/>
                          <a:latin typeface="Century Gothic" panose="020B0502020202020204" pitchFamily="34" charset="0"/>
                        </a:rPr>
                        <a:t>Supporting local jobs and businesses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527191056"/>
                  </a:ext>
                </a:extLst>
              </a:tr>
              <a:tr h="262320">
                <a:tc>
                  <a:txBody>
                    <a:bodyPr/>
                    <a:lstStyle/>
                    <a:p>
                      <a:pPr algn="l" fontAlgn="ctr"/>
                      <a:r>
                        <a:rPr lang="en-US" sz="1000" b="0" i="0" u="none" strike="noStrike">
                          <a:solidFill>
                            <a:srgbClr val="000000"/>
                          </a:solidFill>
                          <a:effectLst/>
                          <a:latin typeface="Century Gothic" panose="020B0502020202020204" pitchFamily="34" charset="0"/>
                        </a:rPr>
                        <a:t>Ovals and sportsgrounds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704913281"/>
                  </a:ext>
                </a:extLst>
              </a:tr>
              <a:tr h="262320">
                <a:tc>
                  <a:txBody>
                    <a:bodyPr/>
                    <a:lstStyle/>
                    <a:p>
                      <a:pPr algn="l" fontAlgn="ctr"/>
                      <a:r>
                        <a:rPr lang="en-US" sz="1000" b="0" i="0" u="none" strike="noStrike">
                          <a:solidFill>
                            <a:srgbClr val="000000"/>
                          </a:solidFill>
                          <a:effectLst/>
                          <a:latin typeface="Century Gothic" panose="020B0502020202020204" pitchFamily="34" charset="0"/>
                        </a:rPr>
                        <a:t>Youth services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800317771"/>
                  </a:ext>
                </a:extLst>
              </a:tr>
              <a:tr h="262320">
                <a:tc>
                  <a:txBody>
                    <a:bodyPr/>
                    <a:lstStyle/>
                    <a:p>
                      <a:pPr algn="l" fontAlgn="ctr"/>
                      <a:r>
                        <a:rPr lang="en-US" sz="1000" b="0" i="0" u="none" strike="noStrike" dirty="0">
                          <a:solidFill>
                            <a:srgbClr val="000000"/>
                          </a:solidFill>
                          <a:effectLst/>
                          <a:latin typeface="Century Gothic" panose="020B0502020202020204" pitchFamily="34" charset="0"/>
                        </a:rPr>
                        <a:t>Maintaining cycleways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4269974123"/>
                  </a:ext>
                </a:extLst>
              </a:tr>
              <a:tr h="262320">
                <a:tc>
                  <a:txBody>
                    <a:bodyPr/>
                    <a:lstStyle/>
                    <a:p>
                      <a:pPr algn="l" fontAlgn="ctr"/>
                      <a:r>
                        <a:rPr lang="en-US" sz="1000" b="0" i="0" u="none" strike="noStrike">
                          <a:solidFill>
                            <a:srgbClr val="000000"/>
                          </a:solidFill>
                          <a:effectLst/>
                          <a:latin typeface="Century Gothic" panose="020B0502020202020204" pitchFamily="34" charset="0"/>
                        </a:rPr>
                        <a:t>Library services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522965809"/>
                  </a:ext>
                </a:extLst>
              </a:tr>
              <a:tr h="262320">
                <a:tc>
                  <a:txBody>
                    <a:bodyPr/>
                    <a:lstStyle/>
                    <a:p>
                      <a:pPr algn="l" fontAlgn="ctr"/>
                      <a:r>
                        <a:rPr lang="en-US" sz="1000" b="0" i="0" u="none" strike="noStrike" dirty="0">
                          <a:solidFill>
                            <a:srgbClr val="000000"/>
                          </a:solidFill>
                          <a:effectLst/>
                          <a:latin typeface="Century Gothic" panose="020B0502020202020204" pitchFamily="34" charset="0"/>
                        </a:rPr>
                        <a:t>Appearance of the city, towns and villages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208109829"/>
                  </a:ext>
                </a:extLst>
              </a:tr>
              <a:tr h="262320">
                <a:tc>
                  <a:txBody>
                    <a:bodyPr/>
                    <a:lstStyle/>
                    <a:p>
                      <a:pPr algn="l" fontAlgn="ctr"/>
                      <a:r>
                        <a:rPr lang="en-US" sz="1000" b="0" i="0" u="none" strike="noStrike">
                          <a:solidFill>
                            <a:srgbClr val="000000"/>
                          </a:solidFill>
                          <a:effectLst/>
                          <a:latin typeface="Century Gothic" panose="020B0502020202020204" pitchFamily="34" charset="0"/>
                        </a:rPr>
                        <a:t>Graffiti removal</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3442650"/>
                  </a:ext>
                </a:extLst>
              </a:tr>
              <a:tr h="262320">
                <a:tc>
                  <a:txBody>
                    <a:bodyPr/>
                    <a:lstStyle/>
                    <a:p>
                      <a:pPr algn="l" fontAlgn="ctr"/>
                      <a:r>
                        <a:rPr lang="en-US" sz="1000" b="0" i="0" u="none" strike="noStrike" dirty="0">
                          <a:solidFill>
                            <a:srgbClr val="000000"/>
                          </a:solidFill>
                          <a:effectLst/>
                          <a:latin typeface="Century Gothic" panose="020B0502020202020204" pitchFamily="34" charset="0"/>
                        </a:rPr>
                        <a:t>Community buildings/halls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652888894"/>
                  </a:ext>
                </a:extLst>
              </a:tr>
              <a:tr h="262320">
                <a:tc>
                  <a:txBody>
                    <a:bodyPr/>
                    <a:lstStyle/>
                    <a:p>
                      <a:pPr algn="l" fontAlgn="ctr"/>
                      <a:r>
                        <a:rPr lang="en-US" sz="1000" b="0" i="0" u="none" strike="noStrike" dirty="0">
                          <a:solidFill>
                            <a:srgbClr val="000000"/>
                          </a:solidFill>
                          <a:effectLst/>
                          <a:latin typeface="Century Gothic" panose="020B0502020202020204" pitchFamily="34" charset="0"/>
                        </a:rPr>
                        <a:t>Flood protection and preparedness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42173004"/>
                  </a:ext>
                </a:extLst>
              </a:tr>
              <a:tr h="262320">
                <a:tc>
                  <a:txBody>
                    <a:bodyPr/>
                    <a:lstStyle/>
                    <a:p>
                      <a:pPr algn="l" fontAlgn="ctr"/>
                      <a:r>
                        <a:rPr lang="en-US" sz="1000" b="0" i="0" u="none" strike="noStrike" dirty="0">
                          <a:solidFill>
                            <a:srgbClr val="000000"/>
                          </a:solidFill>
                          <a:effectLst/>
                          <a:latin typeface="Century Gothic" panose="020B0502020202020204" pitchFamily="34" charset="0"/>
                        </a:rPr>
                        <a:t>Tourism/Visitor Information Centre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85%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810419689"/>
                  </a:ext>
                </a:extLst>
              </a:tr>
              <a:tr h="262320">
                <a:tc>
                  <a:txBody>
                    <a:bodyPr/>
                    <a:lstStyle/>
                    <a:p>
                      <a:pPr algn="l" fontAlgn="ctr"/>
                      <a:r>
                        <a:rPr lang="en-US" sz="1000" b="0" i="0" u="none" strike="noStrike" dirty="0">
                          <a:solidFill>
                            <a:srgbClr val="000000"/>
                          </a:solidFill>
                          <a:effectLst/>
                          <a:latin typeface="Century Gothic" panose="020B0502020202020204" pitchFamily="34" charset="0"/>
                        </a:rPr>
                        <a:t>Support for volunteer programs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215927005"/>
                  </a:ext>
                </a:extLst>
              </a:tr>
              <a:tr h="262320">
                <a:tc>
                  <a:txBody>
                    <a:bodyPr/>
                    <a:lstStyle/>
                    <a:p>
                      <a:pPr algn="l" fontAlgn="ctr"/>
                      <a:r>
                        <a:rPr lang="en-US" sz="1000" b="0" i="0" u="none" strike="noStrike" dirty="0">
                          <a:solidFill>
                            <a:srgbClr val="000000"/>
                          </a:solidFill>
                          <a:effectLst/>
                          <a:latin typeface="Century Gothic" panose="020B0502020202020204" pitchFamily="34" charset="0"/>
                        </a:rPr>
                        <a:t>Promoting pride in the community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4275943476"/>
                  </a:ext>
                </a:extLst>
              </a:tr>
              <a:tr h="262320">
                <a:tc>
                  <a:txBody>
                    <a:bodyPr/>
                    <a:lstStyle/>
                    <a:p>
                      <a:pPr algn="l" fontAlgn="ctr"/>
                      <a:r>
                        <a:rPr lang="en-US" sz="1000" b="0" i="0" u="none" strike="noStrike" dirty="0">
                          <a:solidFill>
                            <a:srgbClr val="000000"/>
                          </a:solidFill>
                          <a:effectLst/>
                          <a:latin typeface="Century Gothic" panose="020B0502020202020204" pitchFamily="34" charset="0"/>
                        </a:rPr>
                        <a:t>Maintaining footpaths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478788553"/>
                  </a:ext>
                </a:extLst>
              </a:tr>
              <a:tr h="262320">
                <a:tc>
                  <a:txBody>
                    <a:bodyPr/>
                    <a:lstStyle/>
                    <a:p>
                      <a:pPr algn="l" fontAlgn="ctr"/>
                      <a:r>
                        <a:rPr lang="en-US" sz="1000" b="0" i="0" u="none" strike="noStrike" dirty="0">
                          <a:solidFill>
                            <a:srgbClr val="000000"/>
                          </a:solidFill>
                          <a:effectLst/>
                          <a:latin typeface="Century Gothic" panose="020B0502020202020204" pitchFamily="34" charset="0"/>
                        </a:rPr>
                        <a:t>Financial management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769180827"/>
                  </a:ext>
                </a:extLst>
              </a:tr>
              <a:tr h="262320">
                <a:tc>
                  <a:txBody>
                    <a:bodyPr/>
                    <a:lstStyle/>
                    <a:p>
                      <a:pPr algn="l" fontAlgn="ctr"/>
                      <a:r>
                        <a:rPr lang="en-US" sz="1000" b="0" i="0" u="none" strike="noStrike" dirty="0">
                          <a:solidFill>
                            <a:srgbClr val="000000"/>
                          </a:solidFill>
                          <a:effectLst/>
                          <a:latin typeface="Century Gothic" panose="020B0502020202020204" pitchFamily="34" charset="0"/>
                        </a:rPr>
                        <a:t>Overall condition of local road network</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58%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11309465"/>
                  </a:ext>
                </a:extLst>
              </a:tr>
            </a:tbl>
          </a:graphicData>
        </a:graphic>
      </p:graphicFrame>
      <p:sp>
        <p:nvSpPr>
          <p:cNvPr id="6" name="Rectangle 5">
            <a:extLst>
              <a:ext uri="{FF2B5EF4-FFF2-40B4-BE49-F238E27FC236}">
                <a16:creationId xmlns:a16="http://schemas.microsoft.com/office/drawing/2014/main" id="{2ABFAC30-AFCC-4732-8805-A8A747C88BCA}"/>
              </a:ext>
            </a:extLst>
          </p:cNvPr>
          <p:cNvSpPr/>
          <p:nvPr/>
        </p:nvSpPr>
        <p:spPr>
          <a:xfrm>
            <a:off x="0" y="6488668"/>
            <a:ext cx="8689832" cy="369332"/>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Times New Roman" panose="02020603050405020304" pitchFamily="18" charset="0"/>
                <a:cs typeface="+mn-cs"/>
              </a:rPr>
              <a:t>Note:</a:t>
            </a:r>
            <a:r>
              <a:rPr lang="en-AU" sz="900" dirty="0">
                <a:solidFill>
                  <a:schemeClr val="tx1">
                    <a:lumMod val="75000"/>
                    <a:lumOff val="25000"/>
                  </a:schemeClr>
                </a:solidFill>
                <a:latin typeface="Century Gothic" panose="020B0502020202020204" pitchFamily="34" charset="0"/>
                <a:ea typeface="Times New Roman" panose="02020603050405020304" pitchFamily="18" charset="0"/>
              </a:rPr>
              <a:t> </a:t>
            </a:r>
            <a:r>
              <a:rPr kumimoji="0" lang="en-AU" sz="9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Times New Roman" panose="02020603050405020304" pitchFamily="18" charset="0"/>
                <a:cs typeface="+mn-cs"/>
              </a:rPr>
              <a:t>Benchmark differences are based on assumed variants of +/- 10%, with variants beyond +/- 10% more likely to be significant</a:t>
            </a:r>
          </a:p>
          <a:p>
            <a:pPr marL="457200" indent="-457200" algn="just">
              <a:defRPr/>
            </a:pPr>
            <a:r>
              <a:rPr lang="en-AU" sz="900" dirty="0">
                <a:solidFill>
                  <a:schemeClr val="tx1">
                    <a:lumMod val="75000"/>
                    <a:lumOff val="25000"/>
                  </a:schemeClr>
                </a:solidFill>
                <a:latin typeface="Century Gothic" panose="020B0502020202020204" pitchFamily="34" charset="0"/>
                <a:ea typeface="Times New Roman" panose="02020603050405020304" pitchFamily="18" charset="0"/>
              </a:rPr>
              <a:t>▲/▼ = positive/negative difference equal to/greater than 10% from Benchmark.</a:t>
            </a:r>
          </a:p>
        </p:txBody>
      </p:sp>
    </p:spTree>
    <p:extLst>
      <p:ext uri="{BB962C8B-B14F-4D97-AF65-F5344CB8AC3E}">
        <p14:creationId xmlns:p14="http://schemas.microsoft.com/office/powerpoint/2010/main" val="482804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C24EF83-82B5-49B4-BFC3-3F635D2E0A24}"/>
              </a:ext>
            </a:extLst>
          </p:cNvPr>
          <p:cNvSpPr txBox="1">
            <a:spLocks/>
          </p:cNvSpPr>
          <p:nvPr/>
        </p:nvSpPr>
        <p:spPr>
          <a:xfrm>
            <a:off x="0" y="-814"/>
            <a:ext cx="914400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500" b="1" i="0" strike="noStrike" kern="1200" cap="none" spc="0" normalizeH="0" baseline="0" noProof="0" dirty="0">
                <a:ln>
                  <a:noFill/>
                </a:ln>
                <a:solidFill>
                  <a:srgbClr val="1F497D"/>
                </a:solidFill>
                <a:effectLst/>
                <a:uLnTx/>
                <a:uFillTx/>
                <a:latin typeface="Century Gothic" pitchFamily="34" charset="0"/>
                <a:ea typeface="+mn-ea"/>
                <a:cs typeface="+mn-cs"/>
              </a:rPr>
              <a:t>2.2 </a:t>
            </a:r>
            <a:r>
              <a:rPr kumimoji="0" lang="en-AU" sz="2500" b="1" i="0" u="sng" strike="noStrike" kern="1200" cap="none" spc="0" normalizeH="0" baseline="0" noProof="0" dirty="0">
                <a:ln>
                  <a:noFill/>
                </a:ln>
                <a:solidFill>
                  <a:srgbClr val="1F497D"/>
                </a:solidFill>
                <a:effectLst/>
                <a:uLnTx/>
                <a:uFillTx/>
                <a:latin typeface="Century Gothic" pitchFamily="34" charset="0"/>
                <a:ea typeface="+mn-ea"/>
                <a:cs typeface="+mn-cs"/>
              </a:rPr>
              <a:t>Satisfaction</a:t>
            </a:r>
            <a:r>
              <a:rPr kumimoji="0" lang="en-AU" sz="2500" b="1" i="0" u="none" strike="noStrike" kern="1200" cap="none" spc="0" normalizeH="0" baseline="0" noProof="0" dirty="0">
                <a:ln>
                  <a:noFill/>
                </a:ln>
                <a:solidFill>
                  <a:srgbClr val="1F497D"/>
                </a:solidFill>
                <a:effectLst/>
                <a:uLnTx/>
                <a:uFillTx/>
                <a:latin typeface="Century Gothic" pitchFamily="34" charset="0"/>
                <a:ea typeface="+mn-ea"/>
                <a:cs typeface="+mn-cs"/>
              </a:rPr>
              <a:t> Compared to the Micromex Benchmark</a:t>
            </a:r>
          </a:p>
        </p:txBody>
      </p:sp>
      <p:graphicFrame>
        <p:nvGraphicFramePr>
          <p:cNvPr id="5" name="Table 5">
            <a:extLst>
              <a:ext uri="{FF2B5EF4-FFF2-40B4-BE49-F238E27FC236}">
                <a16:creationId xmlns:a16="http://schemas.microsoft.com/office/drawing/2014/main" id="{FF852959-768C-4CDE-A79D-F42A86349086}"/>
              </a:ext>
            </a:extLst>
          </p:cNvPr>
          <p:cNvGraphicFramePr>
            <a:graphicFrameLocks noGrp="1"/>
          </p:cNvGraphicFramePr>
          <p:nvPr>
            <p:extLst>
              <p:ext uri="{D42A27DB-BD31-4B8C-83A1-F6EECF244321}">
                <p14:modId xmlns:p14="http://schemas.microsoft.com/office/powerpoint/2010/main" val="136731143"/>
              </p:ext>
            </p:extLst>
          </p:nvPr>
        </p:nvGraphicFramePr>
        <p:xfrm>
          <a:off x="467544" y="548681"/>
          <a:ext cx="8304584" cy="5948931"/>
        </p:xfrm>
        <a:graphic>
          <a:graphicData uri="http://schemas.openxmlformats.org/drawingml/2006/table">
            <a:tbl>
              <a:tblPr firstRow="1" bandRow="1">
                <a:tableStyleId>{2D5ABB26-0587-4C30-8999-92F81FD0307C}</a:tableStyleId>
              </a:tblPr>
              <a:tblGrid>
                <a:gridCol w="4392488">
                  <a:extLst>
                    <a:ext uri="{9D8B030D-6E8A-4147-A177-3AD203B41FA5}">
                      <a16:colId xmlns:a16="http://schemas.microsoft.com/office/drawing/2014/main" val="3057699571"/>
                    </a:ext>
                  </a:extLst>
                </a:gridCol>
                <a:gridCol w="1296144">
                  <a:extLst>
                    <a:ext uri="{9D8B030D-6E8A-4147-A177-3AD203B41FA5}">
                      <a16:colId xmlns:a16="http://schemas.microsoft.com/office/drawing/2014/main" val="1261108383"/>
                    </a:ext>
                  </a:extLst>
                </a:gridCol>
                <a:gridCol w="1728192">
                  <a:extLst>
                    <a:ext uri="{9D8B030D-6E8A-4147-A177-3AD203B41FA5}">
                      <a16:colId xmlns:a16="http://schemas.microsoft.com/office/drawing/2014/main" val="1306705889"/>
                    </a:ext>
                  </a:extLst>
                </a:gridCol>
                <a:gridCol w="887760">
                  <a:extLst>
                    <a:ext uri="{9D8B030D-6E8A-4147-A177-3AD203B41FA5}">
                      <a16:colId xmlns:a16="http://schemas.microsoft.com/office/drawing/2014/main" val="921916016"/>
                    </a:ext>
                  </a:extLst>
                </a:gridCol>
              </a:tblGrid>
              <a:tr h="694862">
                <a:tc>
                  <a:txBody>
                    <a:bodyPr/>
                    <a:lstStyle/>
                    <a:p>
                      <a:r>
                        <a:rPr lang="en-AU" sz="1000" dirty="0">
                          <a:solidFill>
                            <a:schemeClr val="bg1"/>
                          </a:solidFill>
                          <a:latin typeface="Century Gothic" panose="020B0502020202020204" pitchFamily="34" charset="0"/>
                        </a:rPr>
                        <a:t>Service/Facility</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09999"/>
                    </a:solidFill>
                  </a:tcPr>
                </a:tc>
                <a:tc>
                  <a:txBody>
                    <a:bodyPr/>
                    <a:lstStyle/>
                    <a:p>
                      <a:pPr algn="ctr"/>
                      <a:r>
                        <a:rPr lang="en-AU" sz="1000" dirty="0">
                          <a:solidFill>
                            <a:schemeClr val="bg1"/>
                          </a:solidFill>
                          <a:latin typeface="Century Gothic" panose="020B0502020202020204" pitchFamily="34" charset="0"/>
                        </a:rPr>
                        <a:t>Tamworth Regional Council</a:t>
                      </a:r>
                    </a:p>
                    <a:p>
                      <a:pPr algn="ctr"/>
                      <a:r>
                        <a:rPr lang="en-AU" sz="1000" dirty="0">
                          <a:solidFill>
                            <a:schemeClr val="bg1"/>
                          </a:solidFill>
                          <a:latin typeface="Century Gothic" panose="020B0502020202020204" pitchFamily="34" charset="0"/>
                        </a:rPr>
                        <a:t>T3 box satisfaction score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09999"/>
                    </a:solidFill>
                  </a:tcPr>
                </a:tc>
                <a:tc>
                  <a:txBody>
                    <a:bodyPr/>
                    <a:lstStyle/>
                    <a:p>
                      <a:pPr algn="ctr"/>
                      <a:r>
                        <a:rPr lang="en-AU" sz="1000" dirty="0">
                          <a:solidFill>
                            <a:schemeClr val="bg1"/>
                          </a:solidFill>
                          <a:latin typeface="Century Gothic" panose="020B0502020202020204" pitchFamily="34" charset="0"/>
                        </a:rPr>
                        <a:t>Micromex LGA Benchmark – Regional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solidFill>
                            <a:schemeClr val="bg1"/>
                          </a:solidFill>
                          <a:latin typeface="Century Gothic" panose="020B0502020202020204" pitchFamily="34" charset="0"/>
                        </a:rPr>
                        <a:t>T3 box satisfaction score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09999"/>
                    </a:solidFill>
                  </a:tcPr>
                </a:tc>
                <a:tc>
                  <a:txBody>
                    <a:bodyPr/>
                    <a:lstStyle/>
                    <a:p>
                      <a:pPr algn="ctr"/>
                      <a:r>
                        <a:rPr lang="en-AU" sz="1000" dirty="0">
                          <a:solidFill>
                            <a:schemeClr val="bg1"/>
                          </a:solidFill>
                          <a:latin typeface="Century Gothic" panose="020B0502020202020204" pitchFamily="34" charset="0"/>
                        </a:rPr>
                        <a:t>Variance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09999"/>
                    </a:solidFill>
                  </a:tcPr>
                </a:tc>
                <a:extLst>
                  <a:ext uri="{0D108BD9-81ED-4DB2-BD59-A6C34878D82A}">
                    <a16:rowId xmlns:a16="http://schemas.microsoft.com/office/drawing/2014/main" val="2066641478"/>
                  </a:ext>
                </a:extLst>
              </a:tr>
              <a:tr h="274087">
                <a:tc>
                  <a:txBody>
                    <a:bodyPr/>
                    <a:lstStyle/>
                    <a:p>
                      <a:pPr algn="l" fontAlgn="ctr"/>
                      <a:r>
                        <a:rPr lang="en-US" sz="1000" b="0" i="0" u="none" strike="noStrike" dirty="0">
                          <a:solidFill>
                            <a:srgbClr val="000000"/>
                          </a:solidFill>
                          <a:effectLst/>
                          <a:latin typeface="Century Gothic" panose="020B0502020202020204" pitchFamily="34" charset="0"/>
                        </a:rPr>
                        <a:t>Litter collection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tc>
                  <a:txBody>
                    <a:bodyPr/>
                    <a:lstStyle/>
                    <a:p>
                      <a:pPr algn="ctr" fontAlgn="ctr"/>
                      <a:r>
                        <a:rPr lang="en-US" sz="1000" b="0" i="0" u="none" strike="noStrike" dirty="0">
                          <a:solidFill>
                            <a:srgbClr val="000000"/>
                          </a:solidFill>
                          <a:effectLst/>
                          <a:latin typeface="Century Gothic" panose="020B0502020202020204" pitchFamily="34" charset="0"/>
                        </a:rPr>
                        <a:t>81%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tc>
                  <a:txBody>
                    <a:bodyPr/>
                    <a:lstStyle/>
                    <a:p>
                      <a:pPr algn="ctr" fontAlgn="ctr"/>
                      <a:r>
                        <a:rPr lang="en-US" sz="1000" b="0" i="0" u="none" strike="noStrike" dirty="0">
                          <a:solidFill>
                            <a:srgbClr val="000000"/>
                          </a:solidFill>
                          <a:effectLst/>
                          <a:latin typeface="Century Gothic" panose="020B0502020202020204" pitchFamily="34" charset="0"/>
                        </a:rPr>
                        <a:t>82%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tc>
                  <a:txBody>
                    <a:bodyPr/>
                    <a:lstStyle/>
                    <a:p>
                      <a:pPr algn="ctr" fontAlgn="ctr"/>
                      <a:r>
                        <a:rPr lang="en-US" sz="1000" b="0" i="0" u="none" strike="noStrike" dirty="0">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845105274"/>
                  </a:ext>
                </a:extLst>
              </a:tr>
              <a:tr h="274087">
                <a:tc>
                  <a:txBody>
                    <a:bodyPr/>
                    <a:lstStyle/>
                    <a:p>
                      <a:pPr algn="l" fontAlgn="ctr"/>
                      <a:r>
                        <a:rPr lang="en-US" sz="1000" b="0" i="0" u="none" strike="noStrike">
                          <a:solidFill>
                            <a:srgbClr val="000000"/>
                          </a:solidFill>
                          <a:effectLst/>
                          <a:latin typeface="Century Gothic" panose="020B0502020202020204" pitchFamily="34" charset="0"/>
                        </a:rPr>
                        <a:t>Enhancing heritage buildings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561341241"/>
                  </a:ext>
                </a:extLst>
              </a:tr>
              <a:tr h="274087">
                <a:tc>
                  <a:txBody>
                    <a:bodyPr/>
                    <a:lstStyle/>
                    <a:p>
                      <a:pPr algn="l" fontAlgn="ctr"/>
                      <a:r>
                        <a:rPr lang="en-US" sz="1000" b="0" i="0" u="none" strike="noStrike" dirty="0">
                          <a:solidFill>
                            <a:srgbClr val="000000"/>
                          </a:solidFill>
                          <a:effectLst/>
                          <a:latin typeface="Century Gothic" panose="020B0502020202020204" pitchFamily="34" charset="0"/>
                        </a:rPr>
                        <a:t>Art Gallery/cultural opportunities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74452969"/>
                  </a:ext>
                </a:extLst>
              </a:tr>
              <a:tr h="274087">
                <a:tc>
                  <a:txBody>
                    <a:bodyPr/>
                    <a:lstStyle/>
                    <a:p>
                      <a:pPr algn="l" fontAlgn="ctr"/>
                      <a:r>
                        <a:rPr lang="en-US" sz="1000" b="0" i="0" u="none" strike="noStrike" dirty="0">
                          <a:solidFill>
                            <a:srgbClr val="000000"/>
                          </a:solidFill>
                          <a:effectLst/>
                          <a:latin typeface="Century Gothic" panose="020B0502020202020204" pitchFamily="34" charset="0"/>
                        </a:rPr>
                        <a:t>Growing airport capacity </a:t>
                      </a:r>
                      <a:r>
                        <a:rPr lang="en-US" sz="1000" b="0" i="1" u="none" strike="noStrike" dirty="0">
                          <a:solidFill>
                            <a:srgbClr val="000000"/>
                          </a:solidFill>
                          <a:effectLst/>
                          <a:latin typeface="Century Gothic" panose="020B0502020202020204" pitchFamily="34" charset="0"/>
                        </a:rPr>
                        <a:t>(note compared to benchmark ‘airports’)</a:t>
                      </a:r>
                      <a:endParaRPr lang="en-US" sz="1000" b="0" i="0" u="none" strike="noStrike" dirty="0">
                        <a:solidFill>
                          <a:srgbClr val="000000"/>
                        </a:solidFill>
                        <a:effectLst/>
                        <a:latin typeface="Century Gothic" panose="020B0502020202020204" pitchFamily="34" charset="0"/>
                      </a:endParaRP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672999467"/>
                  </a:ext>
                </a:extLst>
              </a:tr>
              <a:tr h="274087">
                <a:tc>
                  <a:txBody>
                    <a:bodyPr/>
                    <a:lstStyle/>
                    <a:p>
                      <a:pPr algn="l" fontAlgn="ctr"/>
                      <a:r>
                        <a:rPr lang="en-US" sz="1000" b="0" i="0" u="none" strike="noStrike">
                          <a:solidFill>
                            <a:srgbClr val="000000"/>
                          </a:solidFill>
                          <a:effectLst/>
                          <a:latin typeface="Century Gothic" panose="020B0502020202020204" pitchFamily="34" charset="0"/>
                        </a:rPr>
                        <a:t>Council represents and advocates on behalf of the community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527191056"/>
                  </a:ext>
                </a:extLst>
              </a:tr>
              <a:tr h="274087">
                <a:tc>
                  <a:txBody>
                    <a:bodyPr/>
                    <a:lstStyle/>
                    <a:p>
                      <a:pPr algn="l" fontAlgn="ctr"/>
                      <a:r>
                        <a:rPr lang="en-US" sz="1000" b="0" i="0" u="none" strike="noStrike" dirty="0">
                          <a:solidFill>
                            <a:srgbClr val="000000"/>
                          </a:solidFill>
                          <a:effectLst/>
                          <a:latin typeface="Century Gothic" panose="020B0502020202020204" pitchFamily="34" charset="0"/>
                        </a:rPr>
                        <a:t>Road safety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704913281"/>
                  </a:ext>
                </a:extLst>
              </a:tr>
              <a:tr h="274087">
                <a:tc>
                  <a:txBody>
                    <a:bodyPr/>
                    <a:lstStyle/>
                    <a:p>
                      <a:pPr algn="l" fontAlgn="ctr"/>
                      <a:r>
                        <a:rPr lang="en-US" sz="1000" b="0" i="0" u="none" strike="noStrike">
                          <a:solidFill>
                            <a:srgbClr val="000000"/>
                          </a:solidFill>
                          <a:effectLst/>
                          <a:latin typeface="Century Gothic" panose="020B0502020202020204" pitchFamily="34" charset="0"/>
                        </a:rPr>
                        <a:t>Protecting native vegetation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800317771"/>
                  </a:ext>
                </a:extLst>
              </a:tr>
              <a:tr h="274087">
                <a:tc>
                  <a:txBody>
                    <a:bodyPr/>
                    <a:lstStyle/>
                    <a:p>
                      <a:pPr algn="l" fontAlgn="ctr"/>
                      <a:r>
                        <a:rPr lang="en-US" sz="1000" b="0" i="0" u="none" strike="noStrike">
                          <a:solidFill>
                            <a:srgbClr val="000000"/>
                          </a:solidFill>
                          <a:effectLst/>
                          <a:latin typeface="Century Gothic" panose="020B0502020202020204" pitchFamily="34" charset="0"/>
                        </a:rPr>
                        <a:t>Sustainability strategy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4269974123"/>
                  </a:ext>
                </a:extLst>
              </a:tr>
              <a:tr h="274087">
                <a:tc>
                  <a:txBody>
                    <a:bodyPr/>
                    <a:lstStyle/>
                    <a:p>
                      <a:pPr algn="l" fontAlgn="ctr"/>
                      <a:r>
                        <a:rPr lang="en-US" sz="1000" b="0" i="0" u="none" strike="noStrike">
                          <a:solidFill>
                            <a:srgbClr val="000000"/>
                          </a:solidFill>
                          <a:effectLst/>
                          <a:latin typeface="Century Gothic" panose="020B0502020202020204" pitchFamily="34" charset="0"/>
                        </a:rPr>
                        <a:t>Festival and event programs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522965809"/>
                  </a:ext>
                </a:extLst>
              </a:tr>
              <a:tr h="274087">
                <a:tc>
                  <a:txBody>
                    <a:bodyPr/>
                    <a:lstStyle/>
                    <a:p>
                      <a:pPr algn="l" fontAlgn="ctr"/>
                      <a:r>
                        <a:rPr lang="en-US" sz="1000" b="0" i="0" u="none" strike="noStrike" dirty="0">
                          <a:solidFill>
                            <a:srgbClr val="000000"/>
                          </a:solidFill>
                          <a:effectLst/>
                          <a:latin typeface="Century Gothic" panose="020B0502020202020204" pitchFamily="34" charset="0"/>
                        </a:rPr>
                        <a:t>Provision of Council information to the community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208109829"/>
                  </a:ext>
                </a:extLst>
              </a:tr>
              <a:tr h="274087">
                <a:tc>
                  <a:txBody>
                    <a:bodyPr/>
                    <a:lstStyle/>
                    <a:p>
                      <a:pPr algn="l" fontAlgn="ctr"/>
                      <a:r>
                        <a:rPr lang="en-US" sz="1000" b="0" i="0" u="none" strike="noStrike">
                          <a:solidFill>
                            <a:srgbClr val="000000"/>
                          </a:solidFill>
                          <a:effectLst/>
                          <a:latin typeface="Century Gothic" panose="020B0502020202020204" pitchFamily="34" charset="0"/>
                        </a:rPr>
                        <a:t>Swimming pools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3442650"/>
                  </a:ext>
                </a:extLst>
              </a:tr>
              <a:tr h="274087">
                <a:tc>
                  <a:txBody>
                    <a:bodyPr/>
                    <a:lstStyle/>
                    <a:p>
                      <a:pPr algn="l" fontAlgn="ctr"/>
                      <a:r>
                        <a:rPr lang="en-US" sz="1000" b="0" i="0" u="none" strike="noStrike" dirty="0">
                          <a:solidFill>
                            <a:srgbClr val="000000"/>
                          </a:solidFill>
                          <a:effectLst/>
                          <a:latin typeface="Century Gothic" panose="020B0502020202020204" pitchFamily="34" charset="0"/>
                        </a:rPr>
                        <a:t>Wastewater services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652888894"/>
                  </a:ext>
                </a:extLst>
              </a:tr>
              <a:tr h="274087">
                <a:tc>
                  <a:txBody>
                    <a:bodyPr/>
                    <a:lstStyle/>
                    <a:p>
                      <a:pPr algn="l" fontAlgn="ctr"/>
                      <a:r>
                        <a:rPr lang="en-US" sz="1000" b="0" i="0" u="none" strike="noStrike">
                          <a:solidFill>
                            <a:srgbClr val="000000"/>
                          </a:solidFill>
                          <a:effectLst/>
                          <a:latin typeface="Century Gothic" panose="020B0502020202020204" pitchFamily="34" charset="0"/>
                        </a:rPr>
                        <a:t>Availability of car parking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82550" indent="0" algn="ctr" fontAlgn="ctr"/>
                      <a:r>
                        <a:rPr lang="en-US" sz="1000" b="0" i="0" u="none" strike="noStrike" dirty="0">
                          <a:solidFill>
                            <a:srgbClr val="000000"/>
                          </a:solidFill>
                          <a:effectLst/>
                          <a:latin typeface="Century Gothic" panose="020B0502020202020204" pitchFamily="34" charset="0"/>
                        </a:rPr>
                        <a:t>-10%▼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42173004"/>
                  </a:ext>
                </a:extLst>
              </a:tr>
              <a:tr h="311555">
                <a:tc>
                  <a:txBody>
                    <a:bodyPr/>
                    <a:lstStyle/>
                    <a:p>
                      <a:pPr marL="85725" indent="-85725" algn="l" fontAlgn="ctr"/>
                      <a:r>
                        <a:rPr lang="en-US" sz="1000" b="0" i="0" u="none" strike="noStrike" dirty="0">
                          <a:solidFill>
                            <a:srgbClr val="000000"/>
                          </a:solidFill>
                          <a:effectLst/>
                          <a:latin typeface="Century Gothic" panose="020B0502020202020204" pitchFamily="34" charset="0"/>
                        </a:rPr>
                        <a:t>Council provides inclusive opportunities for community to get actively-involved in decision making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59%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82550" indent="0" algn="ctr"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-11%▼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810419689"/>
                  </a:ext>
                </a:extLst>
              </a:tr>
              <a:tr h="274087">
                <a:tc>
                  <a:txBody>
                    <a:bodyPr/>
                    <a:lstStyle/>
                    <a:p>
                      <a:pPr algn="l" fontAlgn="ctr"/>
                      <a:r>
                        <a:rPr lang="en-US" sz="1000" b="0" i="0" u="none" strike="noStrike">
                          <a:solidFill>
                            <a:srgbClr val="000000"/>
                          </a:solidFill>
                          <a:effectLst/>
                          <a:latin typeface="Century Gothic" panose="020B0502020202020204" pitchFamily="34" charset="0"/>
                        </a:rPr>
                        <a:t>Environmental education programs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82550" indent="0" algn="ctr"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-11%▼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215927005"/>
                  </a:ext>
                </a:extLst>
              </a:tr>
              <a:tr h="274087">
                <a:tc>
                  <a:txBody>
                    <a:bodyPr/>
                    <a:lstStyle/>
                    <a:p>
                      <a:pPr algn="l" fontAlgn="ctr"/>
                      <a:r>
                        <a:rPr lang="en-US" sz="1000" b="0" i="0" u="none" strike="noStrike" dirty="0">
                          <a:solidFill>
                            <a:srgbClr val="000000"/>
                          </a:solidFill>
                          <a:effectLst/>
                          <a:latin typeface="Century Gothic" panose="020B0502020202020204" pitchFamily="34" charset="0"/>
                        </a:rPr>
                        <a:t>Council customer service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82550" indent="0" algn="ctr"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-12%▼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4275943476"/>
                  </a:ext>
                </a:extLst>
              </a:tr>
              <a:tr h="274087">
                <a:tc>
                  <a:txBody>
                    <a:bodyPr/>
                    <a:lstStyle/>
                    <a:p>
                      <a:pPr algn="l" fontAlgn="ctr"/>
                      <a:r>
                        <a:rPr lang="en-US" sz="1000" b="0" i="0" u="none" strike="noStrike" dirty="0">
                          <a:solidFill>
                            <a:srgbClr val="000000"/>
                          </a:solidFill>
                          <a:effectLst/>
                          <a:latin typeface="Century Gothic" panose="020B0502020202020204" pitchFamily="34" charset="0"/>
                        </a:rPr>
                        <a:t>Maintaining local roads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58%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82550" indent="0" algn="ctr"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-15%▼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478788553"/>
                  </a:ext>
                </a:extLst>
              </a:tr>
              <a:tr h="274087">
                <a:tc>
                  <a:txBody>
                    <a:bodyPr/>
                    <a:lstStyle/>
                    <a:p>
                      <a:pPr algn="l" fontAlgn="ctr"/>
                      <a:r>
                        <a:rPr lang="en-US" sz="1000" b="0" i="0" u="none" strike="noStrike" dirty="0">
                          <a:solidFill>
                            <a:srgbClr val="000000"/>
                          </a:solidFill>
                          <a:effectLst/>
                          <a:latin typeface="Century Gothic" panose="020B0502020202020204" pitchFamily="34" charset="0"/>
                        </a:rPr>
                        <a:t>Recycling/waste </a:t>
                      </a:r>
                      <a:r>
                        <a:rPr lang="en-US" sz="1000" b="0" i="0" u="none" strike="noStrike" dirty="0" err="1">
                          <a:solidFill>
                            <a:srgbClr val="000000"/>
                          </a:solidFill>
                          <a:effectLst/>
                          <a:latin typeface="Century Gothic" panose="020B0502020202020204" pitchFamily="34" charset="0"/>
                        </a:rPr>
                        <a:t>minimisation</a:t>
                      </a:r>
                      <a:endParaRPr lang="en-US" sz="1000" b="0" i="0" u="none" strike="noStrike" dirty="0">
                        <a:solidFill>
                          <a:srgbClr val="000000"/>
                        </a:solidFill>
                        <a:effectLst/>
                        <a:latin typeface="Century Gothic" panose="020B0502020202020204" pitchFamily="34" charset="0"/>
                      </a:endParaRP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82550" indent="0" algn="ctr"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-17%▼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769180827"/>
                  </a:ext>
                </a:extLst>
              </a:tr>
              <a:tr h="274087">
                <a:tc>
                  <a:txBody>
                    <a:bodyPr/>
                    <a:lstStyle/>
                    <a:p>
                      <a:pPr algn="l" fontAlgn="ctr"/>
                      <a:r>
                        <a:rPr lang="en-US" sz="1000" b="0" i="0" u="none" strike="noStrike" dirty="0">
                          <a:solidFill>
                            <a:srgbClr val="000000"/>
                          </a:solidFill>
                          <a:effectLst/>
                          <a:latin typeface="Century Gothic" panose="020B0502020202020204" pitchFamily="34" charset="0"/>
                        </a:rPr>
                        <a:t>Water management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61%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87%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marL="82550" indent="0" algn="ctr" defTabSz="914400" rtl="0" eaLnBrk="1" fontAlgn="ctr" latinLnBrk="0" hangingPunct="1"/>
                      <a:r>
                        <a:rPr lang="en-US" sz="1000" b="0" i="0" u="none" strike="noStrike" kern="1200" dirty="0">
                          <a:solidFill>
                            <a:srgbClr val="000000"/>
                          </a:solidFill>
                          <a:effectLst/>
                          <a:latin typeface="Century Gothic" panose="020B0502020202020204" pitchFamily="34" charset="0"/>
                          <a:ea typeface="+mn-ea"/>
                          <a:cs typeface="+mn-cs"/>
                        </a:rPr>
                        <a:t>-26%▼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11309465"/>
                  </a:ext>
                </a:extLst>
              </a:tr>
            </a:tbl>
          </a:graphicData>
        </a:graphic>
      </p:graphicFrame>
      <p:sp>
        <p:nvSpPr>
          <p:cNvPr id="6" name="Rectangle 5">
            <a:extLst>
              <a:ext uri="{FF2B5EF4-FFF2-40B4-BE49-F238E27FC236}">
                <a16:creationId xmlns:a16="http://schemas.microsoft.com/office/drawing/2014/main" id="{2ABFAC30-AFCC-4732-8805-A8A747C88BCA}"/>
              </a:ext>
            </a:extLst>
          </p:cNvPr>
          <p:cNvSpPr/>
          <p:nvPr/>
        </p:nvSpPr>
        <p:spPr>
          <a:xfrm>
            <a:off x="0" y="6488668"/>
            <a:ext cx="8689832" cy="369332"/>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Times New Roman" panose="02020603050405020304" pitchFamily="18" charset="0"/>
                <a:cs typeface="+mn-cs"/>
              </a:rPr>
              <a:t>Note:</a:t>
            </a:r>
            <a:r>
              <a:rPr lang="en-AU" sz="900" dirty="0">
                <a:solidFill>
                  <a:schemeClr val="tx1">
                    <a:lumMod val="75000"/>
                    <a:lumOff val="25000"/>
                  </a:schemeClr>
                </a:solidFill>
                <a:latin typeface="Century Gothic" panose="020B0502020202020204" pitchFamily="34" charset="0"/>
                <a:ea typeface="Times New Roman" panose="02020603050405020304" pitchFamily="18" charset="0"/>
              </a:rPr>
              <a:t> </a:t>
            </a:r>
            <a:r>
              <a:rPr kumimoji="0" lang="en-AU" sz="9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Times New Roman" panose="02020603050405020304" pitchFamily="18" charset="0"/>
                <a:cs typeface="+mn-cs"/>
              </a:rPr>
              <a:t>Benchmark differences are based on assumed variants of +/- 10%, with variants beyond +/- 10% more likely to be significant</a:t>
            </a:r>
          </a:p>
          <a:p>
            <a:pPr marL="457200" indent="-457200" algn="just">
              <a:defRPr/>
            </a:pPr>
            <a:r>
              <a:rPr lang="en-AU" sz="900" dirty="0">
                <a:solidFill>
                  <a:schemeClr val="tx1">
                    <a:lumMod val="75000"/>
                    <a:lumOff val="25000"/>
                  </a:schemeClr>
                </a:solidFill>
                <a:latin typeface="Century Gothic" panose="020B0502020202020204" pitchFamily="34" charset="0"/>
                <a:ea typeface="Times New Roman" panose="02020603050405020304" pitchFamily="18" charset="0"/>
              </a:rPr>
              <a:t>▲/▼ = positive/negative difference equal to/greater than 10% from Benchmark.</a:t>
            </a:r>
          </a:p>
        </p:txBody>
      </p:sp>
    </p:spTree>
    <p:extLst>
      <p:ext uri="{BB962C8B-B14F-4D97-AF65-F5344CB8AC3E}">
        <p14:creationId xmlns:p14="http://schemas.microsoft.com/office/powerpoint/2010/main" val="21192946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4E4748D8-5168-4630-B1E0-330A9AF90607}"/>
              </a:ext>
            </a:extLst>
          </p:cNvPr>
          <p:cNvSpPr txBox="1">
            <a:spLocks/>
          </p:cNvSpPr>
          <p:nvPr/>
        </p:nvSpPr>
        <p:spPr>
          <a:xfrm>
            <a:off x="0" y="-814"/>
            <a:ext cx="914400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dirty="0">
                <a:ln>
                  <a:noFill/>
                </a:ln>
                <a:solidFill>
                  <a:srgbClr val="1F497D"/>
                </a:solidFill>
                <a:effectLst/>
                <a:uLnTx/>
                <a:uFillTx/>
                <a:latin typeface="Century Gothic" pitchFamily="34" charset="0"/>
                <a:ea typeface="+mn-ea"/>
                <a:cs typeface="+mn-cs"/>
              </a:rPr>
              <a:t>Performance Gap Analysis</a:t>
            </a:r>
          </a:p>
        </p:txBody>
      </p:sp>
      <p:sp>
        <p:nvSpPr>
          <p:cNvPr id="4" name="Rectangle 3">
            <a:extLst>
              <a:ext uri="{FF2B5EF4-FFF2-40B4-BE49-F238E27FC236}">
                <a16:creationId xmlns:a16="http://schemas.microsoft.com/office/drawing/2014/main" id="{884C3ACE-B259-4612-8A27-02E6DDB2BD3C}"/>
              </a:ext>
            </a:extLst>
          </p:cNvPr>
          <p:cNvSpPr/>
          <p:nvPr/>
        </p:nvSpPr>
        <p:spPr>
          <a:xfrm>
            <a:off x="18304" y="548680"/>
            <a:ext cx="9144000"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When analysing performance gap data, it is important to consider both stated satisfaction and the absolute size of the performance gap.</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964055" algn="l"/>
              </a:tabLst>
              <a:defRPr/>
            </a:pPr>
            <a:r>
              <a:rPr kumimoji="0" lang="en-AU" sz="11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Performance Gap Ranking</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graphicFrame>
        <p:nvGraphicFramePr>
          <p:cNvPr id="5" name="Table 5">
            <a:extLst>
              <a:ext uri="{FF2B5EF4-FFF2-40B4-BE49-F238E27FC236}">
                <a16:creationId xmlns:a16="http://schemas.microsoft.com/office/drawing/2014/main" id="{7DD01506-ED36-4952-BFD9-A0975BB15B67}"/>
              </a:ext>
            </a:extLst>
          </p:cNvPr>
          <p:cNvGraphicFramePr>
            <a:graphicFrameLocks noGrp="1"/>
          </p:cNvGraphicFramePr>
          <p:nvPr>
            <p:extLst>
              <p:ext uri="{D42A27DB-BD31-4B8C-83A1-F6EECF244321}">
                <p14:modId xmlns:p14="http://schemas.microsoft.com/office/powerpoint/2010/main" val="4049607118"/>
              </p:ext>
            </p:extLst>
          </p:nvPr>
        </p:nvGraphicFramePr>
        <p:xfrm>
          <a:off x="419430" y="1108108"/>
          <a:ext cx="8305140" cy="5631413"/>
        </p:xfrm>
        <a:graphic>
          <a:graphicData uri="http://schemas.openxmlformats.org/drawingml/2006/table">
            <a:tbl>
              <a:tblPr firstRow="1" bandRow="1">
                <a:tableStyleId>{2D5ABB26-0587-4C30-8999-92F81FD0307C}</a:tableStyleId>
              </a:tblPr>
              <a:tblGrid>
                <a:gridCol w="3733140">
                  <a:extLst>
                    <a:ext uri="{9D8B030D-6E8A-4147-A177-3AD203B41FA5}">
                      <a16:colId xmlns:a16="http://schemas.microsoft.com/office/drawing/2014/main" val="3219718125"/>
                    </a:ext>
                  </a:extLst>
                </a:gridCol>
                <a:gridCol w="1524000">
                  <a:extLst>
                    <a:ext uri="{9D8B030D-6E8A-4147-A177-3AD203B41FA5}">
                      <a16:colId xmlns:a16="http://schemas.microsoft.com/office/drawing/2014/main" val="4099194113"/>
                    </a:ext>
                  </a:extLst>
                </a:gridCol>
                <a:gridCol w="1524000">
                  <a:extLst>
                    <a:ext uri="{9D8B030D-6E8A-4147-A177-3AD203B41FA5}">
                      <a16:colId xmlns:a16="http://schemas.microsoft.com/office/drawing/2014/main" val="2832690865"/>
                    </a:ext>
                  </a:extLst>
                </a:gridCol>
                <a:gridCol w="1524000">
                  <a:extLst>
                    <a:ext uri="{9D8B030D-6E8A-4147-A177-3AD203B41FA5}">
                      <a16:colId xmlns:a16="http://schemas.microsoft.com/office/drawing/2014/main" val="300509576"/>
                    </a:ext>
                  </a:extLst>
                </a:gridCol>
              </a:tblGrid>
              <a:tr h="451875">
                <a:tc>
                  <a:txBody>
                    <a:bodyPr/>
                    <a:lstStyle/>
                    <a:p>
                      <a:r>
                        <a:rPr lang="en-AU" sz="1000" b="1" dirty="0">
                          <a:solidFill>
                            <a:schemeClr val="bg1"/>
                          </a:solidFill>
                          <a:latin typeface="Century Gothic" panose="020B0502020202020204" pitchFamily="34" charset="0"/>
                        </a:rPr>
                        <a:t>Service/Facility</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a:txBody>
                    <a:bodyPr/>
                    <a:lstStyle/>
                    <a:p>
                      <a:pPr algn="ctr"/>
                      <a:r>
                        <a:rPr lang="en-AU" sz="1000" b="1" dirty="0">
                          <a:solidFill>
                            <a:schemeClr val="bg1"/>
                          </a:solidFill>
                          <a:latin typeface="Century Gothic" panose="020B0502020202020204" pitchFamily="34" charset="0"/>
                        </a:rPr>
                        <a:t>Importance T2 Box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a:txBody>
                    <a:bodyPr/>
                    <a:lstStyle/>
                    <a:p>
                      <a:pPr algn="ctr"/>
                      <a:r>
                        <a:rPr lang="en-AU" sz="1000" b="1" dirty="0">
                          <a:solidFill>
                            <a:schemeClr val="bg1"/>
                          </a:solidFill>
                          <a:latin typeface="Century Gothic" panose="020B0502020202020204" pitchFamily="34" charset="0"/>
                        </a:rPr>
                        <a:t>Satisfaction T3 Box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a:txBody>
                    <a:bodyPr/>
                    <a:lstStyle/>
                    <a:p>
                      <a:pPr algn="ctr"/>
                      <a:r>
                        <a:rPr lang="en-AU" sz="1000" dirty="0">
                          <a:latin typeface="Century Gothic" panose="020B0502020202020204" pitchFamily="34" charset="0"/>
                        </a:rPr>
                        <a:t>Performance Gap (Importance – Satisfaction)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857048020"/>
                  </a:ext>
                </a:extLst>
              </a:tr>
              <a:tr h="206829">
                <a:tc>
                  <a:txBody>
                    <a:bodyPr/>
                    <a:lstStyle/>
                    <a:p>
                      <a:pPr algn="l" fontAlgn="ctr"/>
                      <a:r>
                        <a:rPr lang="en-US" sz="1000" b="0" i="0" u="none" strike="noStrike" dirty="0">
                          <a:solidFill>
                            <a:srgbClr val="000000"/>
                          </a:solidFill>
                          <a:effectLst/>
                          <a:latin typeface="Century Gothic" panose="020B0502020202020204" pitchFamily="34" charset="0"/>
                        </a:rPr>
                        <a:t>Maintaining local roads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53%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395148245"/>
                  </a:ext>
                </a:extLst>
              </a:tr>
              <a:tr h="206829">
                <a:tc>
                  <a:txBody>
                    <a:bodyPr/>
                    <a:lstStyle/>
                    <a:p>
                      <a:pPr algn="l" fontAlgn="ctr"/>
                      <a:r>
                        <a:rPr lang="en-US" sz="1000" b="0" i="0" u="none" strike="noStrike">
                          <a:solidFill>
                            <a:srgbClr val="000000"/>
                          </a:solidFill>
                          <a:effectLst/>
                          <a:latin typeface="Century Gothic" panose="020B0502020202020204" pitchFamily="34" charset="0"/>
                        </a:rPr>
                        <a:t>Water management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878643204"/>
                  </a:ext>
                </a:extLst>
              </a:tr>
              <a:tr h="206829">
                <a:tc>
                  <a:txBody>
                    <a:bodyPr/>
                    <a:lstStyle/>
                    <a:p>
                      <a:pPr algn="l" fontAlgn="ctr"/>
                      <a:r>
                        <a:rPr lang="en-US" sz="1000" b="0" i="0" u="none" strike="noStrike" dirty="0">
                          <a:solidFill>
                            <a:srgbClr val="000000"/>
                          </a:solidFill>
                          <a:effectLst/>
                          <a:latin typeface="Century Gothic" panose="020B0502020202020204" pitchFamily="34" charset="0"/>
                        </a:rPr>
                        <a:t>Overall condition of local road network</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129668028"/>
                  </a:ext>
                </a:extLst>
              </a:tr>
              <a:tr h="206829">
                <a:tc>
                  <a:txBody>
                    <a:bodyPr/>
                    <a:lstStyle/>
                    <a:p>
                      <a:pPr algn="l" fontAlgn="ctr"/>
                      <a:r>
                        <a:rPr lang="en-US" sz="1000" b="0" i="0" u="none" strike="noStrike">
                          <a:solidFill>
                            <a:srgbClr val="000000"/>
                          </a:solidFill>
                          <a:effectLst/>
                          <a:latin typeface="Century Gothic" panose="020B0502020202020204" pitchFamily="34" charset="0"/>
                        </a:rPr>
                        <a:t>Council is transparent and accountable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06512364"/>
                  </a:ext>
                </a:extLst>
              </a:tr>
              <a:tr h="206829">
                <a:tc>
                  <a:txBody>
                    <a:bodyPr/>
                    <a:lstStyle/>
                    <a:p>
                      <a:pPr algn="l" fontAlgn="ctr"/>
                      <a:r>
                        <a:rPr lang="en-US" sz="1000" b="0" i="0" u="none" strike="noStrike">
                          <a:solidFill>
                            <a:srgbClr val="000000"/>
                          </a:solidFill>
                          <a:effectLst/>
                          <a:latin typeface="Century Gothic" panose="020B0502020202020204" pitchFamily="34" charset="0"/>
                        </a:rPr>
                        <a:t>Availability of car parking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25%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4004668491"/>
                  </a:ext>
                </a:extLst>
              </a:tr>
              <a:tr h="384408">
                <a:tc>
                  <a:txBody>
                    <a:bodyPr/>
                    <a:lstStyle/>
                    <a:p>
                      <a:pPr algn="l" fontAlgn="ctr"/>
                      <a:r>
                        <a:rPr lang="en-US" sz="1000" b="0" i="0" u="none" strike="noStrike" dirty="0">
                          <a:solidFill>
                            <a:srgbClr val="000000"/>
                          </a:solidFill>
                          <a:effectLst/>
                          <a:latin typeface="Century Gothic" panose="020B0502020202020204" pitchFamily="34" charset="0"/>
                        </a:rPr>
                        <a:t>Council provides inclusive opportunities for community to get actively-involved in decision making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Century Gothic" panose="020B0502020202020204" pitchFamily="34" charset="0"/>
                        </a:rPr>
                        <a:t>81%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59%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22%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339979613"/>
                  </a:ext>
                </a:extLst>
              </a:tr>
              <a:tr h="206829">
                <a:tc>
                  <a:txBody>
                    <a:bodyPr/>
                    <a:lstStyle/>
                    <a:p>
                      <a:pPr algn="l" fontAlgn="ctr"/>
                      <a:r>
                        <a:rPr lang="en-US" sz="1000" b="0" i="0" u="none" strike="noStrike">
                          <a:solidFill>
                            <a:srgbClr val="000000"/>
                          </a:solidFill>
                          <a:effectLst/>
                          <a:latin typeface="Century Gothic" panose="020B0502020202020204" pitchFamily="34" charset="0"/>
                        </a:rPr>
                        <a:t>Recycling/waste minimisation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394751937"/>
                  </a:ext>
                </a:extLst>
              </a:tr>
              <a:tr h="206829">
                <a:tc>
                  <a:txBody>
                    <a:bodyPr/>
                    <a:lstStyle/>
                    <a:p>
                      <a:pPr algn="l" fontAlgn="ctr"/>
                      <a:r>
                        <a:rPr lang="en-US" sz="1000" b="0" i="0" u="none" strike="noStrike">
                          <a:solidFill>
                            <a:srgbClr val="000000"/>
                          </a:solidFill>
                          <a:effectLst/>
                          <a:latin typeface="Century Gothic" panose="020B0502020202020204" pitchFamily="34" charset="0"/>
                        </a:rPr>
                        <a:t>Financial management</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792111088"/>
                  </a:ext>
                </a:extLst>
              </a:tr>
              <a:tr h="206829">
                <a:tc>
                  <a:txBody>
                    <a:bodyPr/>
                    <a:lstStyle/>
                    <a:p>
                      <a:pPr algn="l" fontAlgn="ctr"/>
                      <a:r>
                        <a:rPr lang="en-US" sz="1000" b="0" i="0" u="none" strike="noStrike" dirty="0">
                          <a:solidFill>
                            <a:srgbClr val="000000"/>
                          </a:solidFill>
                          <a:effectLst/>
                          <a:latin typeface="Century Gothic" panose="020B0502020202020204" pitchFamily="34" charset="0"/>
                        </a:rPr>
                        <a:t>Maintaining footpaths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12655946"/>
                  </a:ext>
                </a:extLst>
              </a:tr>
              <a:tr h="206829">
                <a:tc>
                  <a:txBody>
                    <a:bodyPr/>
                    <a:lstStyle/>
                    <a:p>
                      <a:pPr algn="l" fontAlgn="ctr"/>
                      <a:r>
                        <a:rPr lang="en-US" sz="1000" b="0" i="0" u="none" strike="noStrike">
                          <a:solidFill>
                            <a:srgbClr val="000000"/>
                          </a:solidFill>
                          <a:effectLst/>
                          <a:latin typeface="Century Gothic" panose="020B0502020202020204" pitchFamily="34" charset="0"/>
                        </a:rPr>
                        <a:t>Provision of Council information to the community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672229920"/>
                  </a:ext>
                </a:extLst>
              </a:tr>
              <a:tr h="247460">
                <a:tc>
                  <a:txBody>
                    <a:bodyPr/>
                    <a:lstStyle/>
                    <a:p>
                      <a:pPr algn="l" fontAlgn="ctr"/>
                      <a:r>
                        <a:rPr lang="en-US" sz="1000" b="0" i="0" u="none" strike="noStrike">
                          <a:solidFill>
                            <a:srgbClr val="000000"/>
                          </a:solidFill>
                          <a:effectLst/>
                          <a:latin typeface="Century Gothic" panose="020B0502020202020204" pitchFamily="34" charset="0"/>
                        </a:rPr>
                        <a:t>Supporting local jobs and businesses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043837679"/>
                  </a:ext>
                </a:extLst>
              </a:tr>
              <a:tr h="206829">
                <a:tc>
                  <a:txBody>
                    <a:bodyPr/>
                    <a:lstStyle/>
                    <a:p>
                      <a:pPr algn="l" fontAlgn="ctr"/>
                      <a:r>
                        <a:rPr lang="en-US" sz="1000" b="0" i="0" u="none" strike="noStrike" dirty="0">
                          <a:solidFill>
                            <a:srgbClr val="000000"/>
                          </a:solidFill>
                          <a:effectLst/>
                          <a:latin typeface="Century Gothic" panose="020B0502020202020204" pitchFamily="34" charset="0"/>
                        </a:rPr>
                        <a:t>Long term planning for the region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83502923"/>
                  </a:ext>
                </a:extLst>
              </a:tr>
              <a:tr h="258887">
                <a:tc>
                  <a:txBody>
                    <a:bodyPr/>
                    <a:lstStyle/>
                    <a:p>
                      <a:pPr algn="l" fontAlgn="ctr"/>
                      <a:r>
                        <a:rPr lang="en-US" sz="1000" b="0" i="0" u="none" strike="noStrike">
                          <a:solidFill>
                            <a:srgbClr val="000000"/>
                          </a:solidFill>
                          <a:effectLst/>
                          <a:latin typeface="Century Gothic" panose="020B0502020202020204" pitchFamily="34" charset="0"/>
                        </a:rPr>
                        <a:t>Council represents and advocates on behalf of the community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389398979"/>
                  </a:ext>
                </a:extLst>
              </a:tr>
              <a:tr h="206829">
                <a:tc>
                  <a:txBody>
                    <a:bodyPr/>
                    <a:lstStyle/>
                    <a:p>
                      <a:pPr algn="l" fontAlgn="ctr"/>
                      <a:r>
                        <a:rPr lang="en-US" sz="1000" b="0" i="0" u="none" strike="noStrike">
                          <a:solidFill>
                            <a:srgbClr val="000000"/>
                          </a:solidFill>
                          <a:effectLst/>
                          <a:latin typeface="Century Gothic" panose="020B0502020202020204" pitchFamily="34" charset="0"/>
                        </a:rPr>
                        <a:t>Traffic flow/congestion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80416189"/>
                  </a:ext>
                </a:extLst>
              </a:tr>
              <a:tr h="206829">
                <a:tc>
                  <a:txBody>
                    <a:bodyPr/>
                    <a:lstStyle/>
                    <a:p>
                      <a:pPr algn="l" fontAlgn="ctr"/>
                      <a:r>
                        <a:rPr lang="en-US" sz="1000" b="0" i="0" u="none" strike="noStrike" dirty="0">
                          <a:solidFill>
                            <a:srgbClr val="000000"/>
                          </a:solidFill>
                          <a:effectLst/>
                          <a:latin typeface="Century Gothic" panose="020B0502020202020204" pitchFamily="34" charset="0"/>
                        </a:rPr>
                        <a:t>Engaging young people in planning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559371152"/>
                  </a:ext>
                </a:extLst>
              </a:tr>
              <a:tr h="206829">
                <a:tc>
                  <a:txBody>
                    <a:bodyPr/>
                    <a:lstStyle/>
                    <a:p>
                      <a:pPr algn="l" fontAlgn="ctr"/>
                      <a:r>
                        <a:rPr lang="en-US" sz="1000" b="0" i="0" u="none" strike="noStrike">
                          <a:solidFill>
                            <a:srgbClr val="000000"/>
                          </a:solidFill>
                          <a:effectLst/>
                          <a:latin typeface="Century Gothic" panose="020B0502020202020204" pitchFamily="34" charset="0"/>
                        </a:rPr>
                        <a:t>Road safety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511086616"/>
                  </a:ext>
                </a:extLst>
              </a:tr>
              <a:tr h="206829">
                <a:tc>
                  <a:txBody>
                    <a:bodyPr/>
                    <a:lstStyle/>
                    <a:p>
                      <a:pPr algn="l" fontAlgn="ctr"/>
                      <a:r>
                        <a:rPr lang="en-US" sz="1000" b="0" i="0" u="none" strike="noStrike" dirty="0">
                          <a:solidFill>
                            <a:srgbClr val="000000"/>
                          </a:solidFill>
                          <a:effectLst/>
                          <a:latin typeface="Century Gothic" panose="020B0502020202020204" pitchFamily="34" charset="0"/>
                        </a:rPr>
                        <a:t>Council customer service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189617853"/>
                  </a:ext>
                </a:extLst>
              </a:tr>
              <a:tr h="206829">
                <a:tc>
                  <a:txBody>
                    <a:bodyPr/>
                    <a:lstStyle/>
                    <a:p>
                      <a:pPr algn="l" fontAlgn="ctr"/>
                      <a:r>
                        <a:rPr lang="en-US" sz="1000" b="0" i="0" u="none" strike="noStrike">
                          <a:solidFill>
                            <a:srgbClr val="000000"/>
                          </a:solidFill>
                          <a:effectLst/>
                          <a:latin typeface="Century Gothic" panose="020B0502020202020204" pitchFamily="34" charset="0"/>
                        </a:rPr>
                        <a:t>Exploration of energy efficiencies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85074237"/>
                  </a:ext>
                </a:extLst>
              </a:tr>
              <a:tr h="206829">
                <a:tc>
                  <a:txBody>
                    <a:bodyPr/>
                    <a:lstStyle/>
                    <a:p>
                      <a:pPr algn="l" fontAlgn="ctr"/>
                      <a:r>
                        <a:rPr lang="en-US" sz="1000" b="0" i="0" u="none" strike="noStrike" dirty="0">
                          <a:solidFill>
                            <a:srgbClr val="000000"/>
                          </a:solidFill>
                          <a:effectLst/>
                          <a:latin typeface="Century Gothic" panose="020B0502020202020204" pitchFamily="34" charset="0"/>
                        </a:rPr>
                        <a:t>Litter collection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574008547"/>
                  </a:ext>
                </a:extLst>
              </a:tr>
              <a:tr h="206829">
                <a:tc>
                  <a:txBody>
                    <a:bodyPr/>
                    <a:lstStyle/>
                    <a:p>
                      <a:pPr algn="l" fontAlgn="ctr"/>
                      <a:r>
                        <a:rPr lang="en-US" sz="1000" b="0" i="0" u="none" strike="noStrike" dirty="0">
                          <a:solidFill>
                            <a:srgbClr val="000000"/>
                          </a:solidFill>
                          <a:effectLst/>
                          <a:latin typeface="Century Gothic" panose="020B0502020202020204" pitchFamily="34" charset="0"/>
                        </a:rPr>
                        <a:t>Infrastructure for growth</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579022818"/>
                  </a:ext>
                </a:extLst>
              </a:tr>
              <a:tr h="206829">
                <a:tc>
                  <a:txBody>
                    <a:bodyPr/>
                    <a:lstStyle/>
                    <a:p>
                      <a:pPr algn="l" fontAlgn="ctr"/>
                      <a:r>
                        <a:rPr lang="en-US" sz="1000" b="0" i="0" u="none" strike="noStrike" dirty="0">
                          <a:solidFill>
                            <a:srgbClr val="000000"/>
                          </a:solidFill>
                          <a:effectLst/>
                          <a:latin typeface="Century Gothic" panose="020B0502020202020204" pitchFamily="34" charset="0"/>
                        </a:rPr>
                        <a:t>Youth services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918985826"/>
                  </a:ext>
                </a:extLst>
              </a:tr>
              <a:tr h="206829">
                <a:tc>
                  <a:txBody>
                    <a:bodyPr/>
                    <a:lstStyle/>
                    <a:p>
                      <a:pPr algn="l" fontAlgn="ctr"/>
                      <a:r>
                        <a:rPr lang="en-US" sz="1000" b="0" i="0" u="none" strike="noStrike" dirty="0">
                          <a:solidFill>
                            <a:srgbClr val="000000"/>
                          </a:solidFill>
                          <a:effectLst/>
                          <a:latin typeface="Century Gothic" panose="020B0502020202020204" pitchFamily="34" charset="0"/>
                        </a:rPr>
                        <a:t>Flood protection and preparedness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887831925"/>
                  </a:ext>
                </a:extLst>
              </a:tr>
              <a:tr h="206829">
                <a:tc>
                  <a:txBody>
                    <a:bodyPr/>
                    <a:lstStyle/>
                    <a:p>
                      <a:pPr algn="l" fontAlgn="ctr"/>
                      <a:r>
                        <a:rPr lang="en-US" sz="1000" b="0" i="0" u="none" strike="noStrike" dirty="0">
                          <a:solidFill>
                            <a:srgbClr val="000000"/>
                          </a:solidFill>
                          <a:effectLst/>
                          <a:latin typeface="Century Gothic" panose="020B0502020202020204" pitchFamily="34" charset="0"/>
                        </a:rPr>
                        <a:t>Address Climate Change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66%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640550451"/>
                  </a:ext>
                </a:extLst>
              </a:tr>
            </a:tbl>
          </a:graphicData>
        </a:graphic>
      </p:graphicFrame>
    </p:spTree>
    <p:extLst>
      <p:ext uri="{BB962C8B-B14F-4D97-AF65-F5344CB8AC3E}">
        <p14:creationId xmlns:p14="http://schemas.microsoft.com/office/powerpoint/2010/main" val="16605082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4E4748D8-5168-4630-B1E0-330A9AF90607}"/>
              </a:ext>
            </a:extLst>
          </p:cNvPr>
          <p:cNvSpPr txBox="1">
            <a:spLocks/>
          </p:cNvSpPr>
          <p:nvPr/>
        </p:nvSpPr>
        <p:spPr>
          <a:xfrm>
            <a:off x="0" y="-814"/>
            <a:ext cx="914400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dirty="0">
                <a:ln>
                  <a:noFill/>
                </a:ln>
                <a:solidFill>
                  <a:srgbClr val="1F497D"/>
                </a:solidFill>
                <a:effectLst/>
                <a:uLnTx/>
                <a:uFillTx/>
                <a:latin typeface="Century Gothic" pitchFamily="34" charset="0"/>
                <a:ea typeface="+mn-ea"/>
                <a:cs typeface="+mn-cs"/>
              </a:rPr>
              <a:t>Performance Gap Analysis</a:t>
            </a:r>
          </a:p>
        </p:txBody>
      </p:sp>
      <p:sp>
        <p:nvSpPr>
          <p:cNvPr id="4" name="Rectangle 3">
            <a:extLst>
              <a:ext uri="{FF2B5EF4-FFF2-40B4-BE49-F238E27FC236}">
                <a16:creationId xmlns:a16="http://schemas.microsoft.com/office/drawing/2014/main" id="{884C3ACE-B259-4612-8A27-02E6DDB2BD3C}"/>
              </a:ext>
            </a:extLst>
          </p:cNvPr>
          <p:cNvSpPr/>
          <p:nvPr/>
        </p:nvSpPr>
        <p:spPr>
          <a:xfrm>
            <a:off x="18304" y="548680"/>
            <a:ext cx="9144000" cy="2616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1964055" algn="l"/>
              </a:tabLst>
              <a:defRPr/>
            </a:pPr>
            <a:r>
              <a:rPr kumimoji="0" lang="en-AU" sz="11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Futura Md"/>
              </a:rPr>
              <a:t>Performance Gap Ranking Continued…</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graphicFrame>
        <p:nvGraphicFramePr>
          <p:cNvPr id="6" name="Table 5">
            <a:extLst>
              <a:ext uri="{FF2B5EF4-FFF2-40B4-BE49-F238E27FC236}">
                <a16:creationId xmlns:a16="http://schemas.microsoft.com/office/drawing/2014/main" id="{BFF192D6-2A06-4825-A1B3-72C7662A77B2}"/>
              </a:ext>
            </a:extLst>
          </p:cNvPr>
          <p:cNvGraphicFramePr>
            <a:graphicFrameLocks noGrp="1"/>
          </p:cNvGraphicFramePr>
          <p:nvPr>
            <p:extLst>
              <p:ext uri="{D42A27DB-BD31-4B8C-83A1-F6EECF244321}">
                <p14:modId xmlns:p14="http://schemas.microsoft.com/office/powerpoint/2010/main" val="248396873"/>
              </p:ext>
            </p:extLst>
          </p:nvPr>
        </p:nvGraphicFramePr>
        <p:xfrm>
          <a:off x="539552" y="876861"/>
          <a:ext cx="8305140" cy="5782800"/>
        </p:xfrm>
        <a:graphic>
          <a:graphicData uri="http://schemas.openxmlformats.org/drawingml/2006/table">
            <a:tbl>
              <a:tblPr firstRow="1" bandRow="1">
                <a:tableStyleId>{2D5ABB26-0587-4C30-8999-92F81FD0307C}</a:tableStyleId>
              </a:tblPr>
              <a:tblGrid>
                <a:gridCol w="3733140">
                  <a:extLst>
                    <a:ext uri="{9D8B030D-6E8A-4147-A177-3AD203B41FA5}">
                      <a16:colId xmlns:a16="http://schemas.microsoft.com/office/drawing/2014/main" val="3219718125"/>
                    </a:ext>
                  </a:extLst>
                </a:gridCol>
                <a:gridCol w="1524000">
                  <a:extLst>
                    <a:ext uri="{9D8B030D-6E8A-4147-A177-3AD203B41FA5}">
                      <a16:colId xmlns:a16="http://schemas.microsoft.com/office/drawing/2014/main" val="4099194113"/>
                    </a:ext>
                  </a:extLst>
                </a:gridCol>
                <a:gridCol w="1524000">
                  <a:extLst>
                    <a:ext uri="{9D8B030D-6E8A-4147-A177-3AD203B41FA5}">
                      <a16:colId xmlns:a16="http://schemas.microsoft.com/office/drawing/2014/main" val="2832690865"/>
                    </a:ext>
                  </a:extLst>
                </a:gridCol>
                <a:gridCol w="1524000">
                  <a:extLst>
                    <a:ext uri="{9D8B030D-6E8A-4147-A177-3AD203B41FA5}">
                      <a16:colId xmlns:a16="http://schemas.microsoft.com/office/drawing/2014/main" val="300509576"/>
                    </a:ext>
                  </a:extLst>
                </a:gridCol>
              </a:tblGrid>
              <a:tr h="451875">
                <a:tc>
                  <a:txBody>
                    <a:bodyPr/>
                    <a:lstStyle/>
                    <a:p>
                      <a:r>
                        <a:rPr lang="en-AU" sz="1000" b="1" dirty="0">
                          <a:solidFill>
                            <a:schemeClr val="bg1"/>
                          </a:solidFill>
                          <a:latin typeface="Century Gothic" panose="020B0502020202020204" pitchFamily="34" charset="0"/>
                        </a:rPr>
                        <a:t>Service/Facility</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a:txBody>
                    <a:bodyPr/>
                    <a:lstStyle/>
                    <a:p>
                      <a:pPr algn="ctr"/>
                      <a:r>
                        <a:rPr lang="en-AU" sz="1000" b="1" dirty="0">
                          <a:solidFill>
                            <a:schemeClr val="bg1"/>
                          </a:solidFill>
                          <a:latin typeface="Century Gothic" panose="020B0502020202020204" pitchFamily="34" charset="0"/>
                        </a:rPr>
                        <a:t>Importance T2 Box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a:txBody>
                    <a:bodyPr/>
                    <a:lstStyle/>
                    <a:p>
                      <a:pPr algn="ctr"/>
                      <a:r>
                        <a:rPr lang="en-AU" sz="1000" b="1" dirty="0">
                          <a:solidFill>
                            <a:schemeClr val="bg1"/>
                          </a:solidFill>
                          <a:latin typeface="Century Gothic" panose="020B0502020202020204" pitchFamily="34" charset="0"/>
                        </a:rPr>
                        <a:t>Satisfaction T3 Box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75000"/>
                      </a:schemeClr>
                    </a:solidFill>
                  </a:tcPr>
                </a:tc>
                <a:tc>
                  <a:txBody>
                    <a:bodyPr/>
                    <a:lstStyle/>
                    <a:p>
                      <a:pPr algn="ctr"/>
                      <a:r>
                        <a:rPr lang="en-AU" sz="1000" dirty="0">
                          <a:latin typeface="Century Gothic" panose="020B0502020202020204" pitchFamily="34" charset="0"/>
                        </a:rPr>
                        <a:t>Performance Gap (Importance – Satisfaction)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857048020"/>
                  </a:ext>
                </a:extLst>
              </a:tr>
              <a:tr h="218090">
                <a:tc>
                  <a:txBody>
                    <a:bodyPr/>
                    <a:lstStyle/>
                    <a:p>
                      <a:pPr algn="l" fontAlgn="ctr"/>
                      <a:r>
                        <a:rPr lang="en-US" sz="1000" b="0" i="0" u="none" strike="noStrike" dirty="0">
                          <a:solidFill>
                            <a:srgbClr val="000000"/>
                          </a:solidFill>
                          <a:effectLst/>
                          <a:latin typeface="Century Gothic" panose="020B0502020202020204" pitchFamily="34" charset="0"/>
                        </a:rPr>
                        <a:t>Public transport across the region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395148245"/>
                  </a:ext>
                </a:extLst>
              </a:tr>
              <a:tr h="218090">
                <a:tc>
                  <a:txBody>
                    <a:bodyPr/>
                    <a:lstStyle/>
                    <a:p>
                      <a:pPr algn="l" fontAlgn="ctr"/>
                      <a:r>
                        <a:rPr lang="en-US" sz="1000" b="0" i="0" u="none" strike="noStrike">
                          <a:solidFill>
                            <a:srgbClr val="000000"/>
                          </a:solidFill>
                          <a:effectLst/>
                          <a:latin typeface="Century Gothic" panose="020B0502020202020204" pitchFamily="34" charset="0"/>
                        </a:rPr>
                        <a:t>Parks and playgrounds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634209630"/>
                  </a:ext>
                </a:extLst>
              </a:tr>
              <a:tr h="218090">
                <a:tc>
                  <a:txBody>
                    <a:bodyPr/>
                    <a:lstStyle/>
                    <a:p>
                      <a:pPr algn="l" fontAlgn="ctr"/>
                      <a:r>
                        <a:rPr lang="en-US" sz="1000" b="0" i="0" u="none" strike="noStrike">
                          <a:solidFill>
                            <a:srgbClr val="000000"/>
                          </a:solidFill>
                          <a:effectLst/>
                          <a:latin typeface="Century Gothic" panose="020B0502020202020204" pitchFamily="34" charset="0"/>
                        </a:rPr>
                        <a:t>Swimming pools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878643204"/>
                  </a:ext>
                </a:extLst>
              </a:tr>
              <a:tr h="218090">
                <a:tc>
                  <a:txBody>
                    <a:bodyPr/>
                    <a:lstStyle/>
                    <a:p>
                      <a:pPr algn="l" fontAlgn="ctr"/>
                      <a:r>
                        <a:rPr lang="en-US" sz="1000" b="0" i="0" u="none" strike="noStrike">
                          <a:solidFill>
                            <a:srgbClr val="000000"/>
                          </a:solidFill>
                          <a:effectLst/>
                          <a:latin typeface="Century Gothic" panose="020B0502020202020204" pitchFamily="34" charset="0"/>
                        </a:rPr>
                        <a:t>Sustainability strategy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129668028"/>
                  </a:ext>
                </a:extLst>
              </a:tr>
              <a:tr h="218090">
                <a:tc>
                  <a:txBody>
                    <a:bodyPr/>
                    <a:lstStyle/>
                    <a:p>
                      <a:pPr algn="l" fontAlgn="ctr"/>
                      <a:r>
                        <a:rPr lang="en-US" sz="1000" b="0" i="0" u="none" strike="noStrike">
                          <a:solidFill>
                            <a:srgbClr val="000000"/>
                          </a:solidFill>
                          <a:effectLst/>
                          <a:latin typeface="Century Gothic" panose="020B0502020202020204" pitchFamily="34" charset="0"/>
                        </a:rPr>
                        <a:t>Revitalising Tamworth and the region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06512364"/>
                  </a:ext>
                </a:extLst>
              </a:tr>
              <a:tr h="218090">
                <a:tc>
                  <a:txBody>
                    <a:bodyPr/>
                    <a:lstStyle/>
                    <a:p>
                      <a:pPr algn="l" fontAlgn="ctr"/>
                      <a:r>
                        <a:rPr lang="en-US" sz="1000" b="0" i="0" u="none" strike="noStrike">
                          <a:solidFill>
                            <a:srgbClr val="000000"/>
                          </a:solidFill>
                          <a:effectLst/>
                          <a:latin typeface="Century Gothic" panose="020B0502020202020204" pitchFamily="34" charset="0"/>
                        </a:rPr>
                        <a:t>Environmental education programs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4004668491"/>
                  </a:ext>
                </a:extLst>
              </a:tr>
              <a:tr h="218090">
                <a:tc>
                  <a:txBody>
                    <a:bodyPr/>
                    <a:lstStyle/>
                    <a:p>
                      <a:pPr algn="l" fontAlgn="ctr"/>
                      <a:r>
                        <a:rPr lang="en-US" sz="1000" b="0" i="0" u="none" strike="noStrike" dirty="0">
                          <a:solidFill>
                            <a:srgbClr val="000000"/>
                          </a:solidFill>
                          <a:effectLst/>
                          <a:latin typeface="Century Gothic" panose="020B0502020202020204" pitchFamily="34" charset="0"/>
                        </a:rPr>
                        <a:t>Appearance of the city, towns and villages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339979613"/>
                  </a:ext>
                </a:extLst>
              </a:tr>
              <a:tr h="218090">
                <a:tc>
                  <a:txBody>
                    <a:bodyPr/>
                    <a:lstStyle/>
                    <a:p>
                      <a:pPr algn="l" fontAlgn="ctr"/>
                      <a:r>
                        <a:rPr lang="en-US" sz="1000" b="0" i="0" u="none" strike="noStrike">
                          <a:solidFill>
                            <a:srgbClr val="000000"/>
                          </a:solidFill>
                          <a:effectLst/>
                          <a:latin typeface="Century Gothic" panose="020B0502020202020204" pitchFamily="34" charset="0"/>
                        </a:rPr>
                        <a:t>Protecting native vegetation</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394751937"/>
                  </a:ext>
                </a:extLst>
              </a:tr>
              <a:tr h="218090">
                <a:tc>
                  <a:txBody>
                    <a:bodyPr/>
                    <a:lstStyle/>
                    <a:p>
                      <a:pPr algn="l" fontAlgn="ctr"/>
                      <a:r>
                        <a:rPr lang="en-US" sz="1000" b="0" i="0" u="none" strike="noStrike">
                          <a:solidFill>
                            <a:srgbClr val="000000"/>
                          </a:solidFill>
                          <a:effectLst/>
                          <a:latin typeface="Century Gothic" panose="020B0502020202020204" pitchFamily="34" charset="0"/>
                        </a:rPr>
                        <a:t>Support for volunteer programs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792111088"/>
                  </a:ext>
                </a:extLst>
              </a:tr>
              <a:tr h="218090">
                <a:tc>
                  <a:txBody>
                    <a:bodyPr/>
                    <a:lstStyle/>
                    <a:p>
                      <a:pPr algn="l" fontAlgn="ctr"/>
                      <a:r>
                        <a:rPr lang="en-US" sz="1000" b="0" i="0" u="none" strike="noStrike" dirty="0">
                          <a:solidFill>
                            <a:srgbClr val="000000"/>
                          </a:solidFill>
                          <a:effectLst/>
                          <a:latin typeface="Century Gothic" panose="020B0502020202020204" pitchFamily="34" charset="0"/>
                        </a:rPr>
                        <a:t>Improving biodiversity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12655946"/>
                  </a:ext>
                </a:extLst>
              </a:tr>
              <a:tr h="218090">
                <a:tc>
                  <a:txBody>
                    <a:bodyPr/>
                    <a:lstStyle/>
                    <a:p>
                      <a:pPr algn="l" fontAlgn="ctr"/>
                      <a:r>
                        <a:rPr lang="en-US" sz="1000" b="0" i="0" u="none" strike="noStrike">
                          <a:solidFill>
                            <a:srgbClr val="000000"/>
                          </a:solidFill>
                          <a:effectLst/>
                          <a:latin typeface="Century Gothic" panose="020B0502020202020204" pitchFamily="34" charset="0"/>
                        </a:rPr>
                        <a:t>Maintaining cycleways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672229920"/>
                  </a:ext>
                </a:extLst>
              </a:tr>
              <a:tr h="218090">
                <a:tc>
                  <a:txBody>
                    <a:bodyPr/>
                    <a:lstStyle/>
                    <a:p>
                      <a:pPr algn="l" fontAlgn="ctr"/>
                      <a:r>
                        <a:rPr lang="en-US" sz="1000" b="0" i="0" u="none" strike="noStrike" dirty="0">
                          <a:solidFill>
                            <a:srgbClr val="000000"/>
                          </a:solidFill>
                          <a:effectLst/>
                          <a:latin typeface="Century Gothic" panose="020B0502020202020204" pitchFamily="34" charset="0"/>
                        </a:rPr>
                        <a:t>Wastewater services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043837679"/>
                  </a:ext>
                </a:extLst>
              </a:tr>
              <a:tr h="218090">
                <a:tc>
                  <a:txBody>
                    <a:bodyPr/>
                    <a:lstStyle/>
                    <a:p>
                      <a:pPr algn="l" fontAlgn="ctr"/>
                      <a:r>
                        <a:rPr lang="en-US" sz="1000" b="0" i="0" u="none" strike="noStrike">
                          <a:solidFill>
                            <a:srgbClr val="000000"/>
                          </a:solidFill>
                          <a:effectLst/>
                          <a:latin typeface="Century Gothic" panose="020B0502020202020204" pitchFamily="34" charset="0"/>
                        </a:rPr>
                        <a:t>Festival and event programs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83502923"/>
                  </a:ext>
                </a:extLst>
              </a:tr>
              <a:tr h="218090">
                <a:tc>
                  <a:txBody>
                    <a:bodyPr/>
                    <a:lstStyle/>
                    <a:p>
                      <a:pPr algn="l" fontAlgn="ctr"/>
                      <a:r>
                        <a:rPr lang="en-US" sz="1000" b="0" i="0" u="none" strike="noStrike" dirty="0">
                          <a:solidFill>
                            <a:srgbClr val="000000"/>
                          </a:solidFill>
                          <a:effectLst/>
                          <a:latin typeface="Century Gothic" panose="020B0502020202020204" pitchFamily="34" charset="0"/>
                        </a:rPr>
                        <a:t>Ovals and sportsgrounds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79%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389398979"/>
                  </a:ext>
                </a:extLst>
              </a:tr>
              <a:tr h="218090">
                <a:tc>
                  <a:txBody>
                    <a:bodyPr/>
                    <a:lstStyle/>
                    <a:p>
                      <a:pPr algn="l" fontAlgn="ctr"/>
                      <a:r>
                        <a:rPr lang="en-US" sz="1000" b="0" i="0" u="none" strike="noStrike">
                          <a:solidFill>
                            <a:srgbClr val="000000"/>
                          </a:solidFill>
                          <a:effectLst/>
                          <a:latin typeface="Century Gothic" panose="020B0502020202020204" pitchFamily="34" charset="0"/>
                        </a:rPr>
                        <a:t>Enhancing heritage buildings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80416189"/>
                  </a:ext>
                </a:extLst>
              </a:tr>
              <a:tr h="218090">
                <a:tc>
                  <a:txBody>
                    <a:bodyPr/>
                    <a:lstStyle/>
                    <a:p>
                      <a:pPr algn="l" fontAlgn="ctr"/>
                      <a:r>
                        <a:rPr lang="en-US" sz="1000" b="0" i="0" u="none" strike="noStrike" dirty="0">
                          <a:solidFill>
                            <a:srgbClr val="000000"/>
                          </a:solidFill>
                          <a:effectLst/>
                          <a:latin typeface="Century Gothic" panose="020B0502020202020204" pitchFamily="34" charset="0"/>
                        </a:rPr>
                        <a:t>Tourism/Visitor Information Centre</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559371152"/>
                  </a:ext>
                </a:extLst>
              </a:tr>
              <a:tr h="218090">
                <a:tc>
                  <a:txBody>
                    <a:bodyPr/>
                    <a:lstStyle/>
                    <a:p>
                      <a:pPr algn="l" fontAlgn="ctr"/>
                      <a:r>
                        <a:rPr lang="en-US" sz="1000" b="0" i="0" u="none" strike="noStrike" dirty="0">
                          <a:solidFill>
                            <a:srgbClr val="000000"/>
                          </a:solidFill>
                          <a:effectLst/>
                          <a:latin typeface="Century Gothic" panose="020B0502020202020204" pitchFamily="34" charset="0"/>
                        </a:rPr>
                        <a:t>Promoting pride in the community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-19%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511086616"/>
                  </a:ext>
                </a:extLst>
              </a:tr>
              <a:tr h="218090">
                <a:tc>
                  <a:txBody>
                    <a:bodyPr/>
                    <a:lstStyle/>
                    <a:p>
                      <a:pPr algn="l" fontAlgn="ctr"/>
                      <a:r>
                        <a:rPr lang="en-US" sz="1000" b="0" i="0" u="none" strike="noStrike" dirty="0">
                          <a:solidFill>
                            <a:srgbClr val="000000"/>
                          </a:solidFill>
                          <a:effectLst/>
                          <a:latin typeface="Century Gothic" panose="020B0502020202020204" pitchFamily="34" charset="0"/>
                        </a:rPr>
                        <a:t>Growing airport capacity</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-20%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189617853"/>
                  </a:ext>
                </a:extLst>
              </a:tr>
              <a:tr h="218090">
                <a:tc>
                  <a:txBody>
                    <a:bodyPr/>
                    <a:lstStyle/>
                    <a:p>
                      <a:pPr algn="l" fontAlgn="ctr"/>
                      <a:r>
                        <a:rPr lang="en-US" sz="1000" b="0" i="0" u="none" strike="noStrike" dirty="0">
                          <a:solidFill>
                            <a:srgbClr val="000000"/>
                          </a:solidFill>
                          <a:effectLst/>
                          <a:latin typeface="Century Gothic" panose="020B0502020202020204" pitchFamily="34" charset="0"/>
                        </a:rPr>
                        <a:t>Pet adoption/animal rehoming</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-23%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85074237"/>
                  </a:ext>
                </a:extLst>
              </a:tr>
              <a:tr h="218090">
                <a:tc>
                  <a:txBody>
                    <a:bodyPr/>
                    <a:lstStyle/>
                    <a:p>
                      <a:pPr algn="l" fontAlgn="ctr"/>
                      <a:r>
                        <a:rPr lang="en-US" sz="1000" b="0" i="0" u="none" strike="noStrike" dirty="0">
                          <a:solidFill>
                            <a:srgbClr val="000000"/>
                          </a:solidFill>
                          <a:effectLst/>
                          <a:latin typeface="Century Gothic" panose="020B0502020202020204" pitchFamily="34" charset="0"/>
                        </a:rPr>
                        <a:t>Community buildings/halls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-24%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574008547"/>
                  </a:ext>
                </a:extLst>
              </a:tr>
              <a:tr h="218090">
                <a:tc>
                  <a:txBody>
                    <a:bodyPr/>
                    <a:lstStyle/>
                    <a:p>
                      <a:pPr algn="l" fontAlgn="ctr"/>
                      <a:r>
                        <a:rPr lang="en-US" sz="1000" b="0" i="0" u="none" strike="noStrike" dirty="0">
                          <a:solidFill>
                            <a:srgbClr val="000000"/>
                          </a:solidFill>
                          <a:effectLst/>
                          <a:latin typeface="Century Gothic" panose="020B0502020202020204" pitchFamily="34" charset="0"/>
                        </a:rPr>
                        <a:t>Graffiti removal</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-24%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579022818"/>
                  </a:ext>
                </a:extLst>
              </a:tr>
              <a:tr h="218090">
                <a:tc>
                  <a:txBody>
                    <a:bodyPr/>
                    <a:lstStyle/>
                    <a:p>
                      <a:pPr algn="l" fontAlgn="ctr"/>
                      <a:r>
                        <a:rPr lang="en-US" sz="1000" b="0" i="0" u="none" strike="noStrike" dirty="0">
                          <a:solidFill>
                            <a:srgbClr val="000000"/>
                          </a:solidFill>
                          <a:effectLst/>
                          <a:latin typeface="Century Gothic" panose="020B0502020202020204" pitchFamily="34" charset="0"/>
                        </a:rPr>
                        <a:t>Library services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68%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98%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918985826"/>
                  </a:ext>
                </a:extLst>
              </a:tr>
              <a:tr h="218090">
                <a:tc>
                  <a:txBody>
                    <a:bodyPr/>
                    <a:lstStyle/>
                    <a:p>
                      <a:pPr algn="l" fontAlgn="ctr"/>
                      <a:r>
                        <a:rPr lang="en-US" sz="1000" b="0" i="0" u="none" strike="noStrike" dirty="0">
                          <a:solidFill>
                            <a:srgbClr val="000000"/>
                          </a:solidFill>
                          <a:effectLst/>
                          <a:latin typeface="Century Gothic" panose="020B0502020202020204" pitchFamily="34" charset="0"/>
                        </a:rPr>
                        <a:t>Performing Arts/entertainment opportunities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58%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89%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ctr"/>
                      <a:r>
                        <a:rPr lang="en-US" sz="1000" b="0" i="0" u="none" strike="noStrike">
                          <a:solidFill>
                            <a:srgbClr val="000000"/>
                          </a:solidFill>
                          <a:effectLst/>
                          <a:latin typeface="Century Gothic" panose="020B0502020202020204" pitchFamily="34" charset="0"/>
                        </a:rPr>
                        <a:t>-31%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887831925"/>
                  </a:ext>
                </a:extLst>
              </a:tr>
              <a:tr h="218090">
                <a:tc>
                  <a:txBody>
                    <a:bodyPr/>
                    <a:lstStyle/>
                    <a:p>
                      <a:pPr algn="l" fontAlgn="ctr"/>
                      <a:r>
                        <a:rPr lang="en-US" sz="1000" b="0" i="0" u="none" strike="noStrike" dirty="0">
                          <a:solidFill>
                            <a:srgbClr val="000000"/>
                          </a:solidFill>
                          <a:effectLst/>
                          <a:latin typeface="Century Gothic" panose="020B0502020202020204" pitchFamily="34" charset="0"/>
                        </a:rPr>
                        <a:t>Art Gallery/cultural opportunities</a:t>
                      </a:r>
                    </a:p>
                  </a:txBody>
                  <a:tcPr marL="72000"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88%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-31%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640550451"/>
                  </a:ext>
                </a:extLst>
              </a:tr>
            </a:tbl>
          </a:graphicData>
        </a:graphic>
      </p:graphicFrame>
    </p:spTree>
    <p:extLst>
      <p:ext uri="{BB962C8B-B14F-4D97-AF65-F5344CB8AC3E}">
        <p14:creationId xmlns:p14="http://schemas.microsoft.com/office/powerpoint/2010/main" val="38909148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4C8B0A-58BE-4A00-A455-8D62171206AD}"/>
              </a:ext>
            </a:extLst>
          </p:cNvPr>
          <p:cNvSpPr>
            <a:spLocks noGrp="1"/>
          </p:cNvSpPr>
          <p:nvPr>
            <p:ph type="body" sz="quarter" idx="12"/>
          </p:nvPr>
        </p:nvSpPr>
        <p:spPr/>
        <p:txBody>
          <a:bodyPr/>
          <a:lstStyle/>
          <a:p>
            <a:r>
              <a:rPr lang="en-AU" dirty="0"/>
              <a:t>Influence on Overall Satisfaction</a:t>
            </a:r>
          </a:p>
        </p:txBody>
      </p:sp>
      <p:sp>
        <p:nvSpPr>
          <p:cNvPr id="5" name="Rectangle 4">
            <a:extLst>
              <a:ext uri="{FF2B5EF4-FFF2-40B4-BE49-F238E27FC236}">
                <a16:creationId xmlns:a16="http://schemas.microsoft.com/office/drawing/2014/main" id="{2242AD74-808C-4AFD-8447-81079CFCA547}"/>
              </a:ext>
            </a:extLst>
          </p:cNvPr>
          <p:cNvSpPr/>
          <p:nvPr/>
        </p:nvSpPr>
        <p:spPr>
          <a:xfrm>
            <a:off x="1244600" y="512748"/>
            <a:ext cx="78994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The chart below summarises the influence of the </a:t>
            </a:r>
            <a:r>
              <a:rPr lang="en-AU" sz="1000" dirty="0">
                <a:latin typeface="Century Gothic" panose="020B0502020202020204" pitchFamily="34" charset="0"/>
                <a:ea typeface="Times New Roman" panose="02020603050405020304" pitchFamily="18" charset="0"/>
              </a:rPr>
              <a:t>47</a:t>
            </a: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 facilities/services on overall satisfaction with Council’s performance, based on the Regression analysis:</a:t>
            </a:r>
            <a:endParaRPr kumimoji="0" lang="en-AU"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p:txBody>
      </p:sp>
      <p:graphicFrame>
        <p:nvGraphicFramePr>
          <p:cNvPr id="8" name="Chart 7">
            <a:extLst>
              <a:ext uri="{FF2B5EF4-FFF2-40B4-BE49-F238E27FC236}">
                <a16:creationId xmlns:a16="http://schemas.microsoft.com/office/drawing/2014/main" id="{41C5BDDD-0EBC-44B2-AD37-8D2D0D589761}"/>
              </a:ext>
            </a:extLst>
          </p:cNvPr>
          <p:cNvGraphicFramePr/>
          <p:nvPr>
            <p:extLst>
              <p:ext uri="{D42A27DB-BD31-4B8C-83A1-F6EECF244321}">
                <p14:modId xmlns:p14="http://schemas.microsoft.com/office/powerpoint/2010/main" val="916057713"/>
              </p:ext>
            </p:extLst>
          </p:nvPr>
        </p:nvGraphicFramePr>
        <p:xfrm>
          <a:off x="1244600" y="912858"/>
          <a:ext cx="7899400" cy="581688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CA19ADB-19E4-43CC-AF3B-30287E6FBCA9}"/>
              </a:ext>
            </a:extLst>
          </p:cNvPr>
          <p:cNvSpPr txBox="1"/>
          <p:nvPr/>
        </p:nvSpPr>
        <p:spPr>
          <a:xfrm>
            <a:off x="6783276" y="6099031"/>
            <a:ext cx="2232248" cy="246221"/>
          </a:xfrm>
          <a:prstGeom prst="rect">
            <a:avLst/>
          </a:prstGeom>
          <a:noFill/>
        </p:spPr>
        <p:txBody>
          <a:bodyPr wrap="square" rtlCol="0">
            <a:spAutoFit/>
          </a:bodyPr>
          <a:lstStyle/>
          <a:p>
            <a:r>
              <a:rPr lang="en-US" sz="1000" dirty="0">
                <a:latin typeface="Century Gothic" panose="020B0502020202020204" pitchFamily="34" charset="0"/>
              </a:rPr>
              <a:t>Chart continues on next slide…</a:t>
            </a:r>
          </a:p>
        </p:txBody>
      </p:sp>
    </p:spTree>
    <p:extLst>
      <p:ext uri="{BB962C8B-B14F-4D97-AF65-F5344CB8AC3E}">
        <p14:creationId xmlns:p14="http://schemas.microsoft.com/office/powerpoint/2010/main" val="40142929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4C8B0A-58BE-4A00-A455-8D62171206AD}"/>
              </a:ext>
            </a:extLst>
          </p:cNvPr>
          <p:cNvSpPr>
            <a:spLocks noGrp="1"/>
          </p:cNvSpPr>
          <p:nvPr>
            <p:ph type="body" sz="quarter" idx="12"/>
          </p:nvPr>
        </p:nvSpPr>
        <p:spPr/>
        <p:txBody>
          <a:bodyPr/>
          <a:lstStyle/>
          <a:p>
            <a:r>
              <a:rPr lang="en-AU" dirty="0"/>
              <a:t>Influence on Overall Satisfaction – Continued</a:t>
            </a:r>
          </a:p>
        </p:txBody>
      </p:sp>
      <p:sp>
        <p:nvSpPr>
          <p:cNvPr id="5" name="Rectangle 4">
            <a:extLst>
              <a:ext uri="{FF2B5EF4-FFF2-40B4-BE49-F238E27FC236}">
                <a16:creationId xmlns:a16="http://schemas.microsoft.com/office/drawing/2014/main" id="{2242AD74-808C-4AFD-8447-81079CFCA547}"/>
              </a:ext>
            </a:extLst>
          </p:cNvPr>
          <p:cNvSpPr/>
          <p:nvPr/>
        </p:nvSpPr>
        <p:spPr>
          <a:xfrm>
            <a:off x="1244600" y="512748"/>
            <a:ext cx="78994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The chart below summarises the influence of the </a:t>
            </a:r>
            <a:r>
              <a:rPr lang="en-AU" sz="1000" dirty="0">
                <a:latin typeface="Century Gothic" panose="020B0502020202020204" pitchFamily="34" charset="0"/>
                <a:ea typeface="Times New Roman" panose="02020603050405020304" pitchFamily="18" charset="0"/>
              </a:rPr>
              <a:t>47</a:t>
            </a: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 facilities/services on overall satisfaction with Council’s performance, based on the Regression analysis:</a:t>
            </a:r>
            <a:endParaRPr kumimoji="0" lang="en-AU"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p:txBody>
      </p:sp>
      <p:graphicFrame>
        <p:nvGraphicFramePr>
          <p:cNvPr id="8" name="Chart 7">
            <a:extLst>
              <a:ext uri="{FF2B5EF4-FFF2-40B4-BE49-F238E27FC236}">
                <a16:creationId xmlns:a16="http://schemas.microsoft.com/office/drawing/2014/main" id="{41C5BDDD-0EBC-44B2-AD37-8D2D0D589761}"/>
              </a:ext>
            </a:extLst>
          </p:cNvPr>
          <p:cNvGraphicFramePr/>
          <p:nvPr>
            <p:extLst>
              <p:ext uri="{D42A27DB-BD31-4B8C-83A1-F6EECF244321}">
                <p14:modId xmlns:p14="http://schemas.microsoft.com/office/powerpoint/2010/main" val="2539594680"/>
              </p:ext>
            </p:extLst>
          </p:nvPr>
        </p:nvGraphicFramePr>
        <p:xfrm>
          <a:off x="1244600" y="912858"/>
          <a:ext cx="7899400" cy="5816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23610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321DAB-9DE2-4E77-85D3-BC7EF55F46B9}"/>
              </a:ext>
            </a:extLst>
          </p:cNvPr>
          <p:cNvSpPr>
            <a:spLocks noGrp="1"/>
          </p:cNvSpPr>
          <p:nvPr>
            <p:ph type="body" sz="quarter" idx="12"/>
          </p:nvPr>
        </p:nvSpPr>
        <p:spPr/>
        <p:txBody>
          <a:bodyPr/>
          <a:lstStyle/>
          <a:p>
            <a:r>
              <a:rPr lang="en-US" dirty="0"/>
              <a:t>Other Considerations for the Future</a:t>
            </a:r>
          </a:p>
        </p:txBody>
      </p:sp>
      <p:sp>
        <p:nvSpPr>
          <p:cNvPr id="4" name="Text Placeholder 3">
            <a:extLst>
              <a:ext uri="{FF2B5EF4-FFF2-40B4-BE49-F238E27FC236}">
                <a16:creationId xmlns:a16="http://schemas.microsoft.com/office/drawing/2014/main" id="{F1C100B3-D00E-48B8-A4C8-E13082985567}"/>
              </a:ext>
            </a:extLst>
          </p:cNvPr>
          <p:cNvSpPr>
            <a:spLocks noGrp="1"/>
          </p:cNvSpPr>
          <p:nvPr>
            <p:ph type="body" sz="quarter" idx="15"/>
          </p:nvPr>
        </p:nvSpPr>
        <p:spPr/>
        <p:txBody>
          <a:bodyPr/>
          <a:lstStyle/>
          <a:p>
            <a:r>
              <a:rPr lang="en-US" dirty="0"/>
              <a:t>Q7i.	Is there anything else you think should be considered for the future of the area?</a:t>
            </a:r>
          </a:p>
        </p:txBody>
      </p:sp>
      <p:graphicFrame>
        <p:nvGraphicFramePr>
          <p:cNvPr id="5" name="Table 4">
            <a:extLst>
              <a:ext uri="{FF2B5EF4-FFF2-40B4-BE49-F238E27FC236}">
                <a16:creationId xmlns:a16="http://schemas.microsoft.com/office/drawing/2014/main" id="{F7C42981-E4DE-4686-A504-9224B81C7FCD}"/>
              </a:ext>
            </a:extLst>
          </p:cNvPr>
          <p:cNvGraphicFramePr>
            <a:graphicFrameLocks noGrp="1"/>
          </p:cNvGraphicFramePr>
          <p:nvPr>
            <p:extLst>
              <p:ext uri="{D42A27DB-BD31-4B8C-83A1-F6EECF244321}">
                <p14:modId xmlns:p14="http://schemas.microsoft.com/office/powerpoint/2010/main" val="529122917"/>
              </p:ext>
            </p:extLst>
          </p:nvPr>
        </p:nvGraphicFramePr>
        <p:xfrm>
          <a:off x="1556879" y="908720"/>
          <a:ext cx="6013466" cy="4824540"/>
        </p:xfrm>
        <a:graphic>
          <a:graphicData uri="http://schemas.openxmlformats.org/drawingml/2006/table">
            <a:tbl>
              <a:tblPr/>
              <a:tblGrid>
                <a:gridCol w="5293615">
                  <a:extLst>
                    <a:ext uri="{9D8B030D-6E8A-4147-A177-3AD203B41FA5}">
                      <a16:colId xmlns:a16="http://schemas.microsoft.com/office/drawing/2014/main" val="2767376117"/>
                    </a:ext>
                  </a:extLst>
                </a:gridCol>
                <a:gridCol w="719851">
                  <a:extLst>
                    <a:ext uri="{9D8B030D-6E8A-4147-A177-3AD203B41FA5}">
                      <a16:colId xmlns:a16="http://schemas.microsoft.com/office/drawing/2014/main" val="2958987089"/>
                    </a:ext>
                  </a:extLst>
                </a:gridCol>
              </a:tblGrid>
              <a:tr h="241227">
                <a:tc>
                  <a:txBody>
                    <a:bodyPr/>
                    <a:lstStyle/>
                    <a:p>
                      <a:pPr algn="l" fontAlgn="ctr"/>
                      <a:r>
                        <a:rPr lang="en-US" sz="1000" b="0" i="0" u="none" strike="noStrike" dirty="0">
                          <a:solidFill>
                            <a:schemeClr val="bg1"/>
                          </a:solidFill>
                          <a:effectLst/>
                          <a:latin typeface="Century Gothic" panose="020B0502020202020204" pitchFamily="34" charset="0"/>
                        </a:rPr>
                        <a:t>Future considerations</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a:txBody>
                    <a:bodyPr/>
                    <a:lstStyle/>
                    <a:p>
                      <a:pPr algn="ctr" fontAlgn="ctr"/>
                      <a:r>
                        <a:rPr lang="en-US" sz="1000" b="0" i="0" u="none" strike="noStrike" dirty="0">
                          <a:solidFill>
                            <a:schemeClr val="bg1"/>
                          </a:solidFill>
                          <a:effectLst/>
                          <a:latin typeface="Century Gothic" panose="020B0502020202020204" pitchFamily="34" charset="0"/>
                        </a:rPr>
                        <a:t>N = 600</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85313096"/>
                  </a:ext>
                </a:extLst>
              </a:tr>
              <a:tr h="241227">
                <a:tc>
                  <a:txBody>
                    <a:bodyPr/>
                    <a:lstStyle/>
                    <a:p>
                      <a:pPr algn="l" fontAlgn="ctr"/>
                      <a:r>
                        <a:rPr lang="en-US" sz="1000" b="0" i="0" u="none" strike="noStrike">
                          <a:solidFill>
                            <a:srgbClr val="000000"/>
                          </a:solidFill>
                          <a:effectLst/>
                          <a:latin typeface="Century Gothic" panose="020B0502020202020204" pitchFamily="34" charset="0"/>
                        </a:rPr>
                        <a:t>Equity across all communities/areas</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1%</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a:noFill/>
                    </a:lnB>
                  </a:tcPr>
                </a:tc>
                <a:extLst>
                  <a:ext uri="{0D108BD9-81ED-4DB2-BD59-A6C34878D82A}">
                    <a16:rowId xmlns:a16="http://schemas.microsoft.com/office/drawing/2014/main" val="1796192396"/>
                  </a:ext>
                </a:extLst>
              </a:tr>
              <a:tr h="241227">
                <a:tc>
                  <a:txBody>
                    <a:bodyPr/>
                    <a:lstStyle/>
                    <a:p>
                      <a:pPr algn="l" fontAlgn="ctr"/>
                      <a:r>
                        <a:rPr lang="en-US" sz="1000" b="0" i="0" u="none" strike="noStrike" dirty="0">
                          <a:solidFill>
                            <a:srgbClr val="000000"/>
                          </a:solidFill>
                          <a:effectLst/>
                          <a:latin typeface="Century Gothic" panose="020B0502020202020204" pitchFamily="34" charset="0"/>
                        </a:rPr>
                        <a:t>Internet/reception services</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599098242"/>
                  </a:ext>
                </a:extLst>
              </a:tr>
              <a:tr h="241227">
                <a:tc>
                  <a:txBody>
                    <a:bodyPr/>
                    <a:lstStyle/>
                    <a:p>
                      <a:pPr lvl="0" algn="l" fontAlgn="ctr"/>
                      <a:r>
                        <a:rPr lang="en-US" sz="1000" b="0" i="0" u="none" strike="noStrike" dirty="0">
                          <a:solidFill>
                            <a:srgbClr val="000000"/>
                          </a:solidFill>
                          <a:effectLst/>
                          <a:latin typeface="Century Gothic" panose="020B0502020202020204" pitchFamily="34" charset="0"/>
                        </a:rPr>
                        <a:t>Improve traffic flow/traffic management</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1%</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542406531"/>
                  </a:ext>
                </a:extLst>
              </a:tr>
              <a:tr h="241227">
                <a:tc>
                  <a:txBody>
                    <a:bodyPr/>
                    <a:lstStyle/>
                    <a:p>
                      <a:pPr algn="l" fontAlgn="ctr"/>
                      <a:r>
                        <a:rPr lang="en-US" sz="1000" b="0" i="0" u="none" strike="noStrike">
                          <a:solidFill>
                            <a:srgbClr val="000000"/>
                          </a:solidFill>
                          <a:effectLst/>
                          <a:latin typeface="Century Gothic" panose="020B0502020202020204" pitchFamily="34" charset="0"/>
                        </a:rPr>
                        <a:t>Lower rates</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066354286"/>
                  </a:ext>
                </a:extLst>
              </a:tr>
              <a:tr h="241227">
                <a:tc>
                  <a:txBody>
                    <a:bodyPr/>
                    <a:lstStyle/>
                    <a:p>
                      <a:pPr algn="l" fontAlgn="ctr"/>
                      <a:r>
                        <a:rPr lang="en-US" sz="1000" b="0" i="0" u="none" strike="noStrike" dirty="0">
                          <a:solidFill>
                            <a:srgbClr val="000000"/>
                          </a:solidFill>
                          <a:effectLst/>
                          <a:latin typeface="Century Gothic" panose="020B0502020202020204" pitchFamily="34" charset="0"/>
                        </a:rPr>
                        <a:t>More housing diversity/public housing</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4131918163"/>
                  </a:ext>
                </a:extLst>
              </a:tr>
              <a:tr h="241227">
                <a:tc>
                  <a:txBody>
                    <a:bodyPr/>
                    <a:lstStyle/>
                    <a:p>
                      <a:pPr algn="l" fontAlgn="ctr"/>
                      <a:r>
                        <a:rPr lang="en-US" sz="1000" b="0" i="0" u="none" strike="noStrike">
                          <a:solidFill>
                            <a:srgbClr val="000000"/>
                          </a:solidFill>
                          <a:effectLst/>
                          <a:latin typeface="Century Gothic" panose="020B0502020202020204" pitchFamily="34" charset="0"/>
                        </a:rPr>
                        <a:t>Multicultural support services</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1%</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994519705"/>
                  </a:ext>
                </a:extLst>
              </a:tr>
              <a:tr h="241227">
                <a:tc>
                  <a:txBody>
                    <a:bodyPr/>
                    <a:lstStyle/>
                    <a:p>
                      <a:pPr algn="l" fontAlgn="ctr"/>
                      <a:r>
                        <a:rPr lang="en-US" sz="1000" b="0" i="0" u="none" strike="noStrike" dirty="0">
                          <a:solidFill>
                            <a:srgbClr val="000000"/>
                          </a:solidFill>
                          <a:effectLst/>
                          <a:latin typeface="Century Gothic" panose="020B0502020202020204" pitchFamily="34" charset="0"/>
                        </a:rPr>
                        <a:t>Natural disaster management</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2605732193"/>
                  </a:ext>
                </a:extLst>
              </a:tr>
              <a:tr h="241227">
                <a:tc>
                  <a:txBody>
                    <a:bodyPr/>
                    <a:lstStyle/>
                    <a:p>
                      <a:pPr algn="l" fontAlgn="ctr"/>
                      <a:r>
                        <a:rPr lang="en-US" sz="1000" b="0" i="0" u="none" strike="noStrike" dirty="0">
                          <a:solidFill>
                            <a:srgbClr val="000000"/>
                          </a:solidFill>
                          <a:effectLst/>
                          <a:latin typeface="Century Gothic" panose="020B0502020202020204" pitchFamily="34" charset="0"/>
                        </a:rPr>
                        <a:t>Support local businesses/agriculture/farming</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entury Gothic" panose="020B0502020202020204" pitchFamily="34" charset="0"/>
                        </a:rPr>
                        <a:t>1%</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659460218"/>
                  </a:ext>
                </a:extLst>
              </a:tr>
              <a:tr h="241227">
                <a:tc>
                  <a:txBody>
                    <a:bodyPr/>
                    <a:lstStyle/>
                    <a:p>
                      <a:pPr lvl="0" algn="l" fontAlgn="ctr"/>
                      <a:r>
                        <a:rPr lang="en-US" sz="1000" b="0" i="0" u="none" strike="noStrike" dirty="0">
                          <a:solidFill>
                            <a:srgbClr val="000000"/>
                          </a:solidFill>
                          <a:effectLst/>
                          <a:latin typeface="Century Gothic" panose="020B0502020202020204" pitchFamily="34" charset="0"/>
                        </a:rPr>
                        <a:t>Public transport</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1%</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726695483"/>
                  </a:ext>
                </a:extLst>
              </a:tr>
              <a:tr h="241227">
                <a:tc>
                  <a:txBody>
                    <a:bodyPr/>
                    <a:lstStyle/>
                    <a:p>
                      <a:pPr algn="l" fontAlgn="ctr"/>
                      <a:r>
                        <a:rPr lang="en-US" sz="1000" b="0" i="0" u="none" strike="noStrike" dirty="0">
                          <a:solidFill>
                            <a:srgbClr val="000000"/>
                          </a:solidFill>
                          <a:effectLst/>
                          <a:latin typeface="Century Gothic" panose="020B0502020202020204" pitchFamily="34" charset="0"/>
                        </a:rPr>
                        <a:t>Waste collection/recycling</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1%</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86136109"/>
                  </a:ext>
                </a:extLst>
              </a:tr>
              <a:tr h="241227">
                <a:tc>
                  <a:txBody>
                    <a:bodyPr/>
                    <a:lstStyle/>
                    <a:p>
                      <a:pPr lvl="0" algn="l" fontAlgn="ctr"/>
                      <a:r>
                        <a:rPr lang="en-US" sz="1000" b="0" i="0" u="none" strike="noStrike" dirty="0">
                          <a:solidFill>
                            <a:srgbClr val="000000"/>
                          </a:solidFill>
                          <a:effectLst/>
                          <a:latin typeface="Century Gothic" panose="020B0502020202020204" pitchFamily="34" charset="0"/>
                        </a:rPr>
                        <a:t>Access to/connectivity between areas</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&lt;1%</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978795070"/>
                  </a:ext>
                </a:extLst>
              </a:tr>
              <a:tr h="241227">
                <a:tc>
                  <a:txBody>
                    <a:bodyPr/>
                    <a:lstStyle/>
                    <a:p>
                      <a:pPr algn="l" fontAlgn="ctr"/>
                      <a:r>
                        <a:rPr lang="en-US" sz="1000" b="0" i="0" u="none" strike="noStrike" dirty="0">
                          <a:solidFill>
                            <a:srgbClr val="000000"/>
                          </a:solidFill>
                          <a:effectLst/>
                          <a:latin typeface="Century Gothic" panose="020B0502020202020204" pitchFamily="34" charset="0"/>
                        </a:rPr>
                        <a:t>Building approvals and regulations/DA's</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&lt;1%</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355618917"/>
                  </a:ext>
                </a:extLst>
              </a:tr>
              <a:tr h="241227">
                <a:tc>
                  <a:txBody>
                    <a:bodyPr/>
                    <a:lstStyle/>
                    <a:p>
                      <a:pPr algn="l" fontAlgn="ctr"/>
                      <a:r>
                        <a:rPr lang="en-US" sz="1000" b="0" i="0" u="none" strike="noStrike" dirty="0">
                          <a:solidFill>
                            <a:srgbClr val="000000"/>
                          </a:solidFill>
                          <a:effectLst/>
                          <a:latin typeface="Century Gothic" panose="020B0502020202020204" pitchFamily="34" charset="0"/>
                        </a:rPr>
                        <a:t>Drainage/</a:t>
                      </a:r>
                      <a:r>
                        <a:rPr lang="en-US" sz="1000" b="0" i="0" u="none" strike="noStrike" dirty="0" err="1">
                          <a:solidFill>
                            <a:srgbClr val="000000"/>
                          </a:solidFill>
                          <a:effectLst/>
                          <a:latin typeface="Century Gothic" panose="020B0502020202020204" pitchFamily="34" charset="0"/>
                        </a:rPr>
                        <a:t>kerb</a:t>
                      </a:r>
                      <a:r>
                        <a:rPr lang="en-US" sz="1000" b="0" i="0" u="none" strike="noStrike" dirty="0">
                          <a:solidFill>
                            <a:srgbClr val="000000"/>
                          </a:solidFill>
                          <a:effectLst/>
                          <a:latin typeface="Century Gothic" panose="020B0502020202020204" pitchFamily="34" charset="0"/>
                        </a:rPr>
                        <a:t> and guttering</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&lt;1%</a:t>
                      </a:r>
                      <a:endPar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2119106092"/>
                  </a:ext>
                </a:extLst>
              </a:tr>
              <a:tr h="241227">
                <a:tc>
                  <a:txBody>
                    <a:bodyPr/>
                    <a:lstStyle/>
                    <a:p>
                      <a:pPr marL="0" lvl="1" indent="0" algn="l" fontAlgn="ctr"/>
                      <a:r>
                        <a:rPr lang="en-US" sz="1000" b="0" i="0" u="none" strike="noStrike" dirty="0">
                          <a:solidFill>
                            <a:srgbClr val="000000"/>
                          </a:solidFill>
                          <a:effectLst/>
                          <a:latin typeface="Century Gothic" panose="020B0502020202020204" pitchFamily="34" charset="0"/>
                        </a:rPr>
                        <a:t>Footpaths/cycleways</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&lt;1%</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253033274"/>
                  </a:ext>
                </a:extLst>
              </a:tr>
              <a:tr h="241227">
                <a:tc>
                  <a:txBody>
                    <a:bodyPr/>
                    <a:lstStyle/>
                    <a:p>
                      <a:pPr algn="l" fontAlgn="ctr"/>
                      <a:r>
                        <a:rPr lang="en-US" sz="1000" b="0" i="0" u="none" strike="noStrike" dirty="0">
                          <a:solidFill>
                            <a:srgbClr val="000000"/>
                          </a:solidFill>
                          <a:effectLst/>
                          <a:latin typeface="Century Gothic" panose="020B0502020202020204" pitchFamily="34" charset="0"/>
                        </a:rPr>
                        <a:t>Maintenance of the area</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&lt;1%</a:t>
                      </a:r>
                      <a:endPar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237226395"/>
                  </a:ext>
                </a:extLst>
              </a:tr>
              <a:tr h="241227">
                <a:tc>
                  <a:txBody>
                    <a:bodyPr/>
                    <a:lstStyle/>
                    <a:p>
                      <a:pPr algn="l" fontAlgn="ctr"/>
                      <a:r>
                        <a:rPr lang="en-US" sz="1000" b="0" i="0" u="none" strike="noStrike" dirty="0">
                          <a:solidFill>
                            <a:srgbClr val="000000"/>
                          </a:solidFill>
                          <a:effectLst/>
                          <a:latin typeface="Century Gothic" panose="020B0502020202020204" pitchFamily="34" charset="0"/>
                        </a:rPr>
                        <a:t>More shopping options</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&lt;1%</a:t>
                      </a:r>
                      <a:endPar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2848943710"/>
                  </a:ext>
                </a:extLst>
              </a:tr>
              <a:tr h="241227">
                <a:tc>
                  <a:txBody>
                    <a:bodyPr/>
                    <a:lstStyle/>
                    <a:p>
                      <a:pPr lvl="0" algn="l" fontAlgn="ctr"/>
                      <a:r>
                        <a:rPr lang="en-US" sz="1000" b="0" i="0" u="none" strike="noStrike" dirty="0">
                          <a:solidFill>
                            <a:srgbClr val="000000"/>
                          </a:solidFill>
                          <a:effectLst/>
                          <a:latin typeface="Century Gothic" panose="020B0502020202020204" pitchFamily="34" charset="0"/>
                        </a:rPr>
                        <a:t>Parking</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entury Gothic" panose="020B0502020202020204" pitchFamily="34" charset="0"/>
                        </a:rPr>
                        <a:t>&lt;1%</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386329022"/>
                  </a:ext>
                </a:extLst>
              </a:tr>
              <a:tr h="241227">
                <a:tc>
                  <a:txBody>
                    <a:bodyPr/>
                    <a:lstStyle/>
                    <a:p>
                      <a:pPr algn="l" fontAlgn="ctr"/>
                      <a:r>
                        <a:rPr lang="en-US" sz="1000" b="0" i="0" u="none" strike="noStrike" dirty="0">
                          <a:solidFill>
                            <a:srgbClr val="000000"/>
                          </a:solidFill>
                          <a:effectLst/>
                          <a:latin typeface="Century Gothic" panose="020B0502020202020204" pitchFamily="34" charset="0"/>
                        </a:rPr>
                        <a:t>Promoting tourism/character of the area e.g. not just 'country music'</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&lt;1%</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941588596"/>
                  </a:ext>
                </a:extLst>
              </a:tr>
              <a:tr h="241227">
                <a:tc>
                  <a:txBody>
                    <a:bodyPr/>
                    <a:lstStyle/>
                    <a:p>
                      <a:pPr algn="l" fontAlgn="ctr"/>
                      <a:r>
                        <a:rPr lang="en-US" sz="1000" b="0" i="0" u="none" strike="noStrike" dirty="0">
                          <a:solidFill>
                            <a:srgbClr val="000000"/>
                          </a:solidFill>
                          <a:effectLst/>
                          <a:latin typeface="Century Gothic" panose="020B0502020202020204" pitchFamily="34" charset="0"/>
                        </a:rPr>
                        <a:t>Other comments</a:t>
                      </a:r>
                    </a:p>
                  </a:txBody>
                  <a:tcPr marL="72000"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3%</a:t>
                      </a:r>
                    </a:p>
                  </a:txBody>
                  <a:tcPr marL="8058" marR="8058" marT="805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9319202"/>
                  </a:ext>
                </a:extLst>
              </a:tr>
            </a:tbl>
          </a:graphicData>
        </a:graphic>
      </p:graphicFrame>
    </p:spTree>
    <p:extLst>
      <p:ext uri="{BB962C8B-B14F-4D97-AF65-F5344CB8AC3E}">
        <p14:creationId xmlns:p14="http://schemas.microsoft.com/office/powerpoint/2010/main" val="3109757454"/>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0E39D9-B367-4E34-A139-055162C92D36}"/>
              </a:ext>
            </a:extLst>
          </p:cNvPr>
          <p:cNvSpPr/>
          <p:nvPr/>
        </p:nvSpPr>
        <p:spPr>
          <a:xfrm>
            <a:off x="0" y="5252757"/>
            <a:ext cx="5159242" cy="1219296"/>
          </a:xfrm>
          <a:prstGeom prst="rect">
            <a:avLst/>
          </a:prstGeom>
          <a:solidFill>
            <a:srgbClr val="DA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
            <a:extLst>
              <a:ext uri="{FF2B5EF4-FFF2-40B4-BE49-F238E27FC236}">
                <a16:creationId xmlns:a16="http://schemas.microsoft.com/office/drawing/2014/main" id="{F3083250-B668-4900-B7E7-561B259DD706}"/>
              </a:ext>
            </a:extLst>
          </p:cNvPr>
          <p:cNvSpPr txBox="1">
            <a:spLocks/>
          </p:cNvSpPr>
          <p:nvPr/>
        </p:nvSpPr>
        <p:spPr>
          <a:xfrm>
            <a:off x="0" y="101566"/>
            <a:ext cx="9144000" cy="50326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dirty="0">
                <a:ln>
                  <a:noFill/>
                </a:ln>
                <a:solidFill>
                  <a:srgbClr val="1F497D"/>
                </a:solidFill>
                <a:effectLst/>
                <a:uLnTx/>
                <a:uFillTx/>
                <a:latin typeface="Century Gothic" pitchFamily="34" charset="0"/>
                <a:ea typeface="+mn-ea"/>
                <a:cs typeface="+mn-cs"/>
              </a:rPr>
              <a:t>Summary Findings</a:t>
            </a:r>
          </a:p>
        </p:txBody>
      </p:sp>
      <p:pic>
        <p:nvPicPr>
          <p:cNvPr id="26" name="Graphic 25">
            <a:extLst>
              <a:ext uri="{FF2B5EF4-FFF2-40B4-BE49-F238E27FC236}">
                <a16:creationId xmlns:a16="http://schemas.microsoft.com/office/drawing/2014/main" id="{0C4188B0-9F64-45C1-AAA3-FC0EB25DAF5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533" y="1026848"/>
            <a:ext cx="940145" cy="940145"/>
          </a:xfrm>
          <a:prstGeom prst="rect">
            <a:avLst/>
          </a:prstGeom>
        </p:spPr>
      </p:pic>
      <p:grpSp>
        <p:nvGrpSpPr>
          <p:cNvPr id="27" name="Group 12">
            <a:extLst>
              <a:ext uri="{FF2B5EF4-FFF2-40B4-BE49-F238E27FC236}">
                <a16:creationId xmlns:a16="http://schemas.microsoft.com/office/drawing/2014/main" id="{273A5C46-BB91-48D5-94B7-5CB6FC23F686}"/>
              </a:ext>
            </a:extLst>
          </p:cNvPr>
          <p:cNvGrpSpPr>
            <a:grpSpLocks noChangeAspect="1"/>
          </p:cNvGrpSpPr>
          <p:nvPr/>
        </p:nvGrpSpPr>
        <p:grpSpPr bwMode="auto">
          <a:xfrm>
            <a:off x="300724" y="2551164"/>
            <a:ext cx="1125785" cy="870148"/>
            <a:chOff x="-237" y="1694"/>
            <a:chExt cx="229" cy="177"/>
          </a:xfrm>
          <a:solidFill>
            <a:schemeClr val="accent4">
              <a:lumMod val="75000"/>
            </a:schemeClr>
          </a:solidFill>
        </p:grpSpPr>
        <p:sp>
          <p:nvSpPr>
            <p:cNvPr id="28" name="Freeform 14">
              <a:extLst>
                <a:ext uri="{FF2B5EF4-FFF2-40B4-BE49-F238E27FC236}">
                  <a16:creationId xmlns:a16="http://schemas.microsoft.com/office/drawing/2014/main" id="{D7771A83-E850-478F-956D-EF86259459CB}"/>
                </a:ext>
              </a:extLst>
            </p:cNvPr>
            <p:cNvSpPr>
              <a:spLocks/>
            </p:cNvSpPr>
            <p:nvPr/>
          </p:nvSpPr>
          <p:spPr bwMode="auto">
            <a:xfrm>
              <a:off x="-218" y="1725"/>
              <a:ext cx="29" cy="32"/>
            </a:xfrm>
            <a:custGeom>
              <a:avLst/>
              <a:gdLst>
                <a:gd name="T0" fmla="*/ 219 w 438"/>
                <a:gd name="T1" fmla="*/ 0 h 476"/>
                <a:gd name="T2" fmla="*/ 254 w 438"/>
                <a:gd name="T3" fmla="*/ 3 h 476"/>
                <a:gd name="T4" fmla="*/ 288 w 438"/>
                <a:gd name="T5" fmla="*/ 11 h 476"/>
                <a:gd name="T6" fmla="*/ 319 w 438"/>
                <a:gd name="T7" fmla="*/ 24 h 476"/>
                <a:gd name="T8" fmla="*/ 348 w 438"/>
                <a:gd name="T9" fmla="*/ 42 h 476"/>
                <a:gd name="T10" fmla="*/ 373 w 438"/>
                <a:gd name="T11" fmla="*/ 64 h 476"/>
                <a:gd name="T12" fmla="*/ 396 w 438"/>
                <a:gd name="T13" fmla="*/ 89 h 476"/>
                <a:gd name="T14" fmla="*/ 414 w 438"/>
                <a:gd name="T15" fmla="*/ 118 h 476"/>
                <a:gd name="T16" fmla="*/ 427 w 438"/>
                <a:gd name="T17" fmla="*/ 149 h 476"/>
                <a:gd name="T18" fmla="*/ 435 w 438"/>
                <a:gd name="T19" fmla="*/ 182 h 476"/>
                <a:gd name="T20" fmla="*/ 438 w 438"/>
                <a:gd name="T21" fmla="*/ 218 h 476"/>
                <a:gd name="T22" fmla="*/ 436 w 438"/>
                <a:gd name="T23" fmla="*/ 251 h 476"/>
                <a:gd name="T24" fmla="*/ 429 w 438"/>
                <a:gd name="T25" fmla="*/ 283 h 476"/>
                <a:gd name="T26" fmla="*/ 418 w 438"/>
                <a:gd name="T27" fmla="*/ 316 h 476"/>
                <a:gd name="T28" fmla="*/ 403 w 438"/>
                <a:gd name="T29" fmla="*/ 348 h 476"/>
                <a:gd name="T30" fmla="*/ 384 w 438"/>
                <a:gd name="T31" fmla="*/ 378 h 476"/>
                <a:gd name="T32" fmla="*/ 363 w 438"/>
                <a:gd name="T33" fmla="*/ 405 h 476"/>
                <a:gd name="T34" fmla="*/ 338 w 438"/>
                <a:gd name="T35" fmla="*/ 429 h 476"/>
                <a:gd name="T36" fmla="*/ 312 w 438"/>
                <a:gd name="T37" fmla="*/ 449 h 476"/>
                <a:gd name="T38" fmla="*/ 282 w 438"/>
                <a:gd name="T39" fmla="*/ 464 h 476"/>
                <a:gd name="T40" fmla="*/ 251 w 438"/>
                <a:gd name="T41" fmla="*/ 473 h 476"/>
                <a:gd name="T42" fmla="*/ 219 w 438"/>
                <a:gd name="T43" fmla="*/ 476 h 476"/>
                <a:gd name="T44" fmla="*/ 186 w 438"/>
                <a:gd name="T45" fmla="*/ 473 h 476"/>
                <a:gd name="T46" fmla="*/ 155 w 438"/>
                <a:gd name="T47" fmla="*/ 464 h 476"/>
                <a:gd name="T48" fmla="*/ 127 w 438"/>
                <a:gd name="T49" fmla="*/ 449 h 476"/>
                <a:gd name="T50" fmla="*/ 100 w 438"/>
                <a:gd name="T51" fmla="*/ 429 h 476"/>
                <a:gd name="T52" fmla="*/ 76 w 438"/>
                <a:gd name="T53" fmla="*/ 405 h 476"/>
                <a:gd name="T54" fmla="*/ 53 w 438"/>
                <a:gd name="T55" fmla="*/ 378 h 476"/>
                <a:gd name="T56" fmla="*/ 35 w 438"/>
                <a:gd name="T57" fmla="*/ 348 h 476"/>
                <a:gd name="T58" fmla="*/ 20 w 438"/>
                <a:gd name="T59" fmla="*/ 316 h 476"/>
                <a:gd name="T60" fmla="*/ 9 w 438"/>
                <a:gd name="T61" fmla="*/ 283 h 476"/>
                <a:gd name="T62" fmla="*/ 2 w 438"/>
                <a:gd name="T63" fmla="*/ 251 h 476"/>
                <a:gd name="T64" fmla="*/ 0 w 438"/>
                <a:gd name="T65" fmla="*/ 218 h 476"/>
                <a:gd name="T66" fmla="*/ 2 w 438"/>
                <a:gd name="T67" fmla="*/ 182 h 476"/>
                <a:gd name="T68" fmla="*/ 11 w 438"/>
                <a:gd name="T69" fmla="*/ 149 h 476"/>
                <a:gd name="T70" fmla="*/ 24 w 438"/>
                <a:gd name="T71" fmla="*/ 118 h 476"/>
                <a:gd name="T72" fmla="*/ 43 w 438"/>
                <a:gd name="T73" fmla="*/ 89 h 476"/>
                <a:gd name="T74" fmla="*/ 64 w 438"/>
                <a:gd name="T75" fmla="*/ 64 h 476"/>
                <a:gd name="T76" fmla="*/ 89 w 438"/>
                <a:gd name="T77" fmla="*/ 42 h 476"/>
                <a:gd name="T78" fmla="*/ 118 w 438"/>
                <a:gd name="T79" fmla="*/ 24 h 476"/>
                <a:gd name="T80" fmla="*/ 150 w 438"/>
                <a:gd name="T81" fmla="*/ 11 h 476"/>
                <a:gd name="T82" fmla="*/ 183 w 438"/>
                <a:gd name="T83" fmla="*/ 3 h 476"/>
                <a:gd name="T84" fmla="*/ 219 w 438"/>
                <a:gd name="T85"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476">
                  <a:moveTo>
                    <a:pt x="219" y="0"/>
                  </a:moveTo>
                  <a:lnTo>
                    <a:pt x="254" y="3"/>
                  </a:lnTo>
                  <a:lnTo>
                    <a:pt x="288" y="11"/>
                  </a:lnTo>
                  <a:lnTo>
                    <a:pt x="319" y="24"/>
                  </a:lnTo>
                  <a:lnTo>
                    <a:pt x="348" y="42"/>
                  </a:lnTo>
                  <a:lnTo>
                    <a:pt x="373" y="64"/>
                  </a:lnTo>
                  <a:lnTo>
                    <a:pt x="396" y="89"/>
                  </a:lnTo>
                  <a:lnTo>
                    <a:pt x="414" y="118"/>
                  </a:lnTo>
                  <a:lnTo>
                    <a:pt x="427" y="149"/>
                  </a:lnTo>
                  <a:lnTo>
                    <a:pt x="435" y="182"/>
                  </a:lnTo>
                  <a:lnTo>
                    <a:pt x="438" y="218"/>
                  </a:lnTo>
                  <a:lnTo>
                    <a:pt x="436" y="251"/>
                  </a:lnTo>
                  <a:lnTo>
                    <a:pt x="429" y="283"/>
                  </a:lnTo>
                  <a:lnTo>
                    <a:pt x="418" y="316"/>
                  </a:lnTo>
                  <a:lnTo>
                    <a:pt x="403" y="348"/>
                  </a:lnTo>
                  <a:lnTo>
                    <a:pt x="384" y="378"/>
                  </a:lnTo>
                  <a:lnTo>
                    <a:pt x="363" y="405"/>
                  </a:lnTo>
                  <a:lnTo>
                    <a:pt x="338" y="429"/>
                  </a:lnTo>
                  <a:lnTo>
                    <a:pt x="312" y="449"/>
                  </a:lnTo>
                  <a:lnTo>
                    <a:pt x="282" y="464"/>
                  </a:lnTo>
                  <a:lnTo>
                    <a:pt x="251" y="473"/>
                  </a:lnTo>
                  <a:lnTo>
                    <a:pt x="219" y="476"/>
                  </a:lnTo>
                  <a:lnTo>
                    <a:pt x="186" y="473"/>
                  </a:lnTo>
                  <a:lnTo>
                    <a:pt x="155" y="464"/>
                  </a:lnTo>
                  <a:lnTo>
                    <a:pt x="127" y="449"/>
                  </a:lnTo>
                  <a:lnTo>
                    <a:pt x="100" y="429"/>
                  </a:lnTo>
                  <a:lnTo>
                    <a:pt x="76" y="405"/>
                  </a:lnTo>
                  <a:lnTo>
                    <a:pt x="53" y="378"/>
                  </a:lnTo>
                  <a:lnTo>
                    <a:pt x="35" y="348"/>
                  </a:lnTo>
                  <a:lnTo>
                    <a:pt x="20" y="316"/>
                  </a:lnTo>
                  <a:lnTo>
                    <a:pt x="9" y="283"/>
                  </a:lnTo>
                  <a:lnTo>
                    <a:pt x="2" y="251"/>
                  </a:lnTo>
                  <a:lnTo>
                    <a:pt x="0" y="218"/>
                  </a:lnTo>
                  <a:lnTo>
                    <a:pt x="2" y="182"/>
                  </a:lnTo>
                  <a:lnTo>
                    <a:pt x="11" y="149"/>
                  </a:lnTo>
                  <a:lnTo>
                    <a:pt x="24" y="118"/>
                  </a:lnTo>
                  <a:lnTo>
                    <a:pt x="43" y="89"/>
                  </a:lnTo>
                  <a:lnTo>
                    <a:pt x="64" y="64"/>
                  </a:lnTo>
                  <a:lnTo>
                    <a:pt x="89" y="42"/>
                  </a:lnTo>
                  <a:lnTo>
                    <a:pt x="118" y="24"/>
                  </a:lnTo>
                  <a:lnTo>
                    <a:pt x="150" y="11"/>
                  </a:lnTo>
                  <a:lnTo>
                    <a:pt x="183" y="3"/>
                  </a:lnTo>
                  <a:lnTo>
                    <a:pt x="2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5">
              <a:extLst>
                <a:ext uri="{FF2B5EF4-FFF2-40B4-BE49-F238E27FC236}">
                  <a16:creationId xmlns:a16="http://schemas.microsoft.com/office/drawing/2014/main" id="{05F76B0B-A827-4A3C-A4EA-D19FB20D9E38}"/>
                </a:ext>
              </a:extLst>
            </p:cNvPr>
            <p:cNvSpPr>
              <a:spLocks noEditPoints="1"/>
            </p:cNvSpPr>
            <p:nvPr/>
          </p:nvSpPr>
          <p:spPr bwMode="auto">
            <a:xfrm>
              <a:off x="-237" y="1758"/>
              <a:ext cx="73" cy="113"/>
            </a:xfrm>
            <a:custGeom>
              <a:avLst/>
              <a:gdLst>
                <a:gd name="T0" fmla="*/ 589 w 1091"/>
                <a:gd name="T1" fmla="*/ 1501 h 1691"/>
                <a:gd name="T2" fmla="*/ 173 w 1091"/>
                <a:gd name="T3" fmla="*/ 613 h 1691"/>
                <a:gd name="T4" fmla="*/ 173 w 1091"/>
                <a:gd name="T5" fmla="*/ 773 h 1691"/>
                <a:gd name="T6" fmla="*/ 173 w 1091"/>
                <a:gd name="T7" fmla="*/ 613 h 1691"/>
                <a:gd name="T8" fmla="*/ 243 w 1091"/>
                <a:gd name="T9" fmla="*/ 434 h 1691"/>
                <a:gd name="T10" fmla="*/ 471 w 1091"/>
                <a:gd name="T11" fmla="*/ 0 h 1691"/>
                <a:gd name="T12" fmla="*/ 434 w 1091"/>
                <a:gd name="T13" fmla="*/ 492 h 1691"/>
                <a:gd name="T14" fmla="*/ 514 w 1091"/>
                <a:gd name="T15" fmla="*/ 41 h 1691"/>
                <a:gd name="T16" fmla="*/ 572 w 1091"/>
                <a:gd name="T17" fmla="*/ 3 h 1691"/>
                <a:gd name="T18" fmla="*/ 682 w 1091"/>
                <a:gd name="T19" fmla="*/ 20 h 1691"/>
                <a:gd name="T20" fmla="*/ 779 w 1091"/>
                <a:gd name="T21" fmla="*/ 44 h 1691"/>
                <a:gd name="T22" fmla="*/ 849 w 1091"/>
                <a:gd name="T23" fmla="*/ 64 h 1691"/>
                <a:gd name="T24" fmla="*/ 879 w 1091"/>
                <a:gd name="T25" fmla="*/ 74 h 1691"/>
                <a:gd name="T26" fmla="*/ 881 w 1091"/>
                <a:gd name="T27" fmla="*/ 75 h 1691"/>
                <a:gd name="T28" fmla="*/ 893 w 1091"/>
                <a:gd name="T29" fmla="*/ 83 h 1691"/>
                <a:gd name="T30" fmla="*/ 905 w 1091"/>
                <a:gd name="T31" fmla="*/ 90 h 1691"/>
                <a:gd name="T32" fmla="*/ 916 w 1091"/>
                <a:gd name="T33" fmla="*/ 102 h 1691"/>
                <a:gd name="T34" fmla="*/ 924 w 1091"/>
                <a:gd name="T35" fmla="*/ 113 h 1691"/>
                <a:gd name="T36" fmla="*/ 930 w 1091"/>
                <a:gd name="T37" fmla="*/ 125 h 1691"/>
                <a:gd name="T38" fmla="*/ 934 w 1091"/>
                <a:gd name="T39" fmla="*/ 143 h 1691"/>
                <a:gd name="T40" fmla="*/ 936 w 1091"/>
                <a:gd name="T41" fmla="*/ 154 h 1691"/>
                <a:gd name="T42" fmla="*/ 1043 w 1091"/>
                <a:gd name="T43" fmla="*/ 570 h 1691"/>
                <a:gd name="T44" fmla="*/ 1072 w 1091"/>
                <a:gd name="T45" fmla="*/ 617 h 1691"/>
                <a:gd name="T46" fmla="*/ 1065 w 1091"/>
                <a:gd name="T47" fmla="*/ 673 h 1691"/>
                <a:gd name="T48" fmla="*/ 1024 w 1091"/>
                <a:gd name="T49" fmla="*/ 713 h 1691"/>
                <a:gd name="T50" fmla="*/ 968 w 1091"/>
                <a:gd name="T51" fmla="*/ 718 h 1691"/>
                <a:gd name="T52" fmla="*/ 795 w 1091"/>
                <a:gd name="T53" fmla="*/ 633 h 1691"/>
                <a:gd name="T54" fmla="*/ 765 w 1091"/>
                <a:gd name="T55" fmla="*/ 586 h 1691"/>
                <a:gd name="T56" fmla="*/ 746 w 1091"/>
                <a:gd name="T57" fmla="*/ 212 h 1691"/>
                <a:gd name="T58" fmla="*/ 993 w 1091"/>
                <a:gd name="T59" fmla="*/ 825 h 1691"/>
                <a:gd name="T60" fmla="*/ 1042 w 1091"/>
                <a:gd name="T61" fmla="*/ 870 h 1691"/>
                <a:gd name="T62" fmla="*/ 1091 w 1091"/>
                <a:gd name="T63" fmla="*/ 1582 h 1691"/>
                <a:gd name="T64" fmla="*/ 1072 w 1091"/>
                <a:gd name="T65" fmla="*/ 1648 h 1691"/>
                <a:gd name="T66" fmla="*/ 1017 w 1091"/>
                <a:gd name="T67" fmla="*/ 1687 h 1691"/>
                <a:gd name="T68" fmla="*/ 988 w 1091"/>
                <a:gd name="T69" fmla="*/ 1691 h 1691"/>
                <a:gd name="T70" fmla="*/ 924 w 1091"/>
                <a:gd name="T71" fmla="*/ 1670 h 1691"/>
                <a:gd name="T72" fmla="*/ 888 w 1091"/>
                <a:gd name="T73" fmla="*/ 1616 h 1691"/>
                <a:gd name="T74" fmla="*/ 763 w 1091"/>
                <a:gd name="T75" fmla="*/ 987 h 1691"/>
                <a:gd name="T76" fmla="*/ 751 w 1091"/>
                <a:gd name="T77" fmla="*/ 1631 h 1691"/>
                <a:gd name="T78" fmla="*/ 699 w 1091"/>
                <a:gd name="T79" fmla="*/ 1670 h 1691"/>
                <a:gd name="T80" fmla="*/ 64 w 1091"/>
                <a:gd name="T81" fmla="*/ 1670 h 1691"/>
                <a:gd name="T82" fmla="*/ 12 w 1091"/>
                <a:gd name="T83" fmla="*/ 1631 h 1691"/>
                <a:gd name="T84" fmla="*/ 0 w 1091"/>
                <a:gd name="T85" fmla="*/ 615 h 1691"/>
                <a:gd name="T86" fmla="*/ 26 w 1091"/>
                <a:gd name="T87" fmla="*/ 554 h 1691"/>
                <a:gd name="T88" fmla="*/ 86 w 1091"/>
                <a:gd name="T89" fmla="*/ 529 h 1691"/>
                <a:gd name="T90" fmla="*/ 98 w 1091"/>
                <a:gd name="T91" fmla="*/ 532 h 1691"/>
                <a:gd name="T92" fmla="*/ 71 w 1091"/>
                <a:gd name="T93" fmla="*/ 486 h 1691"/>
                <a:gd name="T94" fmla="*/ 70 w 1091"/>
                <a:gd name="T95" fmla="*/ 152 h 1691"/>
                <a:gd name="T96" fmla="*/ 74 w 1091"/>
                <a:gd name="T97" fmla="*/ 129 h 1691"/>
                <a:gd name="T98" fmla="*/ 80 w 1091"/>
                <a:gd name="T99" fmla="*/ 115 h 1691"/>
                <a:gd name="T100" fmla="*/ 91 w 1091"/>
                <a:gd name="T101" fmla="*/ 99 h 1691"/>
                <a:gd name="T102" fmla="*/ 108 w 1091"/>
                <a:gd name="T103" fmla="*/ 85 h 1691"/>
                <a:gd name="T104" fmla="*/ 120 w 1091"/>
                <a:gd name="T105" fmla="*/ 77 h 1691"/>
                <a:gd name="T106" fmla="*/ 127 w 1091"/>
                <a:gd name="T107" fmla="*/ 74 h 1691"/>
                <a:gd name="T108" fmla="*/ 156 w 1091"/>
                <a:gd name="T109" fmla="*/ 64 h 1691"/>
                <a:gd name="T110" fmla="*/ 227 w 1091"/>
                <a:gd name="T111" fmla="*/ 44 h 1691"/>
                <a:gd name="T112" fmla="*/ 323 w 1091"/>
                <a:gd name="T113" fmla="*/ 20 h 1691"/>
                <a:gd name="T114" fmla="*/ 434 w 1091"/>
                <a:gd name="T115" fmla="*/ 3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1" h="1691">
                  <a:moveTo>
                    <a:pt x="173" y="949"/>
                  </a:moveTo>
                  <a:lnTo>
                    <a:pt x="173" y="1501"/>
                  </a:lnTo>
                  <a:lnTo>
                    <a:pt x="589" y="1501"/>
                  </a:lnTo>
                  <a:lnTo>
                    <a:pt x="589" y="1046"/>
                  </a:lnTo>
                  <a:lnTo>
                    <a:pt x="173" y="949"/>
                  </a:lnTo>
                  <a:close/>
                  <a:moveTo>
                    <a:pt x="173" y="613"/>
                  </a:moveTo>
                  <a:lnTo>
                    <a:pt x="173" y="614"/>
                  </a:lnTo>
                  <a:lnTo>
                    <a:pt x="173" y="615"/>
                  </a:lnTo>
                  <a:lnTo>
                    <a:pt x="173" y="773"/>
                  </a:lnTo>
                  <a:lnTo>
                    <a:pt x="261" y="793"/>
                  </a:lnTo>
                  <a:lnTo>
                    <a:pt x="261" y="710"/>
                  </a:lnTo>
                  <a:lnTo>
                    <a:pt x="173" y="613"/>
                  </a:lnTo>
                  <a:close/>
                  <a:moveTo>
                    <a:pt x="261" y="212"/>
                  </a:moveTo>
                  <a:lnTo>
                    <a:pt x="243" y="218"/>
                  </a:lnTo>
                  <a:lnTo>
                    <a:pt x="243" y="434"/>
                  </a:lnTo>
                  <a:lnTo>
                    <a:pt x="261" y="453"/>
                  </a:lnTo>
                  <a:lnTo>
                    <a:pt x="261" y="212"/>
                  </a:lnTo>
                  <a:close/>
                  <a:moveTo>
                    <a:pt x="471" y="0"/>
                  </a:moveTo>
                  <a:lnTo>
                    <a:pt x="491" y="41"/>
                  </a:lnTo>
                  <a:lnTo>
                    <a:pt x="491" y="41"/>
                  </a:lnTo>
                  <a:lnTo>
                    <a:pt x="434" y="492"/>
                  </a:lnTo>
                  <a:lnTo>
                    <a:pt x="502" y="612"/>
                  </a:lnTo>
                  <a:lnTo>
                    <a:pt x="572" y="492"/>
                  </a:lnTo>
                  <a:lnTo>
                    <a:pt x="514" y="41"/>
                  </a:lnTo>
                  <a:lnTo>
                    <a:pt x="515" y="41"/>
                  </a:lnTo>
                  <a:lnTo>
                    <a:pt x="535" y="0"/>
                  </a:lnTo>
                  <a:lnTo>
                    <a:pt x="572" y="3"/>
                  </a:lnTo>
                  <a:lnTo>
                    <a:pt x="609" y="8"/>
                  </a:lnTo>
                  <a:lnTo>
                    <a:pt x="646" y="14"/>
                  </a:lnTo>
                  <a:lnTo>
                    <a:pt x="682" y="20"/>
                  </a:lnTo>
                  <a:lnTo>
                    <a:pt x="716" y="28"/>
                  </a:lnTo>
                  <a:lnTo>
                    <a:pt x="749" y="35"/>
                  </a:lnTo>
                  <a:lnTo>
                    <a:pt x="779" y="44"/>
                  </a:lnTo>
                  <a:lnTo>
                    <a:pt x="805" y="51"/>
                  </a:lnTo>
                  <a:lnTo>
                    <a:pt x="829" y="57"/>
                  </a:lnTo>
                  <a:lnTo>
                    <a:pt x="849" y="64"/>
                  </a:lnTo>
                  <a:lnTo>
                    <a:pt x="864" y="69"/>
                  </a:lnTo>
                  <a:lnTo>
                    <a:pt x="874" y="72"/>
                  </a:lnTo>
                  <a:lnTo>
                    <a:pt x="879" y="74"/>
                  </a:lnTo>
                  <a:lnTo>
                    <a:pt x="880" y="74"/>
                  </a:lnTo>
                  <a:lnTo>
                    <a:pt x="880" y="74"/>
                  </a:lnTo>
                  <a:lnTo>
                    <a:pt x="881" y="75"/>
                  </a:lnTo>
                  <a:lnTo>
                    <a:pt x="885" y="77"/>
                  </a:lnTo>
                  <a:lnTo>
                    <a:pt x="889" y="79"/>
                  </a:lnTo>
                  <a:lnTo>
                    <a:pt x="893" y="83"/>
                  </a:lnTo>
                  <a:lnTo>
                    <a:pt x="897" y="85"/>
                  </a:lnTo>
                  <a:lnTo>
                    <a:pt x="901" y="88"/>
                  </a:lnTo>
                  <a:lnTo>
                    <a:pt x="905" y="90"/>
                  </a:lnTo>
                  <a:lnTo>
                    <a:pt x="908" y="93"/>
                  </a:lnTo>
                  <a:lnTo>
                    <a:pt x="913" y="97"/>
                  </a:lnTo>
                  <a:lnTo>
                    <a:pt x="916" y="102"/>
                  </a:lnTo>
                  <a:lnTo>
                    <a:pt x="919" y="106"/>
                  </a:lnTo>
                  <a:lnTo>
                    <a:pt x="921" y="110"/>
                  </a:lnTo>
                  <a:lnTo>
                    <a:pt x="924" y="113"/>
                  </a:lnTo>
                  <a:lnTo>
                    <a:pt x="926" y="116"/>
                  </a:lnTo>
                  <a:lnTo>
                    <a:pt x="929" y="119"/>
                  </a:lnTo>
                  <a:lnTo>
                    <a:pt x="930" y="125"/>
                  </a:lnTo>
                  <a:lnTo>
                    <a:pt x="931" y="129"/>
                  </a:lnTo>
                  <a:lnTo>
                    <a:pt x="932" y="134"/>
                  </a:lnTo>
                  <a:lnTo>
                    <a:pt x="934" y="143"/>
                  </a:lnTo>
                  <a:lnTo>
                    <a:pt x="935" y="152"/>
                  </a:lnTo>
                  <a:lnTo>
                    <a:pt x="936" y="153"/>
                  </a:lnTo>
                  <a:lnTo>
                    <a:pt x="936" y="154"/>
                  </a:lnTo>
                  <a:lnTo>
                    <a:pt x="936" y="514"/>
                  </a:lnTo>
                  <a:lnTo>
                    <a:pt x="1026" y="558"/>
                  </a:lnTo>
                  <a:lnTo>
                    <a:pt x="1043" y="570"/>
                  </a:lnTo>
                  <a:lnTo>
                    <a:pt x="1056" y="583"/>
                  </a:lnTo>
                  <a:lnTo>
                    <a:pt x="1067" y="599"/>
                  </a:lnTo>
                  <a:lnTo>
                    <a:pt x="1072" y="617"/>
                  </a:lnTo>
                  <a:lnTo>
                    <a:pt x="1074" y="636"/>
                  </a:lnTo>
                  <a:lnTo>
                    <a:pt x="1072" y="655"/>
                  </a:lnTo>
                  <a:lnTo>
                    <a:pt x="1065" y="673"/>
                  </a:lnTo>
                  <a:lnTo>
                    <a:pt x="1054" y="690"/>
                  </a:lnTo>
                  <a:lnTo>
                    <a:pt x="1040" y="704"/>
                  </a:lnTo>
                  <a:lnTo>
                    <a:pt x="1024" y="713"/>
                  </a:lnTo>
                  <a:lnTo>
                    <a:pt x="1006" y="720"/>
                  </a:lnTo>
                  <a:lnTo>
                    <a:pt x="988" y="722"/>
                  </a:lnTo>
                  <a:lnTo>
                    <a:pt x="968" y="718"/>
                  </a:lnTo>
                  <a:lnTo>
                    <a:pt x="949" y="712"/>
                  </a:lnTo>
                  <a:lnTo>
                    <a:pt x="810" y="644"/>
                  </a:lnTo>
                  <a:lnTo>
                    <a:pt x="795" y="633"/>
                  </a:lnTo>
                  <a:lnTo>
                    <a:pt x="781" y="619"/>
                  </a:lnTo>
                  <a:lnTo>
                    <a:pt x="771" y="604"/>
                  </a:lnTo>
                  <a:lnTo>
                    <a:pt x="765" y="586"/>
                  </a:lnTo>
                  <a:lnTo>
                    <a:pt x="763" y="567"/>
                  </a:lnTo>
                  <a:lnTo>
                    <a:pt x="763" y="217"/>
                  </a:lnTo>
                  <a:lnTo>
                    <a:pt x="746" y="212"/>
                  </a:lnTo>
                  <a:lnTo>
                    <a:pt x="746" y="773"/>
                  </a:lnTo>
                  <a:lnTo>
                    <a:pt x="971" y="819"/>
                  </a:lnTo>
                  <a:lnTo>
                    <a:pt x="993" y="825"/>
                  </a:lnTo>
                  <a:lnTo>
                    <a:pt x="1014" y="837"/>
                  </a:lnTo>
                  <a:lnTo>
                    <a:pt x="1030" y="851"/>
                  </a:lnTo>
                  <a:lnTo>
                    <a:pt x="1042" y="870"/>
                  </a:lnTo>
                  <a:lnTo>
                    <a:pt x="1051" y="891"/>
                  </a:lnTo>
                  <a:lnTo>
                    <a:pt x="1055" y="914"/>
                  </a:lnTo>
                  <a:lnTo>
                    <a:pt x="1091" y="1582"/>
                  </a:lnTo>
                  <a:lnTo>
                    <a:pt x="1090" y="1605"/>
                  </a:lnTo>
                  <a:lnTo>
                    <a:pt x="1084" y="1628"/>
                  </a:lnTo>
                  <a:lnTo>
                    <a:pt x="1072" y="1648"/>
                  </a:lnTo>
                  <a:lnTo>
                    <a:pt x="1057" y="1664"/>
                  </a:lnTo>
                  <a:lnTo>
                    <a:pt x="1038" y="1677"/>
                  </a:lnTo>
                  <a:lnTo>
                    <a:pt x="1017" y="1687"/>
                  </a:lnTo>
                  <a:lnTo>
                    <a:pt x="993" y="1690"/>
                  </a:lnTo>
                  <a:lnTo>
                    <a:pt x="990" y="1691"/>
                  </a:lnTo>
                  <a:lnTo>
                    <a:pt x="988" y="1691"/>
                  </a:lnTo>
                  <a:lnTo>
                    <a:pt x="965" y="1688"/>
                  </a:lnTo>
                  <a:lnTo>
                    <a:pt x="943" y="1681"/>
                  </a:lnTo>
                  <a:lnTo>
                    <a:pt x="924" y="1670"/>
                  </a:lnTo>
                  <a:lnTo>
                    <a:pt x="908" y="1655"/>
                  </a:lnTo>
                  <a:lnTo>
                    <a:pt x="897" y="1636"/>
                  </a:lnTo>
                  <a:lnTo>
                    <a:pt x="888" y="1616"/>
                  </a:lnTo>
                  <a:lnTo>
                    <a:pt x="884" y="1593"/>
                  </a:lnTo>
                  <a:lnTo>
                    <a:pt x="852" y="1005"/>
                  </a:lnTo>
                  <a:lnTo>
                    <a:pt x="763" y="987"/>
                  </a:lnTo>
                  <a:lnTo>
                    <a:pt x="763" y="1587"/>
                  </a:lnTo>
                  <a:lnTo>
                    <a:pt x="759" y="1611"/>
                  </a:lnTo>
                  <a:lnTo>
                    <a:pt x="751" y="1631"/>
                  </a:lnTo>
                  <a:lnTo>
                    <a:pt x="737" y="1649"/>
                  </a:lnTo>
                  <a:lnTo>
                    <a:pt x="720" y="1661"/>
                  </a:lnTo>
                  <a:lnTo>
                    <a:pt x="699" y="1670"/>
                  </a:lnTo>
                  <a:lnTo>
                    <a:pt x="676" y="1673"/>
                  </a:lnTo>
                  <a:lnTo>
                    <a:pt x="86" y="1673"/>
                  </a:lnTo>
                  <a:lnTo>
                    <a:pt x="64" y="1670"/>
                  </a:lnTo>
                  <a:lnTo>
                    <a:pt x="43" y="1661"/>
                  </a:lnTo>
                  <a:lnTo>
                    <a:pt x="26" y="1649"/>
                  </a:lnTo>
                  <a:lnTo>
                    <a:pt x="12" y="1631"/>
                  </a:lnTo>
                  <a:lnTo>
                    <a:pt x="3" y="1611"/>
                  </a:lnTo>
                  <a:lnTo>
                    <a:pt x="0" y="1587"/>
                  </a:lnTo>
                  <a:lnTo>
                    <a:pt x="0" y="615"/>
                  </a:lnTo>
                  <a:lnTo>
                    <a:pt x="3" y="592"/>
                  </a:lnTo>
                  <a:lnTo>
                    <a:pt x="12" y="572"/>
                  </a:lnTo>
                  <a:lnTo>
                    <a:pt x="26" y="554"/>
                  </a:lnTo>
                  <a:lnTo>
                    <a:pt x="43" y="540"/>
                  </a:lnTo>
                  <a:lnTo>
                    <a:pt x="64" y="532"/>
                  </a:lnTo>
                  <a:lnTo>
                    <a:pt x="86" y="529"/>
                  </a:lnTo>
                  <a:lnTo>
                    <a:pt x="90" y="530"/>
                  </a:lnTo>
                  <a:lnTo>
                    <a:pt x="95" y="531"/>
                  </a:lnTo>
                  <a:lnTo>
                    <a:pt x="98" y="532"/>
                  </a:lnTo>
                  <a:lnTo>
                    <a:pt x="91" y="523"/>
                  </a:lnTo>
                  <a:lnTo>
                    <a:pt x="79" y="507"/>
                  </a:lnTo>
                  <a:lnTo>
                    <a:pt x="71" y="486"/>
                  </a:lnTo>
                  <a:lnTo>
                    <a:pt x="69" y="466"/>
                  </a:lnTo>
                  <a:lnTo>
                    <a:pt x="70" y="154"/>
                  </a:lnTo>
                  <a:lnTo>
                    <a:pt x="70" y="152"/>
                  </a:lnTo>
                  <a:lnTo>
                    <a:pt x="71" y="143"/>
                  </a:lnTo>
                  <a:lnTo>
                    <a:pt x="73" y="134"/>
                  </a:lnTo>
                  <a:lnTo>
                    <a:pt x="74" y="129"/>
                  </a:lnTo>
                  <a:lnTo>
                    <a:pt x="76" y="124"/>
                  </a:lnTo>
                  <a:lnTo>
                    <a:pt x="78" y="119"/>
                  </a:lnTo>
                  <a:lnTo>
                    <a:pt x="80" y="115"/>
                  </a:lnTo>
                  <a:lnTo>
                    <a:pt x="83" y="111"/>
                  </a:lnTo>
                  <a:lnTo>
                    <a:pt x="86" y="106"/>
                  </a:lnTo>
                  <a:lnTo>
                    <a:pt x="91" y="99"/>
                  </a:lnTo>
                  <a:lnTo>
                    <a:pt x="97" y="92"/>
                  </a:lnTo>
                  <a:lnTo>
                    <a:pt x="102" y="89"/>
                  </a:lnTo>
                  <a:lnTo>
                    <a:pt x="108" y="85"/>
                  </a:lnTo>
                  <a:lnTo>
                    <a:pt x="113" y="83"/>
                  </a:lnTo>
                  <a:lnTo>
                    <a:pt x="116" y="79"/>
                  </a:lnTo>
                  <a:lnTo>
                    <a:pt x="120" y="77"/>
                  </a:lnTo>
                  <a:lnTo>
                    <a:pt x="126" y="75"/>
                  </a:lnTo>
                  <a:lnTo>
                    <a:pt x="126" y="74"/>
                  </a:lnTo>
                  <a:lnTo>
                    <a:pt x="127" y="74"/>
                  </a:lnTo>
                  <a:lnTo>
                    <a:pt x="132" y="72"/>
                  </a:lnTo>
                  <a:lnTo>
                    <a:pt x="141" y="69"/>
                  </a:lnTo>
                  <a:lnTo>
                    <a:pt x="156" y="64"/>
                  </a:lnTo>
                  <a:lnTo>
                    <a:pt x="177" y="57"/>
                  </a:lnTo>
                  <a:lnTo>
                    <a:pt x="200" y="51"/>
                  </a:lnTo>
                  <a:lnTo>
                    <a:pt x="227" y="44"/>
                  </a:lnTo>
                  <a:lnTo>
                    <a:pt x="256" y="35"/>
                  </a:lnTo>
                  <a:lnTo>
                    <a:pt x="289" y="28"/>
                  </a:lnTo>
                  <a:lnTo>
                    <a:pt x="323" y="20"/>
                  </a:lnTo>
                  <a:lnTo>
                    <a:pt x="360" y="14"/>
                  </a:lnTo>
                  <a:lnTo>
                    <a:pt x="397" y="8"/>
                  </a:lnTo>
                  <a:lnTo>
                    <a:pt x="434" y="3"/>
                  </a:lnTo>
                  <a:lnTo>
                    <a:pt x="4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6">
              <a:extLst>
                <a:ext uri="{FF2B5EF4-FFF2-40B4-BE49-F238E27FC236}">
                  <a16:creationId xmlns:a16="http://schemas.microsoft.com/office/drawing/2014/main" id="{2741EB96-DBFE-4729-A89A-87C6440C8917}"/>
                </a:ext>
              </a:extLst>
            </p:cNvPr>
            <p:cNvSpPr>
              <a:spLocks/>
            </p:cNvSpPr>
            <p:nvPr/>
          </p:nvSpPr>
          <p:spPr bwMode="auto">
            <a:xfrm>
              <a:off x="-56" y="1725"/>
              <a:ext cx="29" cy="32"/>
            </a:xfrm>
            <a:custGeom>
              <a:avLst/>
              <a:gdLst>
                <a:gd name="T0" fmla="*/ 219 w 438"/>
                <a:gd name="T1" fmla="*/ 0 h 476"/>
                <a:gd name="T2" fmla="*/ 254 w 438"/>
                <a:gd name="T3" fmla="*/ 3 h 476"/>
                <a:gd name="T4" fmla="*/ 289 w 438"/>
                <a:gd name="T5" fmla="*/ 11 h 476"/>
                <a:gd name="T6" fmla="*/ 320 w 438"/>
                <a:gd name="T7" fmla="*/ 24 h 476"/>
                <a:gd name="T8" fmla="*/ 349 w 438"/>
                <a:gd name="T9" fmla="*/ 42 h 476"/>
                <a:gd name="T10" fmla="*/ 374 w 438"/>
                <a:gd name="T11" fmla="*/ 64 h 476"/>
                <a:gd name="T12" fmla="*/ 396 w 438"/>
                <a:gd name="T13" fmla="*/ 89 h 476"/>
                <a:gd name="T14" fmla="*/ 414 w 438"/>
                <a:gd name="T15" fmla="*/ 118 h 476"/>
                <a:gd name="T16" fmla="*/ 427 w 438"/>
                <a:gd name="T17" fmla="*/ 149 h 476"/>
                <a:gd name="T18" fmla="*/ 435 w 438"/>
                <a:gd name="T19" fmla="*/ 182 h 476"/>
                <a:gd name="T20" fmla="*/ 438 w 438"/>
                <a:gd name="T21" fmla="*/ 218 h 476"/>
                <a:gd name="T22" fmla="*/ 435 w 438"/>
                <a:gd name="T23" fmla="*/ 251 h 476"/>
                <a:gd name="T24" fmla="*/ 429 w 438"/>
                <a:gd name="T25" fmla="*/ 283 h 476"/>
                <a:gd name="T26" fmla="*/ 418 w 438"/>
                <a:gd name="T27" fmla="*/ 316 h 476"/>
                <a:gd name="T28" fmla="*/ 403 w 438"/>
                <a:gd name="T29" fmla="*/ 348 h 476"/>
                <a:gd name="T30" fmla="*/ 384 w 438"/>
                <a:gd name="T31" fmla="*/ 378 h 476"/>
                <a:gd name="T32" fmla="*/ 363 w 438"/>
                <a:gd name="T33" fmla="*/ 405 h 476"/>
                <a:gd name="T34" fmla="*/ 339 w 438"/>
                <a:gd name="T35" fmla="*/ 429 h 476"/>
                <a:gd name="T36" fmla="*/ 312 w 438"/>
                <a:gd name="T37" fmla="*/ 449 h 476"/>
                <a:gd name="T38" fmla="*/ 282 w 438"/>
                <a:gd name="T39" fmla="*/ 464 h 476"/>
                <a:gd name="T40" fmla="*/ 251 w 438"/>
                <a:gd name="T41" fmla="*/ 473 h 476"/>
                <a:gd name="T42" fmla="*/ 219 w 438"/>
                <a:gd name="T43" fmla="*/ 476 h 476"/>
                <a:gd name="T44" fmla="*/ 187 w 438"/>
                <a:gd name="T45" fmla="*/ 473 h 476"/>
                <a:gd name="T46" fmla="*/ 156 w 438"/>
                <a:gd name="T47" fmla="*/ 464 h 476"/>
                <a:gd name="T48" fmla="*/ 127 w 438"/>
                <a:gd name="T49" fmla="*/ 449 h 476"/>
                <a:gd name="T50" fmla="*/ 100 w 438"/>
                <a:gd name="T51" fmla="*/ 429 h 476"/>
                <a:gd name="T52" fmla="*/ 76 w 438"/>
                <a:gd name="T53" fmla="*/ 405 h 476"/>
                <a:gd name="T54" fmla="*/ 53 w 438"/>
                <a:gd name="T55" fmla="*/ 378 h 476"/>
                <a:gd name="T56" fmla="*/ 35 w 438"/>
                <a:gd name="T57" fmla="*/ 348 h 476"/>
                <a:gd name="T58" fmla="*/ 20 w 438"/>
                <a:gd name="T59" fmla="*/ 316 h 476"/>
                <a:gd name="T60" fmla="*/ 9 w 438"/>
                <a:gd name="T61" fmla="*/ 283 h 476"/>
                <a:gd name="T62" fmla="*/ 2 w 438"/>
                <a:gd name="T63" fmla="*/ 251 h 476"/>
                <a:gd name="T64" fmla="*/ 0 w 438"/>
                <a:gd name="T65" fmla="*/ 218 h 476"/>
                <a:gd name="T66" fmla="*/ 2 w 438"/>
                <a:gd name="T67" fmla="*/ 182 h 476"/>
                <a:gd name="T68" fmla="*/ 11 w 438"/>
                <a:gd name="T69" fmla="*/ 149 h 476"/>
                <a:gd name="T70" fmla="*/ 25 w 438"/>
                <a:gd name="T71" fmla="*/ 118 h 476"/>
                <a:gd name="T72" fmla="*/ 42 w 438"/>
                <a:gd name="T73" fmla="*/ 89 h 476"/>
                <a:gd name="T74" fmla="*/ 64 w 438"/>
                <a:gd name="T75" fmla="*/ 64 h 476"/>
                <a:gd name="T76" fmla="*/ 90 w 438"/>
                <a:gd name="T77" fmla="*/ 42 h 476"/>
                <a:gd name="T78" fmla="*/ 118 w 438"/>
                <a:gd name="T79" fmla="*/ 24 h 476"/>
                <a:gd name="T80" fmla="*/ 150 w 438"/>
                <a:gd name="T81" fmla="*/ 11 h 476"/>
                <a:gd name="T82" fmla="*/ 184 w 438"/>
                <a:gd name="T83" fmla="*/ 3 h 476"/>
                <a:gd name="T84" fmla="*/ 219 w 438"/>
                <a:gd name="T85"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476">
                  <a:moveTo>
                    <a:pt x="219" y="0"/>
                  </a:moveTo>
                  <a:lnTo>
                    <a:pt x="254" y="3"/>
                  </a:lnTo>
                  <a:lnTo>
                    <a:pt x="289" y="11"/>
                  </a:lnTo>
                  <a:lnTo>
                    <a:pt x="320" y="24"/>
                  </a:lnTo>
                  <a:lnTo>
                    <a:pt x="349" y="42"/>
                  </a:lnTo>
                  <a:lnTo>
                    <a:pt x="374" y="64"/>
                  </a:lnTo>
                  <a:lnTo>
                    <a:pt x="396" y="89"/>
                  </a:lnTo>
                  <a:lnTo>
                    <a:pt x="414" y="118"/>
                  </a:lnTo>
                  <a:lnTo>
                    <a:pt x="427" y="149"/>
                  </a:lnTo>
                  <a:lnTo>
                    <a:pt x="435" y="182"/>
                  </a:lnTo>
                  <a:lnTo>
                    <a:pt x="438" y="218"/>
                  </a:lnTo>
                  <a:lnTo>
                    <a:pt x="435" y="251"/>
                  </a:lnTo>
                  <a:lnTo>
                    <a:pt x="429" y="283"/>
                  </a:lnTo>
                  <a:lnTo>
                    <a:pt x="418" y="316"/>
                  </a:lnTo>
                  <a:lnTo>
                    <a:pt x="403" y="348"/>
                  </a:lnTo>
                  <a:lnTo>
                    <a:pt x="384" y="378"/>
                  </a:lnTo>
                  <a:lnTo>
                    <a:pt x="363" y="405"/>
                  </a:lnTo>
                  <a:lnTo>
                    <a:pt x="339" y="429"/>
                  </a:lnTo>
                  <a:lnTo>
                    <a:pt x="312" y="449"/>
                  </a:lnTo>
                  <a:lnTo>
                    <a:pt x="282" y="464"/>
                  </a:lnTo>
                  <a:lnTo>
                    <a:pt x="251" y="473"/>
                  </a:lnTo>
                  <a:lnTo>
                    <a:pt x="219" y="476"/>
                  </a:lnTo>
                  <a:lnTo>
                    <a:pt x="187" y="473"/>
                  </a:lnTo>
                  <a:lnTo>
                    <a:pt x="156" y="464"/>
                  </a:lnTo>
                  <a:lnTo>
                    <a:pt x="127" y="449"/>
                  </a:lnTo>
                  <a:lnTo>
                    <a:pt x="100" y="429"/>
                  </a:lnTo>
                  <a:lnTo>
                    <a:pt x="76" y="405"/>
                  </a:lnTo>
                  <a:lnTo>
                    <a:pt x="53" y="378"/>
                  </a:lnTo>
                  <a:lnTo>
                    <a:pt x="35" y="348"/>
                  </a:lnTo>
                  <a:lnTo>
                    <a:pt x="20" y="316"/>
                  </a:lnTo>
                  <a:lnTo>
                    <a:pt x="9" y="283"/>
                  </a:lnTo>
                  <a:lnTo>
                    <a:pt x="2" y="251"/>
                  </a:lnTo>
                  <a:lnTo>
                    <a:pt x="0" y="218"/>
                  </a:lnTo>
                  <a:lnTo>
                    <a:pt x="2" y="182"/>
                  </a:lnTo>
                  <a:lnTo>
                    <a:pt x="11" y="149"/>
                  </a:lnTo>
                  <a:lnTo>
                    <a:pt x="25" y="118"/>
                  </a:lnTo>
                  <a:lnTo>
                    <a:pt x="42" y="89"/>
                  </a:lnTo>
                  <a:lnTo>
                    <a:pt x="64" y="64"/>
                  </a:lnTo>
                  <a:lnTo>
                    <a:pt x="90" y="42"/>
                  </a:lnTo>
                  <a:lnTo>
                    <a:pt x="118" y="24"/>
                  </a:lnTo>
                  <a:lnTo>
                    <a:pt x="150" y="11"/>
                  </a:lnTo>
                  <a:lnTo>
                    <a:pt x="184" y="3"/>
                  </a:lnTo>
                  <a:lnTo>
                    <a:pt x="2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7">
              <a:extLst>
                <a:ext uri="{FF2B5EF4-FFF2-40B4-BE49-F238E27FC236}">
                  <a16:creationId xmlns:a16="http://schemas.microsoft.com/office/drawing/2014/main" id="{0A6EE8A6-1D37-4C6B-8101-8616D9130D65}"/>
                </a:ext>
              </a:extLst>
            </p:cNvPr>
            <p:cNvSpPr>
              <a:spLocks noEditPoints="1"/>
            </p:cNvSpPr>
            <p:nvPr/>
          </p:nvSpPr>
          <p:spPr bwMode="auto">
            <a:xfrm>
              <a:off x="-81" y="1758"/>
              <a:ext cx="73" cy="113"/>
            </a:xfrm>
            <a:custGeom>
              <a:avLst/>
              <a:gdLst>
                <a:gd name="T0" fmla="*/ 502 w 1091"/>
                <a:gd name="T1" fmla="*/ 1501 h 1690"/>
                <a:gd name="T2" fmla="*/ 919 w 1091"/>
                <a:gd name="T3" fmla="*/ 613 h 1690"/>
                <a:gd name="T4" fmla="*/ 919 w 1091"/>
                <a:gd name="T5" fmla="*/ 773 h 1690"/>
                <a:gd name="T6" fmla="*/ 919 w 1091"/>
                <a:gd name="T7" fmla="*/ 613 h 1690"/>
                <a:gd name="T8" fmla="*/ 849 w 1091"/>
                <a:gd name="T9" fmla="*/ 434 h 1690"/>
                <a:gd name="T10" fmla="*/ 557 w 1091"/>
                <a:gd name="T11" fmla="*/ 0 h 1690"/>
                <a:gd name="T12" fmla="*/ 520 w 1091"/>
                <a:gd name="T13" fmla="*/ 492 h 1690"/>
                <a:gd name="T14" fmla="*/ 600 w 1091"/>
                <a:gd name="T15" fmla="*/ 41 h 1690"/>
                <a:gd name="T16" fmla="*/ 659 w 1091"/>
                <a:gd name="T17" fmla="*/ 3 h 1690"/>
                <a:gd name="T18" fmla="*/ 768 w 1091"/>
                <a:gd name="T19" fmla="*/ 20 h 1690"/>
                <a:gd name="T20" fmla="*/ 865 w 1091"/>
                <a:gd name="T21" fmla="*/ 43 h 1690"/>
                <a:gd name="T22" fmla="*/ 935 w 1091"/>
                <a:gd name="T23" fmla="*/ 64 h 1690"/>
                <a:gd name="T24" fmla="*/ 965 w 1091"/>
                <a:gd name="T25" fmla="*/ 74 h 1690"/>
                <a:gd name="T26" fmla="*/ 967 w 1091"/>
                <a:gd name="T27" fmla="*/ 75 h 1690"/>
                <a:gd name="T28" fmla="*/ 987 w 1091"/>
                <a:gd name="T29" fmla="*/ 88 h 1690"/>
                <a:gd name="T30" fmla="*/ 1001 w 1091"/>
                <a:gd name="T31" fmla="*/ 99 h 1690"/>
                <a:gd name="T32" fmla="*/ 1012 w 1091"/>
                <a:gd name="T33" fmla="*/ 115 h 1690"/>
                <a:gd name="T34" fmla="*/ 1017 w 1091"/>
                <a:gd name="T35" fmla="*/ 129 h 1690"/>
                <a:gd name="T36" fmla="*/ 1021 w 1091"/>
                <a:gd name="T37" fmla="*/ 152 h 1690"/>
                <a:gd name="T38" fmla="*/ 1022 w 1091"/>
                <a:gd name="T39" fmla="*/ 154 h 1690"/>
                <a:gd name="T40" fmla="*/ 1013 w 1091"/>
                <a:gd name="T41" fmla="*/ 507 h 1690"/>
                <a:gd name="T42" fmla="*/ 997 w 1091"/>
                <a:gd name="T43" fmla="*/ 531 h 1690"/>
                <a:gd name="T44" fmla="*/ 1029 w 1091"/>
                <a:gd name="T45" fmla="*/ 532 h 1690"/>
                <a:gd name="T46" fmla="*/ 1080 w 1091"/>
                <a:gd name="T47" fmla="*/ 572 h 1690"/>
                <a:gd name="T48" fmla="*/ 1091 w 1091"/>
                <a:gd name="T49" fmla="*/ 1587 h 1690"/>
                <a:gd name="T50" fmla="*/ 1067 w 1091"/>
                <a:gd name="T51" fmla="*/ 1648 h 1690"/>
                <a:gd name="T52" fmla="*/ 1005 w 1091"/>
                <a:gd name="T53" fmla="*/ 1673 h 1690"/>
                <a:gd name="T54" fmla="*/ 372 w 1091"/>
                <a:gd name="T55" fmla="*/ 1661 h 1690"/>
                <a:gd name="T56" fmla="*/ 332 w 1091"/>
                <a:gd name="T57" fmla="*/ 1610 h 1690"/>
                <a:gd name="T58" fmla="*/ 241 w 1091"/>
                <a:gd name="T59" fmla="*/ 1004 h 1690"/>
                <a:gd name="T60" fmla="*/ 196 w 1091"/>
                <a:gd name="T61" fmla="*/ 1636 h 1690"/>
                <a:gd name="T62" fmla="*/ 148 w 1091"/>
                <a:gd name="T63" fmla="*/ 1680 h 1690"/>
                <a:gd name="T64" fmla="*/ 99 w 1091"/>
                <a:gd name="T65" fmla="*/ 1690 h 1690"/>
                <a:gd name="T66" fmla="*/ 35 w 1091"/>
                <a:gd name="T67" fmla="*/ 1663 h 1690"/>
                <a:gd name="T68" fmla="*/ 2 w 1091"/>
                <a:gd name="T69" fmla="*/ 1605 h 1690"/>
                <a:gd name="T70" fmla="*/ 41 w 1091"/>
                <a:gd name="T71" fmla="*/ 890 h 1690"/>
                <a:gd name="T72" fmla="*/ 79 w 1091"/>
                <a:gd name="T73" fmla="*/ 837 h 1690"/>
                <a:gd name="T74" fmla="*/ 347 w 1091"/>
                <a:gd name="T75" fmla="*/ 772 h 1690"/>
                <a:gd name="T76" fmla="*/ 329 w 1091"/>
                <a:gd name="T77" fmla="*/ 217 h 1690"/>
                <a:gd name="T78" fmla="*/ 321 w 1091"/>
                <a:gd name="T79" fmla="*/ 604 h 1690"/>
                <a:gd name="T80" fmla="*/ 282 w 1091"/>
                <a:gd name="T81" fmla="*/ 644 h 1690"/>
                <a:gd name="T82" fmla="*/ 104 w 1091"/>
                <a:gd name="T83" fmla="*/ 722 h 1690"/>
                <a:gd name="T84" fmla="*/ 51 w 1091"/>
                <a:gd name="T85" fmla="*/ 703 h 1690"/>
                <a:gd name="T86" fmla="*/ 20 w 1091"/>
                <a:gd name="T87" fmla="*/ 655 h 1690"/>
                <a:gd name="T88" fmla="*/ 26 w 1091"/>
                <a:gd name="T89" fmla="*/ 599 h 1690"/>
                <a:gd name="T90" fmla="*/ 65 w 1091"/>
                <a:gd name="T91" fmla="*/ 558 h 1690"/>
                <a:gd name="T92" fmla="*/ 161 w 1091"/>
                <a:gd name="T93" fmla="*/ 134 h 1690"/>
                <a:gd name="T94" fmla="*/ 164 w 1091"/>
                <a:gd name="T95" fmla="*/ 119 h 1690"/>
                <a:gd name="T96" fmla="*/ 172 w 1091"/>
                <a:gd name="T97" fmla="*/ 106 h 1690"/>
                <a:gd name="T98" fmla="*/ 183 w 1091"/>
                <a:gd name="T99" fmla="*/ 93 h 1690"/>
                <a:gd name="T100" fmla="*/ 200 w 1091"/>
                <a:gd name="T101" fmla="*/ 82 h 1690"/>
                <a:gd name="T102" fmla="*/ 213 w 1091"/>
                <a:gd name="T103" fmla="*/ 74 h 1690"/>
                <a:gd name="T104" fmla="*/ 243 w 1091"/>
                <a:gd name="T105" fmla="*/ 64 h 1690"/>
                <a:gd name="T106" fmla="*/ 313 w 1091"/>
                <a:gd name="T107" fmla="*/ 43 h 1690"/>
                <a:gd name="T108" fmla="*/ 410 w 1091"/>
                <a:gd name="T109" fmla="*/ 20 h 1690"/>
                <a:gd name="T110" fmla="*/ 520 w 1091"/>
                <a:gd name="T111" fmla="*/ 3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91" h="1690">
                  <a:moveTo>
                    <a:pt x="919" y="949"/>
                  </a:moveTo>
                  <a:lnTo>
                    <a:pt x="502" y="1046"/>
                  </a:lnTo>
                  <a:lnTo>
                    <a:pt x="502" y="1501"/>
                  </a:lnTo>
                  <a:lnTo>
                    <a:pt x="919" y="1501"/>
                  </a:lnTo>
                  <a:lnTo>
                    <a:pt x="919" y="949"/>
                  </a:lnTo>
                  <a:close/>
                  <a:moveTo>
                    <a:pt x="919" y="613"/>
                  </a:moveTo>
                  <a:lnTo>
                    <a:pt x="832" y="710"/>
                  </a:lnTo>
                  <a:lnTo>
                    <a:pt x="832" y="793"/>
                  </a:lnTo>
                  <a:lnTo>
                    <a:pt x="919" y="773"/>
                  </a:lnTo>
                  <a:lnTo>
                    <a:pt x="919" y="615"/>
                  </a:lnTo>
                  <a:lnTo>
                    <a:pt x="919" y="614"/>
                  </a:lnTo>
                  <a:lnTo>
                    <a:pt x="919" y="613"/>
                  </a:lnTo>
                  <a:close/>
                  <a:moveTo>
                    <a:pt x="832" y="212"/>
                  </a:moveTo>
                  <a:lnTo>
                    <a:pt x="832" y="453"/>
                  </a:lnTo>
                  <a:lnTo>
                    <a:pt x="849" y="434"/>
                  </a:lnTo>
                  <a:lnTo>
                    <a:pt x="849" y="218"/>
                  </a:lnTo>
                  <a:lnTo>
                    <a:pt x="832" y="212"/>
                  </a:lnTo>
                  <a:close/>
                  <a:moveTo>
                    <a:pt x="557" y="0"/>
                  </a:moveTo>
                  <a:lnTo>
                    <a:pt x="578" y="41"/>
                  </a:lnTo>
                  <a:lnTo>
                    <a:pt x="578" y="41"/>
                  </a:lnTo>
                  <a:lnTo>
                    <a:pt x="520" y="492"/>
                  </a:lnTo>
                  <a:lnTo>
                    <a:pt x="589" y="612"/>
                  </a:lnTo>
                  <a:lnTo>
                    <a:pt x="659" y="492"/>
                  </a:lnTo>
                  <a:lnTo>
                    <a:pt x="600" y="41"/>
                  </a:lnTo>
                  <a:lnTo>
                    <a:pt x="601" y="41"/>
                  </a:lnTo>
                  <a:lnTo>
                    <a:pt x="621" y="0"/>
                  </a:lnTo>
                  <a:lnTo>
                    <a:pt x="659" y="3"/>
                  </a:lnTo>
                  <a:lnTo>
                    <a:pt x="696" y="8"/>
                  </a:lnTo>
                  <a:lnTo>
                    <a:pt x="732" y="13"/>
                  </a:lnTo>
                  <a:lnTo>
                    <a:pt x="768" y="20"/>
                  </a:lnTo>
                  <a:lnTo>
                    <a:pt x="802" y="28"/>
                  </a:lnTo>
                  <a:lnTo>
                    <a:pt x="835" y="35"/>
                  </a:lnTo>
                  <a:lnTo>
                    <a:pt x="865" y="43"/>
                  </a:lnTo>
                  <a:lnTo>
                    <a:pt x="891" y="51"/>
                  </a:lnTo>
                  <a:lnTo>
                    <a:pt x="915" y="57"/>
                  </a:lnTo>
                  <a:lnTo>
                    <a:pt x="935" y="64"/>
                  </a:lnTo>
                  <a:lnTo>
                    <a:pt x="950" y="69"/>
                  </a:lnTo>
                  <a:lnTo>
                    <a:pt x="960" y="72"/>
                  </a:lnTo>
                  <a:lnTo>
                    <a:pt x="965" y="74"/>
                  </a:lnTo>
                  <a:lnTo>
                    <a:pt x="966" y="74"/>
                  </a:lnTo>
                  <a:lnTo>
                    <a:pt x="966" y="74"/>
                  </a:lnTo>
                  <a:lnTo>
                    <a:pt x="967" y="75"/>
                  </a:lnTo>
                  <a:lnTo>
                    <a:pt x="975" y="79"/>
                  </a:lnTo>
                  <a:lnTo>
                    <a:pt x="984" y="85"/>
                  </a:lnTo>
                  <a:lnTo>
                    <a:pt x="987" y="88"/>
                  </a:lnTo>
                  <a:lnTo>
                    <a:pt x="991" y="90"/>
                  </a:lnTo>
                  <a:lnTo>
                    <a:pt x="996" y="92"/>
                  </a:lnTo>
                  <a:lnTo>
                    <a:pt x="1001" y="99"/>
                  </a:lnTo>
                  <a:lnTo>
                    <a:pt x="1005" y="106"/>
                  </a:lnTo>
                  <a:lnTo>
                    <a:pt x="1008" y="111"/>
                  </a:lnTo>
                  <a:lnTo>
                    <a:pt x="1012" y="115"/>
                  </a:lnTo>
                  <a:lnTo>
                    <a:pt x="1014" y="119"/>
                  </a:lnTo>
                  <a:lnTo>
                    <a:pt x="1016" y="124"/>
                  </a:lnTo>
                  <a:lnTo>
                    <a:pt x="1017" y="129"/>
                  </a:lnTo>
                  <a:lnTo>
                    <a:pt x="1018" y="134"/>
                  </a:lnTo>
                  <a:lnTo>
                    <a:pt x="1020" y="143"/>
                  </a:lnTo>
                  <a:lnTo>
                    <a:pt x="1021" y="152"/>
                  </a:lnTo>
                  <a:lnTo>
                    <a:pt x="1021" y="153"/>
                  </a:lnTo>
                  <a:lnTo>
                    <a:pt x="1022" y="153"/>
                  </a:lnTo>
                  <a:lnTo>
                    <a:pt x="1022" y="154"/>
                  </a:lnTo>
                  <a:lnTo>
                    <a:pt x="1023" y="465"/>
                  </a:lnTo>
                  <a:lnTo>
                    <a:pt x="1020" y="486"/>
                  </a:lnTo>
                  <a:lnTo>
                    <a:pt x="1013" y="507"/>
                  </a:lnTo>
                  <a:lnTo>
                    <a:pt x="1001" y="523"/>
                  </a:lnTo>
                  <a:lnTo>
                    <a:pt x="994" y="532"/>
                  </a:lnTo>
                  <a:lnTo>
                    <a:pt x="997" y="531"/>
                  </a:lnTo>
                  <a:lnTo>
                    <a:pt x="1001" y="530"/>
                  </a:lnTo>
                  <a:lnTo>
                    <a:pt x="1005" y="529"/>
                  </a:lnTo>
                  <a:lnTo>
                    <a:pt x="1029" y="532"/>
                  </a:lnTo>
                  <a:lnTo>
                    <a:pt x="1049" y="540"/>
                  </a:lnTo>
                  <a:lnTo>
                    <a:pt x="1067" y="554"/>
                  </a:lnTo>
                  <a:lnTo>
                    <a:pt x="1080" y="572"/>
                  </a:lnTo>
                  <a:lnTo>
                    <a:pt x="1089" y="592"/>
                  </a:lnTo>
                  <a:lnTo>
                    <a:pt x="1091" y="615"/>
                  </a:lnTo>
                  <a:lnTo>
                    <a:pt x="1091" y="1587"/>
                  </a:lnTo>
                  <a:lnTo>
                    <a:pt x="1089" y="1610"/>
                  </a:lnTo>
                  <a:lnTo>
                    <a:pt x="1080" y="1631"/>
                  </a:lnTo>
                  <a:lnTo>
                    <a:pt x="1067" y="1648"/>
                  </a:lnTo>
                  <a:lnTo>
                    <a:pt x="1049" y="1661"/>
                  </a:lnTo>
                  <a:lnTo>
                    <a:pt x="1029" y="1670"/>
                  </a:lnTo>
                  <a:lnTo>
                    <a:pt x="1005" y="1673"/>
                  </a:lnTo>
                  <a:lnTo>
                    <a:pt x="416" y="1673"/>
                  </a:lnTo>
                  <a:lnTo>
                    <a:pt x="393" y="1670"/>
                  </a:lnTo>
                  <a:lnTo>
                    <a:pt x="372" y="1661"/>
                  </a:lnTo>
                  <a:lnTo>
                    <a:pt x="354" y="1648"/>
                  </a:lnTo>
                  <a:lnTo>
                    <a:pt x="342" y="1631"/>
                  </a:lnTo>
                  <a:lnTo>
                    <a:pt x="332" y="1610"/>
                  </a:lnTo>
                  <a:lnTo>
                    <a:pt x="329" y="1587"/>
                  </a:lnTo>
                  <a:lnTo>
                    <a:pt x="329" y="986"/>
                  </a:lnTo>
                  <a:lnTo>
                    <a:pt x="241" y="1004"/>
                  </a:lnTo>
                  <a:lnTo>
                    <a:pt x="209" y="1593"/>
                  </a:lnTo>
                  <a:lnTo>
                    <a:pt x="204" y="1615"/>
                  </a:lnTo>
                  <a:lnTo>
                    <a:pt x="196" y="1636"/>
                  </a:lnTo>
                  <a:lnTo>
                    <a:pt x="183" y="1654"/>
                  </a:lnTo>
                  <a:lnTo>
                    <a:pt x="167" y="1669"/>
                  </a:lnTo>
                  <a:lnTo>
                    <a:pt x="148" y="1680"/>
                  </a:lnTo>
                  <a:lnTo>
                    <a:pt x="127" y="1688"/>
                  </a:lnTo>
                  <a:lnTo>
                    <a:pt x="104" y="1690"/>
                  </a:lnTo>
                  <a:lnTo>
                    <a:pt x="99" y="1690"/>
                  </a:lnTo>
                  <a:lnTo>
                    <a:pt x="75" y="1687"/>
                  </a:lnTo>
                  <a:lnTo>
                    <a:pt x="53" y="1677"/>
                  </a:lnTo>
                  <a:lnTo>
                    <a:pt x="35" y="1663"/>
                  </a:lnTo>
                  <a:lnTo>
                    <a:pt x="19" y="1646"/>
                  </a:lnTo>
                  <a:lnTo>
                    <a:pt x="9" y="1628"/>
                  </a:lnTo>
                  <a:lnTo>
                    <a:pt x="2" y="1605"/>
                  </a:lnTo>
                  <a:lnTo>
                    <a:pt x="0" y="1581"/>
                  </a:lnTo>
                  <a:lnTo>
                    <a:pt x="37" y="914"/>
                  </a:lnTo>
                  <a:lnTo>
                    <a:pt x="41" y="890"/>
                  </a:lnTo>
                  <a:lnTo>
                    <a:pt x="50" y="870"/>
                  </a:lnTo>
                  <a:lnTo>
                    <a:pt x="63" y="851"/>
                  </a:lnTo>
                  <a:lnTo>
                    <a:pt x="79" y="837"/>
                  </a:lnTo>
                  <a:lnTo>
                    <a:pt x="98" y="825"/>
                  </a:lnTo>
                  <a:lnTo>
                    <a:pt x="120" y="819"/>
                  </a:lnTo>
                  <a:lnTo>
                    <a:pt x="347" y="772"/>
                  </a:lnTo>
                  <a:lnTo>
                    <a:pt x="347" y="211"/>
                  </a:lnTo>
                  <a:lnTo>
                    <a:pt x="337" y="214"/>
                  </a:lnTo>
                  <a:lnTo>
                    <a:pt x="329" y="217"/>
                  </a:lnTo>
                  <a:lnTo>
                    <a:pt x="329" y="567"/>
                  </a:lnTo>
                  <a:lnTo>
                    <a:pt x="327" y="586"/>
                  </a:lnTo>
                  <a:lnTo>
                    <a:pt x="321" y="604"/>
                  </a:lnTo>
                  <a:lnTo>
                    <a:pt x="311" y="619"/>
                  </a:lnTo>
                  <a:lnTo>
                    <a:pt x="298" y="633"/>
                  </a:lnTo>
                  <a:lnTo>
                    <a:pt x="282" y="644"/>
                  </a:lnTo>
                  <a:lnTo>
                    <a:pt x="143" y="712"/>
                  </a:lnTo>
                  <a:lnTo>
                    <a:pt x="124" y="718"/>
                  </a:lnTo>
                  <a:lnTo>
                    <a:pt x="104" y="722"/>
                  </a:lnTo>
                  <a:lnTo>
                    <a:pt x="85" y="720"/>
                  </a:lnTo>
                  <a:lnTo>
                    <a:pt x="67" y="713"/>
                  </a:lnTo>
                  <a:lnTo>
                    <a:pt x="51" y="703"/>
                  </a:lnTo>
                  <a:lnTo>
                    <a:pt x="37" y="690"/>
                  </a:lnTo>
                  <a:lnTo>
                    <a:pt x="27" y="673"/>
                  </a:lnTo>
                  <a:lnTo>
                    <a:pt x="20" y="655"/>
                  </a:lnTo>
                  <a:lnTo>
                    <a:pt x="17" y="636"/>
                  </a:lnTo>
                  <a:lnTo>
                    <a:pt x="19" y="617"/>
                  </a:lnTo>
                  <a:lnTo>
                    <a:pt x="26" y="599"/>
                  </a:lnTo>
                  <a:lnTo>
                    <a:pt x="35" y="583"/>
                  </a:lnTo>
                  <a:lnTo>
                    <a:pt x="49" y="570"/>
                  </a:lnTo>
                  <a:lnTo>
                    <a:pt x="65" y="558"/>
                  </a:lnTo>
                  <a:lnTo>
                    <a:pt x="156" y="514"/>
                  </a:lnTo>
                  <a:lnTo>
                    <a:pt x="156" y="152"/>
                  </a:lnTo>
                  <a:lnTo>
                    <a:pt x="161" y="134"/>
                  </a:lnTo>
                  <a:lnTo>
                    <a:pt x="162" y="129"/>
                  </a:lnTo>
                  <a:lnTo>
                    <a:pt x="163" y="125"/>
                  </a:lnTo>
                  <a:lnTo>
                    <a:pt x="164" y="119"/>
                  </a:lnTo>
                  <a:lnTo>
                    <a:pt x="166" y="115"/>
                  </a:lnTo>
                  <a:lnTo>
                    <a:pt x="169" y="110"/>
                  </a:lnTo>
                  <a:lnTo>
                    <a:pt x="172" y="106"/>
                  </a:lnTo>
                  <a:lnTo>
                    <a:pt x="176" y="102"/>
                  </a:lnTo>
                  <a:lnTo>
                    <a:pt x="179" y="97"/>
                  </a:lnTo>
                  <a:lnTo>
                    <a:pt x="183" y="93"/>
                  </a:lnTo>
                  <a:lnTo>
                    <a:pt x="188" y="89"/>
                  </a:lnTo>
                  <a:lnTo>
                    <a:pt x="195" y="85"/>
                  </a:lnTo>
                  <a:lnTo>
                    <a:pt x="200" y="82"/>
                  </a:lnTo>
                  <a:lnTo>
                    <a:pt x="205" y="77"/>
                  </a:lnTo>
                  <a:lnTo>
                    <a:pt x="212" y="75"/>
                  </a:lnTo>
                  <a:lnTo>
                    <a:pt x="213" y="74"/>
                  </a:lnTo>
                  <a:lnTo>
                    <a:pt x="218" y="72"/>
                  </a:lnTo>
                  <a:lnTo>
                    <a:pt x="228" y="69"/>
                  </a:lnTo>
                  <a:lnTo>
                    <a:pt x="243" y="64"/>
                  </a:lnTo>
                  <a:lnTo>
                    <a:pt x="263" y="57"/>
                  </a:lnTo>
                  <a:lnTo>
                    <a:pt x="286" y="51"/>
                  </a:lnTo>
                  <a:lnTo>
                    <a:pt x="313" y="43"/>
                  </a:lnTo>
                  <a:lnTo>
                    <a:pt x="343" y="35"/>
                  </a:lnTo>
                  <a:lnTo>
                    <a:pt x="376" y="28"/>
                  </a:lnTo>
                  <a:lnTo>
                    <a:pt x="410" y="20"/>
                  </a:lnTo>
                  <a:lnTo>
                    <a:pt x="446" y="13"/>
                  </a:lnTo>
                  <a:lnTo>
                    <a:pt x="483" y="8"/>
                  </a:lnTo>
                  <a:lnTo>
                    <a:pt x="520" y="3"/>
                  </a:lnTo>
                  <a:lnTo>
                    <a:pt x="5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8">
              <a:extLst>
                <a:ext uri="{FF2B5EF4-FFF2-40B4-BE49-F238E27FC236}">
                  <a16:creationId xmlns:a16="http://schemas.microsoft.com/office/drawing/2014/main" id="{F8BF8626-C3F7-4A3E-B189-CEF5B42E7BCE}"/>
                </a:ext>
              </a:extLst>
            </p:cNvPr>
            <p:cNvSpPr>
              <a:spLocks/>
            </p:cNvSpPr>
            <p:nvPr/>
          </p:nvSpPr>
          <p:spPr bwMode="auto">
            <a:xfrm>
              <a:off x="-155" y="1792"/>
              <a:ext cx="65" cy="78"/>
            </a:xfrm>
            <a:custGeom>
              <a:avLst/>
              <a:gdLst>
                <a:gd name="T0" fmla="*/ 104 w 970"/>
                <a:gd name="T1" fmla="*/ 0 h 1173"/>
                <a:gd name="T2" fmla="*/ 865 w 970"/>
                <a:gd name="T3" fmla="*/ 0 h 1173"/>
                <a:gd name="T4" fmla="*/ 890 w 970"/>
                <a:gd name="T5" fmla="*/ 3 h 1173"/>
                <a:gd name="T6" fmla="*/ 911 w 970"/>
                <a:gd name="T7" fmla="*/ 11 h 1173"/>
                <a:gd name="T8" fmla="*/ 931 w 970"/>
                <a:gd name="T9" fmla="*/ 23 h 1173"/>
                <a:gd name="T10" fmla="*/ 947 w 970"/>
                <a:gd name="T11" fmla="*/ 39 h 1173"/>
                <a:gd name="T12" fmla="*/ 959 w 970"/>
                <a:gd name="T13" fmla="*/ 58 h 1173"/>
                <a:gd name="T14" fmla="*/ 967 w 970"/>
                <a:gd name="T15" fmla="*/ 80 h 1173"/>
                <a:gd name="T16" fmla="*/ 970 w 970"/>
                <a:gd name="T17" fmla="*/ 104 h 1173"/>
                <a:gd name="T18" fmla="*/ 967 w 970"/>
                <a:gd name="T19" fmla="*/ 127 h 1173"/>
                <a:gd name="T20" fmla="*/ 959 w 970"/>
                <a:gd name="T21" fmla="*/ 149 h 1173"/>
                <a:gd name="T22" fmla="*/ 947 w 970"/>
                <a:gd name="T23" fmla="*/ 168 h 1173"/>
                <a:gd name="T24" fmla="*/ 931 w 970"/>
                <a:gd name="T25" fmla="*/ 184 h 1173"/>
                <a:gd name="T26" fmla="*/ 911 w 970"/>
                <a:gd name="T27" fmla="*/ 195 h 1173"/>
                <a:gd name="T28" fmla="*/ 890 w 970"/>
                <a:gd name="T29" fmla="*/ 204 h 1173"/>
                <a:gd name="T30" fmla="*/ 865 w 970"/>
                <a:gd name="T31" fmla="*/ 206 h 1173"/>
                <a:gd name="T32" fmla="*/ 847 w 970"/>
                <a:gd name="T33" fmla="*/ 206 h 1173"/>
                <a:gd name="T34" fmla="*/ 847 w 970"/>
                <a:gd name="T35" fmla="*/ 1087 h 1173"/>
                <a:gd name="T36" fmla="*/ 844 w 970"/>
                <a:gd name="T37" fmla="*/ 1110 h 1173"/>
                <a:gd name="T38" fmla="*/ 835 w 970"/>
                <a:gd name="T39" fmla="*/ 1131 h 1173"/>
                <a:gd name="T40" fmla="*/ 822 w 970"/>
                <a:gd name="T41" fmla="*/ 1148 h 1173"/>
                <a:gd name="T42" fmla="*/ 804 w 970"/>
                <a:gd name="T43" fmla="*/ 1161 h 1173"/>
                <a:gd name="T44" fmla="*/ 784 w 970"/>
                <a:gd name="T45" fmla="*/ 1170 h 1173"/>
                <a:gd name="T46" fmla="*/ 760 w 970"/>
                <a:gd name="T47" fmla="*/ 1173 h 1173"/>
                <a:gd name="T48" fmla="*/ 210 w 970"/>
                <a:gd name="T49" fmla="*/ 1173 h 1173"/>
                <a:gd name="T50" fmla="*/ 187 w 970"/>
                <a:gd name="T51" fmla="*/ 1170 h 1173"/>
                <a:gd name="T52" fmla="*/ 167 w 970"/>
                <a:gd name="T53" fmla="*/ 1161 h 1173"/>
                <a:gd name="T54" fmla="*/ 149 w 970"/>
                <a:gd name="T55" fmla="*/ 1148 h 1173"/>
                <a:gd name="T56" fmla="*/ 135 w 970"/>
                <a:gd name="T57" fmla="*/ 1131 h 1173"/>
                <a:gd name="T58" fmla="*/ 126 w 970"/>
                <a:gd name="T59" fmla="*/ 1110 h 1173"/>
                <a:gd name="T60" fmla="*/ 123 w 970"/>
                <a:gd name="T61" fmla="*/ 1087 h 1173"/>
                <a:gd name="T62" fmla="*/ 123 w 970"/>
                <a:gd name="T63" fmla="*/ 206 h 1173"/>
                <a:gd name="T64" fmla="*/ 104 w 970"/>
                <a:gd name="T65" fmla="*/ 206 h 1173"/>
                <a:gd name="T66" fmla="*/ 81 w 970"/>
                <a:gd name="T67" fmla="*/ 204 h 1173"/>
                <a:gd name="T68" fmla="*/ 58 w 970"/>
                <a:gd name="T69" fmla="*/ 195 h 1173"/>
                <a:gd name="T70" fmla="*/ 39 w 970"/>
                <a:gd name="T71" fmla="*/ 184 h 1173"/>
                <a:gd name="T72" fmla="*/ 23 w 970"/>
                <a:gd name="T73" fmla="*/ 168 h 1173"/>
                <a:gd name="T74" fmla="*/ 10 w 970"/>
                <a:gd name="T75" fmla="*/ 149 h 1173"/>
                <a:gd name="T76" fmla="*/ 3 w 970"/>
                <a:gd name="T77" fmla="*/ 127 h 1173"/>
                <a:gd name="T78" fmla="*/ 0 w 970"/>
                <a:gd name="T79" fmla="*/ 104 h 1173"/>
                <a:gd name="T80" fmla="*/ 3 w 970"/>
                <a:gd name="T81" fmla="*/ 80 h 1173"/>
                <a:gd name="T82" fmla="*/ 10 w 970"/>
                <a:gd name="T83" fmla="*/ 58 h 1173"/>
                <a:gd name="T84" fmla="*/ 23 w 970"/>
                <a:gd name="T85" fmla="*/ 39 h 1173"/>
                <a:gd name="T86" fmla="*/ 39 w 970"/>
                <a:gd name="T87" fmla="*/ 23 h 1173"/>
                <a:gd name="T88" fmla="*/ 58 w 970"/>
                <a:gd name="T89" fmla="*/ 11 h 1173"/>
                <a:gd name="T90" fmla="*/ 81 w 970"/>
                <a:gd name="T91" fmla="*/ 3 h 1173"/>
                <a:gd name="T92" fmla="*/ 104 w 970"/>
                <a:gd name="T93" fmla="*/ 0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 h="1173">
                  <a:moveTo>
                    <a:pt x="104" y="0"/>
                  </a:moveTo>
                  <a:lnTo>
                    <a:pt x="865" y="0"/>
                  </a:lnTo>
                  <a:lnTo>
                    <a:pt x="890" y="3"/>
                  </a:lnTo>
                  <a:lnTo>
                    <a:pt x="911" y="11"/>
                  </a:lnTo>
                  <a:lnTo>
                    <a:pt x="931" y="23"/>
                  </a:lnTo>
                  <a:lnTo>
                    <a:pt x="947" y="39"/>
                  </a:lnTo>
                  <a:lnTo>
                    <a:pt x="959" y="58"/>
                  </a:lnTo>
                  <a:lnTo>
                    <a:pt x="967" y="80"/>
                  </a:lnTo>
                  <a:lnTo>
                    <a:pt x="970" y="104"/>
                  </a:lnTo>
                  <a:lnTo>
                    <a:pt x="967" y="127"/>
                  </a:lnTo>
                  <a:lnTo>
                    <a:pt x="959" y="149"/>
                  </a:lnTo>
                  <a:lnTo>
                    <a:pt x="947" y="168"/>
                  </a:lnTo>
                  <a:lnTo>
                    <a:pt x="931" y="184"/>
                  </a:lnTo>
                  <a:lnTo>
                    <a:pt x="911" y="195"/>
                  </a:lnTo>
                  <a:lnTo>
                    <a:pt x="890" y="204"/>
                  </a:lnTo>
                  <a:lnTo>
                    <a:pt x="865" y="206"/>
                  </a:lnTo>
                  <a:lnTo>
                    <a:pt x="847" y="206"/>
                  </a:lnTo>
                  <a:lnTo>
                    <a:pt x="847" y="1087"/>
                  </a:lnTo>
                  <a:lnTo>
                    <a:pt x="844" y="1110"/>
                  </a:lnTo>
                  <a:lnTo>
                    <a:pt x="835" y="1131"/>
                  </a:lnTo>
                  <a:lnTo>
                    <a:pt x="822" y="1148"/>
                  </a:lnTo>
                  <a:lnTo>
                    <a:pt x="804" y="1161"/>
                  </a:lnTo>
                  <a:lnTo>
                    <a:pt x="784" y="1170"/>
                  </a:lnTo>
                  <a:lnTo>
                    <a:pt x="760" y="1173"/>
                  </a:lnTo>
                  <a:lnTo>
                    <a:pt x="210" y="1173"/>
                  </a:lnTo>
                  <a:lnTo>
                    <a:pt x="187" y="1170"/>
                  </a:lnTo>
                  <a:lnTo>
                    <a:pt x="167" y="1161"/>
                  </a:lnTo>
                  <a:lnTo>
                    <a:pt x="149" y="1148"/>
                  </a:lnTo>
                  <a:lnTo>
                    <a:pt x="135" y="1131"/>
                  </a:lnTo>
                  <a:lnTo>
                    <a:pt x="126" y="1110"/>
                  </a:lnTo>
                  <a:lnTo>
                    <a:pt x="123" y="1087"/>
                  </a:lnTo>
                  <a:lnTo>
                    <a:pt x="123" y="206"/>
                  </a:lnTo>
                  <a:lnTo>
                    <a:pt x="104" y="206"/>
                  </a:lnTo>
                  <a:lnTo>
                    <a:pt x="81" y="204"/>
                  </a:lnTo>
                  <a:lnTo>
                    <a:pt x="58" y="195"/>
                  </a:lnTo>
                  <a:lnTo>
                    <a:pt x="39" y="184"/>
                  </a:lnTo>
                  <a:lnTo>
                    <a:pt x="23" y="168"/>
                  </a:lnTo>
                  <a:lnTo>
                    <a:pt x="10" y="149"/>
                  </a:lnTo>
                  <a:lnTo>
                    <a:pt x="3" y="127"/>
                  </a:lnTo>
                  <a:lnTo>
                    <a:pt x="0" y="104"/>
                  </a:lnTo>
                  <a:lnTo>
                    <a:pt x="3" y="80"/>
                  </a:lnTo>
                  <a:lnTo>
                    <a:pt x="10" y="58"/>
                  </a:lnTo>
                  <a:lnTo>
                    <a:pt x="23" y="39"/>
                  </a:lnTo>
                  <a:lnTo>
                    <a:pt x="39" y="23"/>
                  </a:lnTo>
                  <a:lnTo>
                    <a:pt x="58" y="11"/>
                  </a:lnTo>
                  <a:lnTo>
                    <a:pt x="81" y="3"/>
                  </a:lnTo>
                  <a:lnTo>
                    <a:pt x="1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9">
              <a:extLst>
                <a:ext uri="{FF2B5EF4-FFF2-40B4-BE49-F238E27FC236}">
                  <a16:creationId xmlns:a16="http://schemas.microsoft.com/office/drawing/2014/main" id="{9EF4F7DB-6DC1-40E2-99FA-F39B6849051F}"/>
                </a:ext>
              </a:extLst>
            </p:cNvPr>
            <p:cNvSpPr>
              <a:spLocks noEditPoints="1"/>
            </p:cNvSpPr>
            <p:nvPr/>
          </p:nvSpPr>
          <p:spPr bwMode="auto">
            <a:xfrm>
              <a:off x="-167" y="1694"/>
              <a:ext cx="89" cy="60"/>
            </a:xfrm>
            <a:custGeom>
              <a:avLst/>
              <a:gdLst>
                <a:gd name="T0" fmla="*/ 888 w 1333"/>
                <a:gd name="T1" fmla="*/ 379 h 896"/>
                <a:gd name="T2" fmla="*/ 852 w 1333"/>
                <a:gd name="T3" fmla="*/ 427 h 896"/>
                <a:gd name="T4" fmla="*/ 859 w 1333"/>
                <a:gd name="T5" fmla="*/ 489 h 896"/>
                <a:gd name="T6" fmla="*/ 907 w 1333"/>
                <a:gd name="T7" fmla="*/ 526 h 896"/>
                <a:gd name="T8" fmla="*/ 970 w 1333"/>
                <a:gd name="T9" fmla="*/ 517 h 896"/>
                <a:gd name="T10" fmla="*/ 1006 w 1333"/>
                <a:gd name="T11" fmla="*/ 470 h 896"/>
                <a:gd name="T12" fmla="*/ 999 w 1333"/>
                <a:gd name="T13" fmla="*/ 408 h 896"/>
                <a:gd name="T14" fmla="*/ 951 w 1333"/>
                <a:gd name="T15" fmla="*/ 372 h 896"/>
                <a:gd name="T16" fmla="*/ 644 w 1333"/>
                <a:gd name="T17" fmla="*/ 372 h 896"/>
                <a:gd name="T18" fmla="*/ 597 w 1333"/>
                <a:gd name="T19" fmla="*/ 408 h 896"/>
                <a:gd name="T20" fmla="*/ 589 w 1333"/>
                <a:gd name="T21" fmla="*/ 470 h 896"/>
                <a:gd name="T22" fmla="*/ 625 w 1333"/>
                <a:gd name="T23" fmla="*/ 517 h 896"/>
                <a:gd name="T24" fmla="*/ 688 w 1333"/>
                <a:gd name="T25" fmla="*/ 526 h 896"/>
                <a:gd name="T26" fmla="*/ 736 w 1333"/>
                <a:gd name="T27" fmla="*/ 489 h 896"/>
                <a:gd name="T28" fmla="*/ 743 w 1333"/>
                <a:gd name="T29" fmla="*/ 427 h 896"/>
                <a:gd name="T30" fmla="*/ 707 w 1333"/>
                <a:gd name="T31" fmla="*/ 379 h 896"/>
                <a:gd name="T32" fmla="*/ 403 w 1333"/>
                <a:gd name="T33" fmla="*/ 368 h 896"/>
                <a:gd name="T34" fmla="*/ 346 w 1333"/>
                <a:gd name="T35" fmla="*/ 392 h 896"/>
                <a:gd name="T36" fmla="*/ 322 w 1333"/>
                <a:gd name="T37" fmla="*/ 449 h 896"/>
                <a:gd name="T38" fmla="*/ 346 w 1333"/>
                <a:gd name="T39" fmla="*/ 504 h 896"/>
                <a:gd name="T40" fmla="*/ 403 w 1333"/>
                <a:gd name="T41" fmla="*/ 529 h 896"/>
                <a:gd name="T42" fmla="*/ 460 w 1333"/>
                <a:gd name="T43" fmla="*/ 504 h 896"/>
                <a:gd name="T44" fmla="*/ 484 w 1333"/>
                <a:gd name="T45" fmla="*/ 449 h 896"/>
                <a:gd name="T46" fmla="*/ 460 w 1333"/>
                <a:gd name="T47" fmla="*/ 392 h 896"/>
                <a:gd name="T48" fmla="*/ 403 w 1333"/>
                <a:gd name="T49" fmla="*/ 368 h 896"/>
                <a:gd name="T50" fmla="*/ 833 w 1333"/>
                <a:gd name="T51" fmla="*/ 4 h 896"/>
                <a:gd name="T52" fmla="*/ 887 w 1333"/>
                <a:gd name="T53" fmla="*/ 37 h 896"/>
                <a:gd name="T54" fmla="*/ 909 w 1333"/>
                <a:gd name="T55" fmla="*/ 99 h 896"/>
                <a:gd name="T56" fmla="*/ 1277 w 1333"/>
                <a:gd name="T57" fmla="*/ 281 h 896"/>
                <a:gd name="T58" fmla="*/ 1322 w 1333"/>
                <a:gd name="T59" fmla="*/ 316 h 896"/>
                <a:gd name="T60" fmla="*/ 1333 w 1333"/>
                <a:gd name="T61" fmla="*/ 664 h 896"/>
                <a:gd name="T62" fmla="*/ 1310 w 1333"/>
                <a:gd name="T63" fmla="*/ 716 h 896"/>
                <a:gd name="T64" fmla="*/ 1257 w 1333"/>
                <a:gd name="T65" fmla="*/ 739 h 896"/>
                <a:gd name="T66" fmla="*/ 1025 w 1333"/>
                <a:gd name="T67" fmla="*/ 739 h 896"/>
                <a:gd name="T68" fmla="*/ 676 w 1333"/>
                <a:gd name="T69" fmla="*/ 728 h 896"/>
                <a:gd name="T70" fmla="*/ 641 w 1333"/>
                <a:gd name="T71" fmla="*/ 683 h 896"/>
                <a:gd name="T72" fmla="*/ 402 w 1333"/>
                <a:gd name="T73" fmla="*/ 602 h 896"/>
                <a:gd name="T74" fmla="*/ 99 w 1333"/>
                <a:gd name="T75" fmla="*/ 602 h 896"/>
                <a:gd name="T76" fmla="*/ 37 w 1333"/>
                <a:gd name="T77" fmla="*/ 581 h 896"/>
                <a:gd name="T78" fmla="*/ 2 w 1333"/>
                <a:gd name="T79" fmla="*/ 528 h 896"/>
                <a:gd name="T80" fmla="*/ 2 w 1333"/>
                <a:gd name="T81" fmla="*/ 76 h 896"/>
                <a:gd name="T82" fmla="*/ 37 w 1333"/>
                <a:gd name="T83" fmla="*/ 22 h 896"/>
                <a:gd name="T84" fmla="*/ 99 w 1333"/>
                <a:gd name="T85"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3" h="896">
                  <a:moveTo>
                    <a:pt x="929" y="368"/>
                  </a:moveTo>
                  <a:lnTo>
                    <a:pt x="907" y="372"/>
                  </a:lnTo>
                  <a:lnTo>
                    <a:pt x="888" y="379"/>
                  </a:lnTo>
                  <a:lnTo>
                    <a:pt x="872" y="392"/>
                  </a:lnTo>
                  <a:lnTo>
                    <a:pt x="859" y="408"/>
                  </a:lnTo>
                  <a:lnTo>
                    <a:pt x="852" y="427"/>
                  </a:lnTo>
                  <a:lnTo>
                    <a:pt x="849" y="449"/>
                  </a:lnTo>
                  <a:lnTo>
                    <a:pt x="852" y="470"/>
                  </a:lnTo>
                  <a:lnTo>
                    <a:pt x="859" y="489"/>
                  </a:lnTo>
                  <a:lnTo>
                    <a:pt x="872" y="504"/>
                  </a:lnTo>
                  <a:lnTo>
                    <a:pt x="888" y="517"/>
                  </a:lnTo>
                  <a:lnTo>
                    <a:pt x="907" y="526"/>
                  </a:lnTo>
                  <a:lnTo>
                    <a:pt x="929" y="529"/>
                  </a:lnTo>
                  <a:lnTo>
                    <a:pt x="951" y="526"/>
                  </a:lnTo>
                  <a:lnTo>
                    <a:pt x="970" y="517"/>
                  </a:lnTo>
                  <a:lnTo>
                    <a:pt x="986" y="504"/>
                  </a:lnTo>
                  <a:lnTo>
                    <a:pt x="999" y="489"/>
                  </a:lnTo>
                  <a:lnTo>
                    <a:pt x="1006" y="470"/>
                  </a:lnTo>
                  <a:lnTo>
                    <a:pt x="1009" y="449"/>
                  </a:lnTo>
                  <a:lnTo>
                    <a:pt x="1006" y="427"/>
                  </a:lnTo>
                  <a:lnTo>
                    <a:pt x="999" y="408"/>
                  </a:lnTo>
                  <a:lnTo>
                    <a:pt x="986" y="392"/>
                  </a:lnTo>
                  <a:lnTo>
                    <a:pt x="970" y="379"/>
                  </a:lnTo>
                  <a:lnTo>
                    <a:pt x="951" y="372"/>
                  </a:lnTo>
                  <a:lnTo>
                    <a:pt x="929" y="368"/>
                  </a:lnTo>
                  <a:close/>
                  <a:moveTo>
                    <a:pt x="666" y="368"/>
                  </a:moveTo>
                  <a:lnTo>
                    <a:pt x="644" y="372"/>
                  </a:lnTo>
                  <a:lnTo>
                    <a:pt x="625" y="379"/>
                  </a:lnTo>
                  <a:lnTo>
                    <a:pt x="609" y="392"/>
                  </a:lnTo>
                  <a:lnTo>
                    <a:pt x="597" y="408"/>
                  </a:lnTo>
                  <a:lnTo>
                    <a:pt x="589" y="427"/>
                  </a:lnTo>
                  <a:lnTo>
                    <a:pt x="586" y="449"/>
                  </a:lnTo>
                  <a:lnTo>
                    <a:pt x="589" y="470"/>
                  </a:lnTo>
                  <a:lnTo>
                    <a:pt x="597" y="489"/>
                  </a:lnTo>
                  <a:lnTo>
                    <a:pt x="609" y="504"/>
                  </a:lnTo>
                  <a:lnTo>
                    <a:pt x="625" y="517"/>
                  </a:lnTo>
                  <a:lnTo>
                    <a:pt x="644" y="526"/>
                  </a:lnTo>
                  <a:lnTo>
                    <a:pt x="666" y="529"/>
                  </a:lnTo>
                  <a:lnTo>
                    <a:pt x="688" y="526"/>
                  </a:lnTo>
                  <a:lnTo>
                    <a:pt x="707" y="517"/>
                  </a:lnTo>
                  <a:lnTo>
                    <a:pt x="723" y="504"/>
                  </a:lnTo>
                  <a:lnTo>
                    <a:pt x="736" y="489"/>
                  </a:lnTo>
                  <a:lnTo>
                    <a:pt x="743" y="470"/>
                  </a:lnTo>
                  <a:lnTo>
                    <a:pt x="747" y="449"/>
                  </a:lnTo>
                  <a:lnTo>
                    <a:pt x="743" y="427"/>
                  </a:lnTo>
                  <a:lnTo>
                    <a:pt x="736" y="408"/>
                  </a:lnTo>
                  <a:lnTo>
                    <a:pt x="723" y="392"/>
                  </a:lnTo>
                  <a:lnTo>
                    <a:pt x="707" y="379"/>
                  </a:lnTo>
                  <a:lnTo>
                    <a:pt x="688" y="372"/>
                  </a:lnTo>
                  <a:lnTo>
                    <a:pt x="666" y="368"/>
                  </a:lnTo>
                  <a:close/>
                  <a:moveTo>
                    <a:pt x="403" y="368"/>
                  </a:moveTo>
                  <a:lnTo>
                    <a:pt x="382" y="372"/>
                  </a:lnTo>
                  <a:lnTo>
                    <a:pt x="363" y="379"/>
                  </a:lnTo>
                  <a:lnTo>
                    <a:pt x="346" y="392"/>
                  </a:lnTo>
                  <a:lnTo>
                    <a:pt x="334" y="408"/>
                  </a:lnTo>
                  <a:lnTo>
                    <a:pt x="325" y="427"/>
                  </a:lnTo>
                  <a:lnTo>
                    <a:pt x="322" y="449"/>
                  </a:lnTo>
                  <a:lnTo>
                    <a:pt x="325" y="470"/>
                  </a:lnTo>
                  <a:lnTo>
                    <a:pt x="334" y="489"/>
                  </a:lnTo>
                  <a:lnTo>
                    <a:pt x="346" y="504"/>
                  </a:lnTo>
                  <a:lnTo>
                    <a:pt x="363" y="517"/>
                  </a:lnTo>
                  <a:lnTo>
                    <a:pt x="382" y="526"/>
                  </a:lnTo>
                  <a:lnTo>
                    <a:pt x="403" y="529"/>
                  </a:lnTo>
                  <a:lnTo>
                    <a:pt x="424" y="526"/>
                  </a:lnTo>
                  <a:lnTo>
                    <a:pt x="443" y="517"/>
                  </a:lnTo>
                  <a:lnTo>
                    <a:pt x="460" y="504"/>
                  </a:lnTo>
                  <a:lnTo>
                    <a:pt x="472" y="489"/>
                  </a:lnTo>
                  <a:lnTo>
                    <a:pt x="481" y="470"/>
                  </a:lnTo>
                  <a:lnTo>
                    <a:pt x="484" y="449"/>
                  </a:lnTo>
                  <a:lnTo>
                    <a:pt x="481" y="427"/>
                  </a:lnTo>
                  <a:lnTo>
                    <a:pt x="472" y="408"/>
                  </a:lnTo>
                  <a:lnTo>
                    <a:pt x="460" y="392"/>
                  </a:lnTo>
                  <a:lnTo>
                    <a:pt x="443" y="379"/>
                  </a:lnTo>
                  <a:lnTo>
                    <a:pt x="424" y="372"/>
                  </a:lnTo>
                  <a:lnTo>
                    <a:pt x="403" y="368"/>
                  </a:lnTo>
                  <a:close/>
                  <a:moveTo>
                    <a:pt x="99" y="0"/>
                  </a:moveTo>
                  <a:lnTo>
                    <a:pt x="810" y="0"/>
                  </a:lnTo>
                  <a:lnTo>
                    <a:pt x="833" y="4"/>
                  </a:lnTo>
                  <a:lnTo>
                    <a:pt x="854" y="11"/>
                  </a:lnTo>
                  <a:lnTo>
                    <a:pt x="872" y="22"/>
                  </a:lnTo>
                  <a:lnTo>
                    <a:pt x="887" y="37"/>
                  </a:lnTo>
                  <a:lnTo>
                    <a:pt x="899" y="56"/>
                  </a:lnTo>
                  <a:lnTo>
                    <a:pt x="906" y="76"/>
                  </a:lnTo>
                  <a:lnTo>
                    <a:pt x="909" y="99"/>
                  </a:lnTo>
                  <a:lnTo>
                    <a:pt x="909" y="279"/>
                  </a:lnTo>
                  <a:lnTo>
                    <a:pt x="1257" y="279"/>
                  </a:lnTo>
                  <a:lnTo>
                    <a:pt x="1277" y="281"/>
                  </a:lnTo>
                  <a:lnTo>
                    <a:pt x="1295" y="289"/>
                  </a:lnTo>
                  <a:lnTo>
                    <a:pt x="1310" y="301"/>
                  </a:lnTo>
                  <a:lnTo>
                    <a:pt x="1322" y="316"/>
                  </a:lnTo>
                  <a:lnTo>
                    <a:pt x="1329" y="334"/>
                  </a:lnTo>
                  <a:lnTo>
                    <a:pt x="1333" y="354"/>
                  </a:lnTo>
                  <a:lnTo>
                    <a:pt x="1333" y="664"/>
                  </a:lnTo>
                  <a:lnTo>
                    <a:pt x="1329" y="684"/>
                  </a:lnTo>
                  <a:lnTo>
                    <a:pt x="1322" y="701"/>
                  </a:lnTo>
                  <a:lnTo>
                    <a:pt x="1310" y="716"/>
                  </a:lnTo>
                  <a:lnTo>
                    <a:pt x="1295" y="728"/>
                  </a:lnTo>
                  <a:lnTo>
                    <a:pt x="1277" y="735"/>
                  </a:lnTo>
                  <a:lnTo>
                    <a:pt x="1257" y="739"/>
                  </a:lnTo>
                  <a:lnTo>
                    <a:pt x="1220" y="739"/>
                  </a:lnTo>
                  <a:lnTo>
                    <a:pt x="1325" y="896"/>
                  </a:lnTo>
                  <a:lnTo>
                    <a:pt x="1025" y="739"/>
                  </a:lnTo>
                  <a:lnTo>
                    <a:pt x="715" y="739"/>
                  </a:lnTo>
                  <a:lnTo>
                    <a:pt x="694" y="735"/>
                  </a:lnTo>
                  <a:lnTo>
                    <a:pt x="676" y="728"/>
                  </a:lnTo>
                  <a:lnTo>
                    <a:pt x="661" y="716"/>
                  </a:lnTo>
                  <a:lnTo>
                    <a:pt x="649" y="701"/>
                  </a:lnTo>
                  <a:lnTo>
                    <a:pt x="641" y="683"/>
                  </a:lnTo>
                  <a:lnTo>
                    <a:pt x="639" y="663"/>
                  </a:lnTo>
                  <a:lnTo>
                    <a:pt x="639" y="602"/>
                  </a:lnTo>
                  <a:lnTo>
                    <a:pt x="402" y="602"/>
                  </a:lnTo>
                  <a:lnTo>
                    <a:pt x="9" y="810"/>
                  </a:lnTo>
                  <a:lnTo>
                    <a:pt x="148" y="602"/>
                  </a:lnTo>
                  <a:lnTo>
                    <a:pt x="99" y="602"/>
                  </a:lnTo>
                  <a:lnTo>
                    <a:pt x="76" y="600"/>
                  </a:lnTo>
                  <a:lnTo>
                    <a:pt x="55" y="593"/>
                  </a:lnTo>
                  <a:lnTo>
                    <a:pt x="37" y="581"/>
                  </a:lnTo>
                  <a:lnTo>
                    <a:pt x="21" y="567"/>
                  </a:lnTo>
                  <a:lnTo>
                    <a:pt x="9" y="548"/>
                  </a:lnTo>
                  <a:lnTo>
                    <a:pt x="2" y="528"/>
                  </a:lnTo>
                  <a:lnTo>
                    <a:pt x="0" y="505"/>
                  </a:lnTo>
                  <a:lnTo>
                    <a:pt x="0" y="99"/>
                  </a:lnTo>
                  <a:lnTo>
                    <a:pt x="2" y="76"/>
                  </a:lnTo>
                  <a:lnTo>
                    <a:pt x="9" y="56"/>
                  </a:lnTo>
                  <a:lnTo>
                    <a:pt x="21" y="37"/>
                  </a:lnTo>
                  <a:lnTo>
                    <a:pt x="37" y="22"/>
                  </a:lnTo>
                  <a:lnTo>
                    <a:pt x="55" y="11"/>
                  </a:lnTo>
                  <a:lnTo>
                    <a:pt x="76" y="4"/>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 name="TextBox 33">
            <a:extLst>
              <a:ext uri="{FF2B5EF4-FFF2-40B4-BE49-F238E27FC236}">
                <a16:creationId xmlns:a16="http://schemas.microsoft.com/office/drawing/2014/main" id="{395504BD-F906-419C-A525-75F1FDC551A5}"/>
              </a:ext>
            </a:extLst>
          </p:cNvPr>
          <p:cNvSpPr txBox="1"/>
          <p:nvPr/>
        </p:nvSpPr>
        <p:spPr>
          <a:xfrm>
            <a:off x="1426509" y="636195"/>
            <a:ext cx="1008112" cy="461665"/>
          </a:xfrm>
          <a:prstGeom prst="rect">
            <a:avLst/>
          </a:prstGeom>
          <a:noFill/>
        </p:spPr>
        <p:txBody>
          <a:bodyPr wrap="square" rtlCol="0" anchor="ctr">
            <a:spAutoFit/>
          </a:bodyPr>
          <a:lstStyle/>
          <a:p>
            <a:pPr algn="ctr" defTabSz="685800"/>
            <a:r>
              <a:rPr lang="en-US" altLang="ko-KR" sz="2400" b="1" dirty="0">
                <a:solidFill>
                  <a:srgbClr val="00CC99"/>
                </a:solidFill>
                <a:latin typeface="Century Gothic" panose="020B0502020202020204" pitchFamily="34" charset="0"/>
                <a:cs typeface="Arial" pitchFamily="34" charset="0"/>
              </a:rPr>
              <a:t>80%</a:t>
            </a:r>
            <a:endParaRPr lang="ko-KR" altLang="en-US" sz="2400" b="1" dirty="0">
              <a:solidFill>
                <a:srgbClr val="00CC99"/>
              </a:solidFill>
              <a:latin typeface="Century Gothic" panose="020B0502020202020204" pitchFamily="34" charset="0"/>
              <a:cs typeface="Arial" pitchFamily="34" charset="0"/>
            </a:endParaRPr>
          </a:p>
        </p:txBody>
      </p:sp>
      <p:grpSp>
        <p:nvGrpSpPr>
          <p:cNvPr id="35" name="Group 34">
            <a:extLst>
              <a:ext uri="{FF2B5EF4-FFF2-40B4-BE49-F238E27FC236}">
                <a16:creationId xmlns:a16="http://schemas.microsoft.com/office/drawing/2014/main" id="{EF63BECD-6CD0-4948-9C0A-0341E645533A}"/>
              </a:ext>
            </a:extLst>
          </p:cNvPr>
          <p:cNvGrpSpPr/>
          <p:nvPr/>
        </p:nvGrpSpPr>
        <p:grpSpPr>
          <a:xfrm>
            <a:off x="1518349" y="1086091"/>
            <a:ext cx="3640893" cy="1032618"/>
            <a:chOff x="6548816" y="2011599"/>
            <a:chExt cx="2910512" cy="1376822"/>
          </a:xfrm>
        </p:grpSpPr>
        <p:sp>
          <p:nvSpPr>
            <p:cNvPr id="36" name="TextBox 35">
              <a:extLst>
                <a:ext uri="{FF2B5EF4-FFF2-40B4-BE49-F238E27FC236}">
                  <a16:creationId xmlns:a16="http://schemas.microsoft.com/office/drawing/2014/main" id="{4146B2FC-1442-415B-9B8F-4099689A38EB}"/>
                </a:ext>
              </a:extLst>
            </p:cNvPr>
            <p:cNvSpPr txBox="1"/>
            <p:nvPr/>
          </p:nvSpPr>
          <p:spPr>
            <a:xfrm>
              <a:off x="6561121" y="2403537"/>
              <a:ext cx="2813479" cy="984884"/>
            </a:xfrm>
            <a:prstGeom prst="rect">
              <a:avLst/>
            </a:prstGeom>
            <a:noFill/>
          </p:spPr>
          <p:txBody>
            <a:bodyPr wrap="square" rtlCol="0">
              <a:spAutoFit/>
            </a:bodyPr>
            <a:lstStyle/>
            <a:p>
              <a:pPr defTabSz="685800"/>
              <a:r>
                <a:rPr lang="en-US" altLang="ko-KR" sz="1400" dirty="0">
                  <a:solidFill>
                    <a:prstClr val="black">
                      <a:lumMod val="75000"/>
                      <a:lumOff val="25000"/>
                    </a:prstClr>
                  </a:solidFill>
                  <a:latin typeface="Century Gothic" panose="020B0502020202020204" pitchFamily="34" charset="0"/>
                  <a:cs typeface="Arial" pitchFamily="34" charset="0"/>
                </a:rPr>
                <a:t>80% of residents at least somewhat satisfied with Council’s performance over the last 12 months</a:t>
              </a:r>
            </a:p>
          </p:txBody>
        </p:sp>
        <p:sp>
          <p:nvSpPr>
            <p:cNvPr id="37" name="TextBox 36">
              <a:extLst>
                <a:ext uri="{FF2B5EF4-FFF2-40B4-BE49-F238E27FC236}">
                  <a16:creationId xmlns:a16="http://schemas.microsoft.com/office/drawing/2014/main" id="{E6D99EA7-D577-4A1D-9E76-1548B49F2FBF}"/>
                </a:ext>
              </a:extLst>
            </p:cNvPr>
            <p:cNvSpPr txBox="1"/>
            <p:nvPr/>
          </p:nvSpPr>
          <p:spPr>
            <a:xfrm>
              <a:off x="6548816" y="2011599"/>
              <a:ext cx="2910512" cy="451405"/>
            </a:xfrm>
            <a:prstGeom prst="rect">
              <a:avLst/>
            </a:prstGeom>
            <a:noFill/>
          </p:spPr>
          <p:txBody>
            <a:bodyPr wrap="square" rtlCol="0">
              <a:spAutoFit/>
            </a:bodyPr>
            <a:lstStyle/>
            <a:p>
              <a:pPr defTabSz="685800"/>
              <a:r>
                <a:rPr lang="en-US" altLang="ko-KR" sz="1600" b="1" dirty="0">
                  <a:solidFill>
                    <a:srgbClr val="00AC7F"/>
                  </a:solidFill>
                  <a:latin typeface="Century Gothic" panose="020B0502020202020204" pitchFamily="34" charset="0"/>
                  <a:cs typeface="Arial" pitchFamily="34" charset="0"/>
                </a:rPr>
                <a:t>Satisfaction with Performance</a:t>
              </a:r>
              <a:endParaRPr lang="ko-KR" altLang="en-US" sz="1600" b="1" dirty="0">
                <a:solidFill>
                  <a:srgbClr val="00AC7F"/>
                </a:solidFill>
                <a:latin typeface="Century Gothic" panose="020B0502020202020204" pitchFamily="34" charset="0"/>
                <a:cs typeface="Arial" pitchFamily="34" charset="0"/>
              </a:endParaRPr>
            </a:p>
          </p:txBody>
        </p:sp>
      </p:grpSp>
      <p:sp>
        <p:nvSpPr>
          <p:cNvPr id="38" name="TextBox 37">
            <a:extLst>
              <a:ext uri="{FF2B5EF4-FFF2-40B4-BE49-F238E27FC236}">
                <a16:creationId xmlns:a16="http://schemas.microsoft.com/office/drawing/2014/main" id="{B8AB10E5-3D65-4165-8512-A080ABD764C3}"/>
              </a:ext>
            </a:extLst>
          </p:cNvPr>
          <p:cNvSpPr txBox="1"/>
          <p:nvPr/>
        </p:nvSpPr>
        <p:spPr>
          <a:xfrm>
            <a:off x="1398577" y="2203676"/>
            <a:ext cx="1008112" cy="461665"/>
          </a:xfrm>
          <a:prstGeom prst="rect">
            <a:avLst/>
          </a:prstGeom>
          <a:noFill/>
        </p:spPr>
        <p:txBody>
          <a:bodyPr wrap="square" rtlCol="0" anchor="ctr">
            <a:spAutoFit/>
          </a:bodyPr>
          <a:lstStyle/>
          <a:p>
            <a:pPr algn="ctr" defTabSz="685800"/>
            <a:r>
              <a:rPr lang="en-US" altLang="ko-KR" sz="2400" b="1" dirty="0">
                <a:solidFill>
                  <a:schemeClr val="accent4">
                    <a:lumMod val="75000"/>
                  </a:schemeClr>
                </a:solidFill>
                <a:latin typeface="Century Gothic" panose="020B0502020202020204" pitchFamily="34" charset="0"/>
                <a:cs typeface="Arial" pitchFamily="34" charset="0"/>
              </a:rPr>
              <a:t>74%</a:t>
            </a:r>
            <a:endParaRPr lang="ko-KR" altLang="en-US" sz="2400" b="1" dirty="0">
              <a:solidFill>
                <a:schemeClr val="accent4">
                  <a:lumMod val="75000"/>
                </a:schemeClr>
              </a:solidFill>
              <a:latin typeface="Century Gothic" panose="020B0502020202020204" pitchFamily="34" charset="0"/>
              <a:cs typeface="Arial" pitchFamily="34" charset="0"/>
            </a:endParaRPr>
          </a:p>
        </p:txBody>
      </p:sp>
      <p:grpSp>
        <p:nvGrpSpPr>
          <p:cNvPr id="39" name="Group 38">
            <a:extLst>
              <a:ext uri="{FF2B5EF4-FFF2-40B4-BE49-F238E27FC236}">
                <a16:creationId xmlns:a16="http://schemas.microsoft.com/office/drawing/2014/main" id="{DFB74C52-7D20-4568-BF85-40C8388DBBA9}"/>
              </a:ext>
            </a:extLst>
          </p:cNvPr>
          <p:cNvGrpSpPr/>
          <p:nvPr/>
        </p:nvGrpSpPr>
        <p:grpSpPr>
          <a:xfrm>
            <a:off x="1490417" y="2653572"/>
            <a:ext cx="3640893" cy="1248061"/>
            <a:chOff x="6548816" y="2011599"/>
            <a:chExt cx="2910512" cy="1664079"/>
          </a:xfrm>
        </p:grpSpPr>
        <p:sp>
          <p:nvSpPr>
            <p:cNvPr id="40" name="TextBox 39">
              <a:extLst>
                <a:ext uri="{FF2B5EF4-FFF2-40B4-BE49-F238E27FC236}">
                  <a16:creationId xmlns:a16="http://schemas.microsoft.com/office/drawing/2014/main" id="{2C9A9042-EC11-4E10-909C-F0A5FF10E550}"/>
                </a:ext>
              </a:extLst>
            </p:cNvPr>
            <p:cNvSpPr txBox="1"/>
            <p:nvPr/>
          </p:nvSpPr>
          <p:spPr>
            <a:xfrm>
              <a:off x="6561121" y="2403537"/>
              <a:ext cx="2813479" cy="1272141"/>
            </a:xfrm>
            <a:prstGeom prst="rect">
              <a:avLst/>
            </a:prstGeom>
            <a:noFill/>
          </p:spPr>
          <p:txBody>
            <a:bodyPr wrap="square" rtlCol="0">
              <a:spAutoFit/>
            </a:bodyPr>
            <a:lstStyle/>
            <a:p>
              <a:pPr defTabSz="685800"/>
              <a:r>
                <a:rPr lang="en-US" altLang="ko-KR" sz="1400" dirty="0">
                  <a:solidFill>
                    <a:prstClr val="black">
                      <a:lumMod val="75000"/>
                      <a:lumOff val="25000"/>
                    </a:prstClr>
                  </a:solidFill>
                  <a:latin typeface="Century Gothic" panose="020B0502020202020204" pitchFamily="34" charset="0"/>
                  <a:cs typeface="Arial" pitchFamily="34" charset="0"/>
                </a:rPr>
                <a:t>74% of residents at least somewhat satisfied with the level of communication Council currently has with the community</a:t>
              </a:r>
            </a:p>
          </p:txBody>
        </p:sp>
        <p:sp>
          <p:nvSpPr>
            <p:cNvPr id="41" name="TextBox 40">
              <a:extLst>
                <a:ext uri="{FF2B5EF4-FFF2-40B4-BE49-F238E27FC236}">
                  <a16:creationId xmlns:a16="http://schemas.microsoft.com/office/drawing/2014/main" id="{22560593-0538-4AE1-8241-30EAA9B0CBF6}"/>
                </a:ext>
              </a:extLst>
            </p:cNvPr>
            <p:cNvSpPr txBox="1"/>
            <p:nvPr/>
          </p:nvSpPr>
          <p:spPr>
            <a:xfrm>
              <a:off x="6548816" y="2011599"/>
              <a:ext cx="2910512" cy="451405"/>
            </a:xfrm>
            <a:prstGeom prst="rect">
              <a:avLst/>
            </a:prstGeom>
            <a:noFill/>
          </p:spPr>
          <p:txBody>
            <a:bodyPr wrap="square" rtlCol="0">
              <a:spAutoFit/>
            </a:bodyPr>
            <a:lstStyle/>
            <a:p>
              <a:pPr defTabSz="685800"/>
              <a:r>
                <a:rPr lang="en-US" altLang="ko-KR" sz="1600" b="1" dirty="0">
                  <a:solidFill>
                    <a:schemeClr val="accent4">
                      <a:lumMod val="75000"/>
                    </a:schemeClr>
                  </a:solidFill>
                  <a:latin typeface="Century Gothic" panose="020B0502020202020204" pitchFamily="34" charset="0"/>
                  <a:cs typeface="Arial" pitchFamily="34" charset="0"/>
                </a:rPr>
                <a:t>Satisfaction with Communication</a:t>
              </a:r>
              <a:endParaRPr lang="ko-KR" altLang="en-US" sz="1600" b="1" dirty="0">
                <a:solidFill>
                  <a:schemeClr val="accent4">
                    <a:lumMod val="75000"/>
                  </a:schemeClr>
                </a:solidFill>
                <a:latin typeface="Century Gothic" panose="020B0502020202020204" pitchFamily="34" charset="0"/>
                <a:cs typeface="Arial" pitchFamily="34" charset="0"/>
              </a:endParaRPr>
            </a:p>
          </p:txBody>
        </p:sp>
      </p:grpSp>
      <p:sp>
        <p:nvSpPr>
          <p:cNvPr id="42" name="TextBox 41">
            <a:extLst>
              <a:ext uri="{FF2B5EF4-FFF2-40B4-BE49-F238E27FC236}">
                <a16:creationId xmlns:a16="http://schemas.microsoft.com/office/drawing/2014/main" id="{ECE2269F-E98C-4624-B43F-AB52091B82E2}"/>
              </a:ext>
            </a:extLst>
          </p:cNvPr>
          <p:cNvSpPr txBox="1"/>
          <p:nvPr/>
        </p:nvSpPr>
        <p:spPr>
          <a:xfrm>
            <a:off x="1540325" y="3906644"/>
            <a:ext cx="3230188" cy="715089"/>
          </a:xfrm>
          <a:prstGeom prst="roundRect">
            <a:avLst/>
          </a:prstGeom>
          <a:solidFill>
            <a:schemeClr val="accent4">
              <a:lumMod val="20000"/>
              <a:lumOff val="80000"/>
            </a:schemeClr>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Word-of-mouth, rates notice and radio are the most common ways to receive information about Council</a:t>
            </a:r>
          </a:p>
        </p:txBody>
      </p:sp>
      <p:sp>
        <p:nvSpPr>
          <p:cNvPr id="44" name="TextBox 43">
            <a:extLst>
              <a:ext uri="{FF2B5EF4-FFF2-40B4-BE49-F238E27FC236}">
                <a16:creationId xmlns:a16="http://schemas.microsoft.com/office/drawing/2014/main" id="{04D9CEF0-B2CA-4536-B98F-ABD890174F4B}"/>
              </a:ext>
            </a:extLst>
          </p:cNvPr>
          <p:cNvSpPr txBox="1"/>
          <p:nvPr/>
        </p:nvSpPr>
        <p:spPr>
          <a:xfrm>
            <a:off x="32381" y="5031886"/>
            <a:ext cx="3519510" cy="338554"/>
          </a:xfrm>
          <a:prstGeom prst="rect">
            <a:avLst/>
          </a:prstGeom>
          <a:solidFill>
            <a:schemeClr val="tx2"/>
          </a:solidFill>
        </p:spPr>
        <p:txBody>
          <a:bodyPr wrap="square" rtlCol="0">
            <a:spAutoFit/>
          </a:bodyPr>
          <a:lstStyle/>
          <a:p>
            <a:pPr defTabSz="685800"/>
            <a:r>
              <a:rPr lang="en-US" altLang="ko-KR" sz="1600" b="1" dirty="0">
                <a:solidFill>
                  <a:schemeClr val="bg1"/>
                </a:solidFill>
                <a:latin typeface="Century Gothic" panose="020B0502020202020204" pitchFamily="34" charset="0"/>
                <a:cs typeface="Arial" pitchFamily="34" charset="0"/>
              </a:rPr>
              <a:t>Drivers of Overall Satisfaction:</a:t>
            </a:r>
            <a:endParaRPr lang="ko-KR" altLang="en-US" sz="1600" b="1" dirty="0">
              <a:solidFill>
                <a:schemeClr val="bg1"/>
              </a:solidFill>
              <a:latin typeface="Century Gothic" panose="020B0502020202020204" pitchFamily="34" charset="0"/>
              <a:cs typeface="Arial" pitchFamily="34" charset="0"/>
            </a:endParaRPr>
          </a:p>
        </p:txBody>
      </p:sp>
      <p:grpSp>
        <p:nvGrpSpPr>
          <p:cNvPr id="45" name="Group 12">
            <a:extLst>
              <a:ext uri="{FF2B5EF4-FFF2-40B4-BE49-F238E27FC236}">
                <a16:creationId xmlns:a16="http://schemas.microsoft.com/office/drawing/2014/main" id="{866CF513-52C7-4B0A-91F5-49AE57820686}"/>
              </a:ext>
            </a:extLst>
          </p:cNvPr>
          <p:cNvGrpSpPr>
            <a:grpSpLocks noChangeAspect="1"/>
          </p:cNvGrpSpPr>
          <p:nvPr/>
        </p:nvGrpSpPr>
        <p:grpSpPr bwMode="auto">
          <a:xfrm>
            <a:off x="424533" y="5445005"/>
            <a:ext cx="807945" cy="624481"/>
            <a:chOff x="-237" y="1694"/>
            <a:chExt cx="229" cy="177"/>
          </a:xfrm>
          <a:solidFill>
            <a:schemeClr val="tx2"/>
          </a:solidFill>
        </p:grpSpPr>
        <p:sp>
          <p:nvSpPr>
            <p:cNvPr id="46" name="Freeform 14">
              <a:extLst>
                <a:ext uri="{FF2B5EF4-FFF2-40B4-BE49-F238E27FC236}">
                  <a16:creationId xmlns:a16="http://schemas.microsoft.com/office/drawing/2014/main" id="{1F2698E7-A9B6-45D1-9A1F-B7CFBB82D38C}"/>
                </a:ext>
              </a:extLst>
            </p:cNvPr>
            <p:cNvSpPr>
              <a:spLocks/>
            </p:cNvSpPr>
            <p:nvPr/>
          </p:nvSpPr>
          <p:spPr bwMode="auto">
            <a:xfrm>
              <a:off x="-218" y="1725"/>
              <a:ext cx="29" cy="32"/>
            </a:xfrm>
            <a:custGeom>
              <a:avLst/>
              <a:gdLst>
                <a:gd name="T0" fmla="*/ 219 w 438"/>
                <a:gd name="T1" fmla="*/ 0 h 476"/>
                <a:gd name="T2" fmla="*/ 254 w 438"/>
                <a:gd name="T3" fmla="*/ 3 h 476"/>
                <a:gd name="T4" fmla="*/ 288 w 438"/>
                <a:gd name="T5" fmla="*/ 11 h 476"/>
                <a:gd name="T6" fmla="*/ 319 w 438"/>
                <a:gd name="T7" fmla="*/ 24 h 476"/>
                <a:gd name="T8" fmla="*/ 348 w 438"/>
                <a:gd name="T9" fmla="*/ 42 h 476"/>
                <a:gd name="T10" fmla="*/ 373 w 438"/>
                <a:gd name="T11" fmla="*/ 64 h 476"/>
                <a:gd name="T12" fmla="*/ 396 w 438"/>
                <a:gd name="T13" fmla="*/ 89 h 476"/>
                <a:gd name="T14" fmla="*/ 414 w 438"/>
                <a:gd name="T15" fmla="*/ 118 h 476"/>
                <a:gd name="T16" fmla="*/ 427 w 438"/>
                <a:gd name="T17" fmla="*/ 149 h 476"/>
                <a:gd name="T18" fmla="*/ 435 w 438"/>
                <a:gd name="T19" fmla="*/ 182 h 476"/>
                <a:gd name="T20" fmla="*/ 438 w 438"/>
                <a:gd name="T21" fmla="*/ 218 h 476"/>
                <a:gd name="T22" fmla="*/ 436 w 438"/>
                <a:gd name="T23" fmla="*/ 251 h 476"/>
                <a:gd name="T24" fmla="*/ 429 w 438"/>
                <a:gd name="T25" fmla="*/ 283 h 476"/>
                <a:gd name="T26" fmla="*/ 418 w 438"/>
                <a:gd name="T27" fmla="*/ 316 h 476"/>
                <a:gd name="T28" fmla="*/ 403 w 438"/>
                <a:gd name="T29" fmla="*/ 348 h 476"/>
                <a:gd name="T30" fmla="*/ 384 w 438"/>
                <a:gd name="T31" fmla="*/ 378 h 476"/>
                <a:gd name="T32" fmla="*/ 363 w 438"/>
                <a:gd name="T33" fmla="*/ 405 h 476"/>
                <a:gd name="T34" fmla="*/ 338 w 438"/>
                <a:gd name="T35" fmla="*/ 429 h 476"/>
                <a:gd name="T36" fmla="*/ 312 w 438"/>
                <a:gd name="T37" fmla="*/ 449 h 476"/>
                <a:gd name="T38" fmla="*/ 282 w 438"/>
                <a:gd name="T39" fmla="*/ 464 h 476"/>
                <a:gd name="T40" fmla="*/ 251 w 438"/>
                <a:gd name="T41" fmla="*/ 473 h 476"/>
                <a:gd name="T42" fmla="*/ 219 w 438"/>
                <a:gd name="T43" fmla="*/ 476 h 476"/>
                <a:gd name="T44" fmla="*/ 186 w 438"/>
                <a:gd name="T45" fmla="*/ 473 h 476"/>
                <a:gd name="T46" fmla="*/ 155 w 438"/>
                <a:gd name="T47" fmla="*/ 464 h 476"/>
                <a:gd name="T48" fmla="*/ 127 w 438"/>
                <a:gd name="T49" fmla="*/ 449 h 476"/>
                <a:gd name="T50" fmla="*/ 100 w 438"/>
                <a:gd name="T51" fmla="*/ 429 h 476"/>
                <a:gd name="T52" fmla="*/ 76 w 438"/>
                <a:gd name="T53" fmla="*/ 405 h 476"/>
                <a:gd name="T54" fmla="*/ 53 w 438"/>
                <a:gd name="T55" fmla="*/ 378 h 476"/>
                <a:gd name="T56" fmla="*/ 35 w 438"/>
                <a:gd name="T57" fmla="*/ 348 h 476"/>
                <a:gd name="T58" fmla="*/ 20 w 438"/>
                <a:gd name="T59" fmla="*/ 316 h 476"/>
                <a:gd name="T60" fmla="*/ 9 w 438"/>
                <a:gd name="T61" fmla="*/ 283 h 476"/>
                <a:gd name="T62" fmla="*/ 2 w 438"/>
                <a:gd name="T63" fmla="*/ 251 h 476"/>
                <a:gd name="T64" fmla="*/ 0 w 438"/>
                <a:gd name="T65" fmla="*/ 218 h 476"/>
                <a:gd name="T66" fmla="*/ 2 w 438"/>
                <a:gd name="T67" fmla="*/ 182 h 476"/>
                <a:gd name="T68" fmla="*/ 11 w 438"/>
                <a:gd name="T69" fmla="*/ 149 h 476"/>
                <a:gd name="T70" fmla="*/ 24 w 438"/>
                <a:gd name="T71" fmla="*/ 118 h 476"/>
                <a:gd name="T72" fmla="*/ 43 w 438"/>
                <a:gd name="T73" fmla="*/ 89 h 476"/>
                <a:gd name="T74" fmla="*/ 64 w 438"/>
                <a:gd name="T75" fmla="*/ 64 h 476"/>
                <a:gd name="T76" fmla="*/ 89 w 438"/>
                <a:gd name="T77" fmla="*/ 42 h 476"/>
                <a:gd name="T78" fmla="*/ 118 w 438"/>
                <a:gd name="T79" fmla="*/ 24 h 476"/>
                <a:gd name="T80" fmla="*/ 150 w 438"/>
                <a:gd name="T81" fmla="*/ 11 h 476"/>
                <a:gd name="T82" fmla="*/ 183 w 438"/>
                <a:gd name="T83" fmla="*/ 3 h 476"/>
                <a:gd name="T84" fmla="*/ 219 w 438"/>
                <a:gd name="T85"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476">
                  <a:moveTo>
                    <a:pt x="219" y="0"/>
                  </a:moveTo>
                  <a:lnTo>
                    <a:pt x="254" y="3"/>
                  </a:lnTo>
                  <a:lnTo>
                    <a:pt x="288" y="11"/>
                  </a:lnTo>
                  <a:lnTo>
                    <a:pt x="319" y="24"/>
                  </a:lnTo>
                  <a:lnTo>
                    <a:pt x="348" y="42"/>
                  </a:lnTo>
                  <a:lnTo>
                    <a:pt x="373" y="64"/>
                  </a:lnTo>
                  <a:lnTo>
                    <a:pt x="396" y="89"/>
                  </a:lnTo>
                  <a:lnTo>
                    <a:pt x="414" y="118"/>
                  </a:lnTo>
                  <a:lnTo>
                    <a:pt x="427" y="149"/>
                  </a:lnTo>
                  <a:lnTo>
                    <a:pt x="435" y="182"/>
                  </a:lnTo>
                  <a:lnTo>
                    <a:pt x="438" y="218"/>
                  </a:lnTo>
                  <a:lnTo>
                    <a:pt x="436" y="251"/>
                  </a:lnTo>
                  <a:lnTo>
                    <a:pt x="429" y="283"/>
                  </a:lnTo>
                  <a:lnTo>
                    <a:pt x="418" y="316"/>
                  </a:lnTo>
                  <a:lnTo>
                    <a:pt x="403" y="348"/>
                  </a:lnTo>
                  <a:lnTo>
                    <a:pt x="384" y="378"/>
                  </a:lnTo>
                  <a:lnTo>
                    <a:pt x="363" y="405"/>
                  </a:lnTo>
                  <a:lnTo>
                    <a:pt x="338" y="429"/>
                  </a:lnTo>
                  <a:lnTo>
                    <a:pt x="312" y="449"/>
                  </a:lnTo>
                  <a:lnTo>
                    <a:pt x="282" y="464"/>
                  </a:lnTo>
                  <a:lnTo>
                    <a:pt x="251" y="473"/>
                  </a:lnTo>
                  <a:lnTo>
                    <a:pt x="219" y="476"/>
                  </a:lnTo>
                  <a:lnTo>
                    <a:pt x="186" y="473"/>
                  </a:lnTo>
                  <a:lnTo>
                    <a:pt x="155" y="464"/>
                  </a:lnTo>
                  <a:lnTo>
                    <a:pt x="127" y="449"/>
                  </a:lnTo>
                  <a:lnTo>
                    <a:pt x="100" y="429"/>
                  </a:lnTo>
                  <a:lnTo>
                    <a:pt x="76" y="405"/>
                  </a:lnTo>
                  <a:lnTo>
                    <a:pt x="53" y="378"/>
                  </a:lnTo>
                  <a:lnTo>
                    <a:pt x="35" y="348"/>
                  </a:lnTo>
                  <a:lnTo>
                    <a:pt x="20" y="316"/>
                  </a:lnTo>
                  <a:lnTo>
                    <a:pt x="9" y="283"/>
                  </a:lnTo>
                  <a:lnTo>
                    <a:pt x="2" y="251"/>
                  </a:lnTo>
                  <a:lnTo>
                    <a:pt x="0" y="218"/>
                  </a:lnTo>
                  <a:lnTo>
                    <a:pt x="2" y="182"/>
                  </a:lnTo>
                  <a:lnTo>
                    <a:pt x="11" y="149"/>
                  </a:lnTo>
                  <a:lnTo>
                    <a:pt x="24" y="118"/>
                  </a:lnTo>
                  <a:lnTo>
                    <a:pt x="43" y="89"/>
                  </a:lnTo>
                  <a:lnTo>
                    <a:pt x="64" y="64"/>
                  </a:lnTo>
                  <a:lnTo>
                    <a:pt x="89" y="42"/>
                  </a:lnTo>
                  <a:lnTo>
                    <a:pt x="118" y="24"/>
                  </a:lnTo>
                  <a:lnTo>
                    <a:pt x="150" y="11"/>
                  </a:lnTo>
                  <a:lnTo>
                    <a:pt x="183" y="3"/>
                  </a:lnTo>
                  <a:lnTo>
                    <a:pt x="2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E8FAA792-0FF9-4608-BB58-27F6796AE080}"/>
                </a:ext>
              </a:extLst>
            </p:cNvPr>
            <p:cNvSpPr>
              <a:spLocks noEditPoints="1"/>
            </p:cNvSpPr>
            <p:nvPr/>
          </p:nvSpPr>
          <p:spPr bwMode="auto">
            <a:xfrm>
              <a:off x="-237" y="1758"/>
              <a:ext cx="73" cy="113"/>
            </a:xfrm>
            <a:custGeom>
              <a:avLst/>
              <a:gdLst>
                <a:gd name="T0" fmla="*/ 589 w 1091"/>
                <a:gd name="T1" fmla="*/ 1501 h 1691"/>
                <a:gd name="T2" fmla="*/ 173 w 1091"/>
                <a:gd name="T3" fmla="*/ 613 h 1691"/>
                <a:gd name="T4" fmla="*/ 173 w 1091"/>
                <a:gd name="T5" fmla="*/ 773 h 1691"/>
                <a:gd name="T6" fmla="*/ 173 w 1091"/>
                <a:gd name="T7" fmla="*/ 613 h 1691"/>
                <a:gd name="T8" fmla="*/ 243 w 1091"/>
                <a:gd name="T9" fmla="*/ 434 h 1691"/>
                <a:gd name="T10" fmla="*/ 471 w 1091"/>
                <a:gd name="T11" fmla="*/ 0 h 1691"/>
                <a:gd name="T12" fmla="*/ 434 w 1091"/>
                <a:gd name="T13" fmla="*/ 492 h 1691"/>
                <a:gd name="T14" fmla="*/ 514 w 1091"/>
                <a:gd name="T15" fmla="*/ 41 h 1691"/>
                <a:gd name="T16" fmla="*/ 572 w 1091"/>
                <a:gd name="T17" fmla="*/ 3 h 1691"/>
                <a:gd name="T18" fmla="*/ 682 w 1091"/>
                <a:gd name="T19" fmla="*/ 20 h 1691"/>
                <a:gd name="T20" fmla="*/ 779 w 1091"/>
                <a:gd name="T21" fmla="*/ 44 h 1691"/>
                <a:gd name="T22" fmla="*/ 849 w 1091"/>
                <a:gd name="T23" fmla="*/ 64 h 1691"/>
                <a:gd name="T24" fmla="*/ 879 w 1091"/>
                <a:gd name="T25" fmla="*/ 74 h 1691"/>
                <a:gd name="T26" fmla="*/ 881 w 1091"/>
                <a:gd name="T27" fmla="*/ 75 h 1691"/>
                <a:gd name="T28" fmla="*/ 893 w 1091"/>
                <a:gd name="T29" fmla="*/ 83 h 1691"/>
                <a:gd name="T30" fmla="*/ 905 w 1091"/>
                <a:gd name="T31" fmla="*/ 90 h 1691"/>
                <a:gd name="T32" fmla="*/ 916 w 1091"/>
                <a:gd name="T33" fmla="*/ 102 h 1691"/>
                <a:gd name="T34" fmla="*/ 924 w 1091"/>
                <a:gd name="T35" fmla="*/ 113 h 1691"/>
                <a:gd name="T36" fmla="*/ 930 w 1091"/>
                <a:gd name="T37" fmla="*/ 125 h 1691"/>
                <a:gd name="T38" fmla="*/ 934 w 1091"/>
                <a:gd name="T39" fmla="*/ 143 h 1691"/>
                <a:gd name="T40" fmla="*/ 936 w 1091"/>
                <a:gd name="T41" fmla="*/ 154 h 1691"/>
                <a:gd name="T42" fmla="*/ 1043 w 1091"/>
                <a:gd name="T43" fmla="*/ 570 h 1691"/>
                <a:gd name="T44" fmla="*/ 1072 w 1091"/>
                <a:gd name="T45" fmla="*/ 617 h 1691"/>
                <a:gd name="T46" fmla="*/ 1065 w 1091"/>
                <a:gd name="T47" fmla="*/ 673 h 1691"/>
                <a:gd name="T48" fmla="*/ 1024 w 1091"/>
                <a:gd name="T49" fmla="*/ 713 h 1691"/>
                <a:gd name="T50" fmla="*/ 968 w 1091"/>
                <a:gd name="T51" fmla="*/ 718 h 1691"/>
                <a:gd name="T52" fmla="*/ 795 w 1091"/>
                <a:gd name="T53" fmla="*/ 633 h 1691"/>
                <a:gd name="T54" fmla="*/ 765 w 1091"/>
                <a:gd name="T55" fmla="*/ 586 h 1691"/>
                <a:gd name="T56" fmla="*/ 746 w 1091"/>
                <a:gd name="T57" fmla="*/ 212 h 1691"/>
                <a:gd name="T58" fmla="*/ 993 w 1091"/>
                <a:gd name="T59" fmla="*/ 825 h 1691"/>
                <a:gd name="T60" fmla="*/ 1042 w 1091"/>
                <a:gd name="T61" fmla="*/ 870 h 1691"/>
                <a:gd name="T62" fmla="*/ 1091 w 1091"/>
                <a:gd name="T63" fmla="*/ 1582 h 1691"/>
                <a:gd name="T64" fmla="*/ 1072 w 1091"/>
                <a:gd name="T65" fmla="*/ 1648 h 1691"/>
                <a:gd name="T66" fmla="*/ 1017 w 1091"/>
                <a:gd name="T67" fmla="*/ 1687 h 1691"/>
                <a:gd name="T68" fmla="*/ 988 w 1091"/>
                <a:gd name="T69" fmla="*/ 1691 h 1691"/>
                <a:gd name="T70" fmla="*/ 924 w 1091"/>
                <a:gd name="T71" fmla="*/ 1670 h 1691"/>
                <a:gd name="T72" fmla="*/ 888 w 1091"/>
                <a:gd name="T73" fmla="*/ 1616 h 1691"/>
                <a:gd name="T74" fmla="*/ 763 w 1091"/>
                <a:gd name="T75" fmla="*/ 987 h 1691"/>
                <a:gd name="T76" fmla="*/ 751 w 1091"/>
                <a:gd name="T77" fmla="*/ 1631 h 1691"/>
                <a:gd name="T78" fmla="*/ 699 w 1091"/>
                <a:gd name="T79" fmla="*/ 1670 h 1691"/>
                <a:gd name="T80" fmla="*/ 64 w 1091"/>
                <a:gd name="T81" fmla="*/ 1670 h 1691"/>
                <a:gd name="T82" fmla="*/ 12 w 1091"/>
                <a:gd name="T83" fmla="*/ 1631 h 1691"/>
                <a:gd name="T84" fmla="*/ 0 w 1091"/>
                <a:gd name="T85" fmla="*/ 615 h 1691"/>
                <a:gd name="T86" fmla="*/ 26 w 1091"/>
                <a:gd name="T87" fmla="*/ 554 h 1691"/>
                <a:gd name="T88" fmla="*/ 86 w 1091"/>
                <a:gd name="T89" fmla="*/ 529 h 1691"/>
                <a:gd name="T90" fmla="*/ 98 w 1091"/>
                <a:gd name="T91" fmla="*/ 532 h 1691"/>
                <a:gd name="T92" fmla="*/ 71 w 1091"/>
                <a:gd name="T93" fmla="*/ 486 h 1691"/>
                <a:gd name="T94" fmla="*/ 70 w 1091"/>
                <a:gd name="T95" fmla="*/ 152 h 1691"/>
                <a:gd name="T96" fmla="*/ 74 w 1091"/>
                <a:gd name="T97" fmla="*/ 129 h 1691"/>
                <a:gd name="T98" fmla="*/ 80 w 1091"/>
                <a:gd name="T99" fmla="*/ 115 h 1691"/>
                <a:gd name="T100" fmla="*/ 91 w 1091"/>
                <a:gd name="T101" fmla="*/ 99 h 1691"/>
                <a:gd name="T102" fmla="*/ 108 w 1091"/>
                <a:gd name="T103" fmla="*/ 85 h 1691"/>
                <a:gd name="T104" fmla="*/ 120 w 1091"/>
                <a:gd name="T105" fmla="*/ 77 h 1691"/>
                <a:gd name="T106" fmla="*/ 127 w 1091"/>
                <a:gd name="T107" fmla="*/ 74 h 1691"/>
                <a:gd name="T108" fmla="*/ 156 w 1091"/>
                <a:gd name="T109" fmla="*/ 64 h 1691"/>
                <a:gd name="T110" fmla="*/ 227 w 1091"/>
                <a:gd name="T111" fmla="*/ 44 h 1691"/>
                <a:gd name="T112" fmla="*/ 323 w 1091"/>
                <a:gd name="T113" fmla="*/ 20 h 1691"/>
                <a:gd name="T114" fmla="*/ 434 w 1091"/>
                <a:gd name="T115" fmla="*/ 3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1" h="1691">
                  <a:moveTo>
                    <a:pt x="173" y="949"/>
                  </a:moveTo>
                  <a:lnTo>
                    <a:pt x="173" y="1501"/>
                  </a:lnTo>
                  <a:lnTo>
                    <a:pt x="589" y="1501"/>
                  </a:lnTo>
                  <a:lnTo>
                    <a:pt x="589" y="1046"/>
                  </a:lnTo>
                  <a:lnTo>
                    <a:pt x="173" y="949"/>
                  </a:lnTo>
                  <a:close/>
                  <a:moveTo>
                    <a:pt x="173" y="613"/>
                  </a:moveTo>
                  <a:lnTo>
                    <a:pt x="173" y="614"/>
                  </a:lnTo>
                  <a:lnTo>
                    <a:pt x="173" y="615"/>
                  </a:lnTo>
                  <a:lnTo>
                    <a:pt x="173" y="773"/>
                  </a:lnTo>
                  <a:lnTo>
                    <a:pt x="261" y="793"/>
                  </a:lnTo>
                  <a:lnTo>
                    <a:pt x="261" y="710"/>
                  </a:lnTo>
                  <a:lnTo>
                    <a:pt x="173" y="613"/>
                  </a:lnTo>
                  <a:close/>
                  <a:moveTo>
                    <a:pt x="261" y="212"/>
                  </a:moveTo>
                  <a:lnTo>
                    <a:pt x="243" y="218"/>
                  </a:lnTo>
                  <a:lnTo>
                    <a:pt x="243" y="434"/>
                  </a:lnTo>
                  <a:lnTo>
                    <a:pt x="261" y="453"/>
                  </a:lnTo>
                  <a:lnTo>
                    <a:pt x="261" y="212"/>
                  </a:lnTo>
                  <a:close/>
                  <a:moveTo>
                    <a:pt x="471" y="0"/>
                  </a:moveTo>
                  <a:lnTo>
                    <a:pt x="491" y="41"/>
                  </a:lnTo>
                  <a:lnTo>
                    <a:pt x="491" y="41"/>
                  </a:lnTo>
                  <a:lnTo>
                    <a:pt x="434" y="492"/>
                  </a:lnTo>
                  <a:lnTo>
                    <a:pt x="502" y="612"/>
                  </a:lnTo>
                  <a:lnTo>
                    <a:pt x="572" y="492"/>
                  </a:lnTo>
                  <a:lnTo>
                    <a:pt x="514" y="41"/>
                  </a:lnTo>
                  <a:lnTo>
                    <a:pt x="515" y="41"/>
                  </a:lnTo>
                  <a:lnTo>
                    <a:pt x="535" y="0"/>
                  </a:lnTo>
                  <a:lnTo>
                    <a:pt x="572" y="3"/>
                  </a:lnTo>
                  <a:lnTo>
                    <a:pt x="609" y="8"/>
                  </a:lnTo>
                  <a:lnTo>
                    <a:pt x="646" y="14"/>
                  </a:lnTo>
                  <a:lnTo>
                    <a:pt x="682" y="20"/>
                  </a:lnTo>
                  <a:lnTo>
                    <a:pt x="716" y="28"/>
                  </a:lnTo>
                  <a:lnTo>
                    <a:pt x="749" y="35"/>
                  </a:lnTo>
                  <a:lnTo>
                    <a:pt x="779" y="44"/>
                  </a:lnTo>
                  <a:lnTo>
                    <a:pt x="805" y="51"/>
                  </a:lnTo>
                  <a:lnTo>
                    <a:pt x="829" y="57"/>
                  </a:lnTo>
                  <a:lnTo>
                    <a:pt x="849" y="64"/>
                  </a:lnTo>
                  <a:lnTo>
                    <a:pt x="864" y="69"/>
                  </a:lnTo>
                  <a:lnTo>
                    <a:pt x="874" y="72"/>
                  </a:lnTo>
                  <a:lnTo>
                    <a:pt x="879" y="74"/>
                  </a:lnTo>
                  <a:lnTo>
                    <a:pt x="880" y="74"/>
                  </a:lnTo>
                  <a:lnTo>
                    <a:pt x="880" y="74"/>
                  </a:lnTo>
                  <a:lnTo>
                    <a:pt x="881" y="75"/>
                  </a:lnTo>
                  <a:lnTo>
                    <a:pt x="885" y="77"/>
                  </a:lnTo>
                  <a:lnTo>
                    <a:pt x="889" y="79"/>
                  </a:lnTo>
                  <a:lnTo>
                    <a:pt x="893" y="83"/>
                  </a:lnTo>
                  <a:lnTo>
                    <a:pt x="897" y="85"/>
                  </a:lnTo>
                  <a:lnTo>
                    <a:pt x="901" y="88"/>
                  </a:lnTo>
                  <a:lnTo>
                    <a:pt x="905" y="90"/>
                  </a:lnTo>
                  <a:lnTo>
                    <a:pt x="908" y="93"/>
                  </a:lnTo>
                  <a:lnTo>
                    <a:pt x="913" y="97"/>
                  </a:lnTo>
                  <a:lnTo>
                    <a:pt x="916" y="102"/>
                  </a:lnTo>
                  <a:lnTo>
                    <a:pt x="919" y="106"/>
                  </a:lnTo>
                  <a:lnTo>
                    <a:pt x="921" y="110"/>
                  </a:lnTo>
                  <a:lnTo>
                    <a:pt x="924" y="113"/>
                  </a:lnTo>
                  <a:lnTo>
                    <a:pt x="926" y="116"/>
                  </a:lnTo>
                  <a:lnTo>
                    <a:pt x="929" y="119"/>
                  </a:lnTo>
                  <a:lnTo>
                    <a:pt x="930" y="125"/>
                  </a:lnTo>
                  <a:lnTo>
                    <a:pt x="931" y="129"/>
                  </a:lnTo>
                  <a:lnTo>
                    <a:pt x="932" y="134"/>
                  </a:lnTo>
                  <a:lnTo>
                    <a:pt x="934" y="143"/>
                  </a:lnTo>
                  <a:lnTo>
                    <a:pt x="935" y="152"/>
                  </a:lnTo>
                  <a:lnTo>
                    <a:pt x="936" y="153"/>
                  </a:lnTo>
                  <a:lnTo>
                    <a:pt x="936" y="154"/>
                  </a:lnTo>
                  <a:lnTo>
                    <a:pt x="936" y="514"/>
                  </a:lnTo>
                  <a:lnTo>
                    <a:pt x="1026" y="558"/>
                  </a:lnTo>
                  <a:lnTo>
                    <a:pt x="1043" y="570"/>
                  </a:lnTo>
                  <a:lnTo>
                    <a:pt x="1056" y="583"/>
                  </a:lnTo>
                  <a:lnTo>
                    <a:pt x="1067" y="599"/>
                  </a:lnTo>
                  <a:lnTo>
                    <a:pt x="1072" y="617"/>
                  </a:lnTo>
                  <a:lnTo>
                    <a:pt x="1074" y="636"/>
                  </a:lnTo>
                  <a:lnTo>
                    <a:pt x="1072" y="655"/>
                  </a:lnTo>
                  <a:lnTo>
                    <a:pt x="1065" y="673"/>
                  </a:lnTo>
                  <a:lnTo>
                    <a:pt x="1054" y="690"/>
                  </a:lnTo>
                  <a:lnTo>
                    <a:pt x="1040" y="704"/>
                  </a:lnTo>
                  <a:lnTo>
                    <a:pt x="1024" y="713"/>
                  </a:lnTo>
                  <a:lnTo>
                    <a:pt x="1006" y="720"/>
                  </a:lnTo>
                  <a:lnTo>
                    <a:pt x="988" y="722"/>
                  </a:lnTo>
                  <a:lnTo>
                    <a:pt x="968" y="718"/>
                  </a:lnTo>
                  <a:lnTo>
                    <a:pt x="949" y="712"/>
                  </a:lnTo>
                  <a:lnTo>
                    <a:pt x="810" y="644"/>
                  </a:lnTo>
                  <a:lnTo>
                    <a:pt x="795" y="633"/>
                  </a:lnTo>
                  <a:lnTo>
                    <a:pt x="781" y="619"/>
                  </a:lnTo>
                  <a:lnTo>
                    <a:pt x="771" y="604"/>
                  </a:lnTo>
                  <a:lnTo>
                    <a:pt x="765" y="586"/>
                  </a:lnTo>
                  <a:lnTo>
                    <a:pt x="763" y="567"/>
                  </a:lnTo>
                  <a:lnTo>
                    <a:pt x="763" y="217"/>
                  </a:lnTo>
                  <a:lnTo>
                    <a:pt x="746" y="212"/>
                  </a:lnTo>
                  <a:lnTo>
                    <a:pt x="746" y="773"/>
                  </a:lnTo>
                  <a:lnTo>
                    <a:pt x="971" y="819"/>
                  </a:lnTo>
                  <a:lnTo>
                    <a:pt x="993" y="825"/>
                  </a:lnTo>
                  <a:lnTo>
                    <a:pt x="1014" y="837"/>
                  </a:lnTo>
                  <a:lnTo>
                    <a:pt x="1030" y="851"/>
                  </a:lnTo>
                  <a:lnTo>
                    <a:pt x="1042" y="870"/>
                  </a:lnTo>
                  <a:lnTo>
                    <a:pt x="1051" y="891"/>
                  </a:lnTo>
                  <a:lnTo>
                    <a:pt x="1055" y="914"/>
                  </a:lnTo>
                  <a:lnTo>
                    <a:pt x="1091" y="1582"/>
                  </a:lnTo>
                  <a:lnTo>
                    <a:pt x="1090" y="1605"/>
                  </a:lnTo>
                  <a:lnTo>
                    <a:pt x="1084" y="1628"/>
                  </a:lnTo>
                  <a:lnTo>
                    <a:pt x="1072" y="1648"/>
                  </a:lnTo>
                  <a:lnTo>
                    <a:pt x="1057" y="1664"/>
                  </a:lnTo>
                  <a:lnTo>
                    <a:pt x="1038" y="1677"/>
                  </a:lnTo>
                  <a:lnTo>
                    <a:pt x="1017" y="1687"/>
                  </a:lnTo>
                  <a:lnTo>
                    <a:pt x="993" y="1690"/>
                  </a:lnTo>
                  <a:lnTo>
                    <a:pt x="990" y="1691"/>
                  </a:lnTo>
                  <a:lnTo>
                    <a:pt x="988" y="1691"/>
                  </a:lnTo>
                  <a:lnTo>
                    <a:pt x="965" y="1688"/>
                  </a:lnTo>
                  <a:lnTo>
                    <a:pt x="943" y="1681"/>
                  </a:lnTo>
                  <a:lnTo>
                    <a:pt x="924" y="1670"/>
                  </a:lnTo>
                  <a:lnTo>
                    <a:pt x="908" y="1655"/>
                  </a:lnTo>
                  <a:lnTo>
                    <a:pt x="897" y="1636"/>
                  </a:lnTo>
                  <a:lnTo>
                    <a:pt x="888" y="1616"/>
                  </a:lnTo>
                  <a:lnTo>
                    <a:pt x="884" y="1593"/>
                  </a:lnTo>
                  <a:lnTo>
                    <a:pt x="852" y="1005"/>
                  </a:lnTo>
                  <a:lnTo>
                    <a:pt x="763" y="987"/>
                  </a:lnTo>
                  <a:lnTo>
                    <a:pt x="763" y="1587"/>
                  </a:lnTo>
                  <a:lnTo>
                    <a:pt x="759" y="1611"/>
                  </a:lnTo>
                  <a:lnTo>
                    <a:pt x="751" y="1631"/>
                  </a:lnTo>
                  <a:lnTo>
                    <a:pt x="737" y="1649"/>
                  </a:lnTo>
                  <a:lnTo>
                    <a:pt x="720" y="1661"/>
                  </a:lnTo>
                  <a:lnTo>
                    <a:pt x="699" y="1670"/>
                  </a:lnTo>
                  <a:lnTo>
                    <a:pt x="676" y="1673"/>
                  </a:lnTo>
                  <a:lnTo>
                    <a:pt x="86" y="1673"/>
                  </a:lnTo>
                  <a:lnTo>
                    <a:pt x="64" y="1670"/>
                  </a:lnTo>
                  <a:lnTo>
                    <a:pt x="43" y="1661"/>
                  </a:lnTo>
                  <a:lnTo>
                    <a:pt x="26" y="1649"/>
                  </a:lnTo>
                  <a:lnTo>
                    <a:pt x="12" y="1631"/>
                  </a:lnTo>
                  <a:lnTo>
                    <a:pt x="3" y="1611"/>
                  </a:lnTo>
                  <a:lnTo>
                    <a:pt x="0" y="1587"/>
                  </a:lnTo>
                  <a:lnTo>
                    <a:pt x="0" y="615"/>
                  </a:lnTo>
                  <a:lnTo>
                    <a:pt x="3" y="592"/>
                  </a:lnTo>
                  <a:lnTo>
                    <a:pt x="12" y="572"/>
                  </a:lnTo>
                  <a:lnTo>
                    <a:pt x="26" y="554"/>
                  </a:lnTo>
                  <a:lnTo>
                    <a:pt x="43" y="540"/>
                  </a:lnTo>
                  <a:lnTo>
                    <a:pt x="64" y="532"/>
                  </a:lnTo>
                  <a:lnTo>
                    <a:pt x="86" y="529"/>
                  </a:lnTo>
                  <a:lnTo>
                    <a:pt x="90" y="530"/>
                  </a:lnTo>
                  <a:lnTo>
                    <a:pt x="95" y="531"/>
                  </a:lnTo>
                  <a:lnTo>
                    <a:pt x="98" y="532"/>
                  </a:lnTo>
                  <a:lnTo>
                    <a:pt x="91" y="523"/>
                  </a:lnTo>
                  <a:lnTo>
                    <a:pt x="79" y="507"/>
                  </a:lnTo>
                  <a:lnTo>
                    <a:pt x="71" y="486"/>
                  </a:lnTo>
                  <a:lnTo>
                    <a:pt x="69" y="466"/>
                  </a:lnTo>
                  <a:lnTo>
                    <a:pt x="70" y="154"/>
                  </a:lnTo>
                  <a:lnTo>
                    <a:pt x="70" y="152"/>
                  </a:lnTo>
                  <a:lnTo>
                    <a:pt x="71" y="143"/>
                  </a:lnTo>
                  <a:lnTo>
                    <a:pt x="73" y="134"/>
                  </a:lnTo>
                  <a:lnTo>
                    <a:pt x="74" y="129"/>
                  </a:lnTo>
                  <a:lnTo>
                    <a:pt x="76" y="124"/>
                  </a:lnTo>
                  <a:lnTo>
                    <a:pt x="78" y="119"/>
                  </a:lnTo>
                  <a:lnTo>
                    <a:pt x="80" y="115"/>
                  </a:lnTo>
                  <a:lnTo>
                    <a:pt x="83" y="111"/>
                  </a:lnTo>
                  <a:lnTo>
                    <a:pt x="86" y="106"/>
                  </a:lnTo>
                  <a:lnTo>
                    <a:pt x="91" y="99"/>
                  </a:lnTo>
                  <a:lnTo>
                    <a:pt x="97" y="92"/>
                  </a:lnTo>
                  <a:lnTo>
                    <a:pt x="102" y="89"/>
                  </a:lnTo>
                  <a:lnTo>
                    <a:pt x="108" y="85"/>
                  </a:lnTo>
                  <a:lnTo>
                    <a:pt x="113" y="83"/>
                  </a:lnTo>
                  <a:lnTo>
                    <a:pt x="116" y="79"/>
                  </a:lnTo>
                  <a:lnTo>
                    <a:pt x="120" y="77"/>
                  </a:lnTo>
                  <a:lnTo>
                    <a:pt x="126" y="75"/>
                  </a:lnTo>
                  <a:lnTo>
                    <a:pt x="126" y="74"/>
                  </a:lnTo>
                  <a:lnTo>
                    <a:pt x="127" y="74"/>
                  </a:lnTo>
                  <a:lnTo>
                    <a:pt x="132" y="72"/>
                  </a:lnTo>
                  <a:lnTo>
                    <a:pt x="141" y="69"/>
                  </a:lnTo>
                  <a:lnTo>
                    <a:pt x="156" y="64"/>
                  </a:lnTo>
                  <a:lnTo>
                    <a:pt x="177" y="57"/>
                  </a:lnTo>
                  <a:lnTo>
                    <a:pt x="200" y="51"/>
                  </a:lnTo>
                  <a:lnTo>
                    <a:pt x="227" y="44"/>
                  </a:lnTo>
                  <a:lnTo>
                    <a:pt x="256" y="35"/>
                  </a:lnTo>
                  <a:lnTo>
                    <a:pt x="289" y="28"/>
                  </a:lnTo>
                  <a:lnTo>
                    <a:pt x="323" y="20"/>
                  </a:lnTo>
                  <a:lnTo>
                    <a:pt x="360" y="14"/>
                  </a:lnTo>
                  <a:lnTo>
                    <a:pt x="397" y="8"/>
                  </a:lnTo>
                  <a:lnTo>
                    <a:pt x="434" y="3"/>
                  </a:lnTo>
                  <a:lnTo>
                    <a:pt x="4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8A7521C8-18C8-44BE-9858-C91F58748AB2}"/>
                </a:ext>
              </a:extLst>
            </p:cNvPr>
            <p:cNvSpPr>
              <a:spLocks/>
            </p:cNvSpPr>
            <p:nvPr/>
          </p:nvSpPr>
          <p:spPr bwMode="auto">
            <a:xfrm>
              <a:off x="-56" y="1725"/>
              <a:ext cx="29" cy="32"/>
            </a:xfrm>
            <a:custGeom>
              <a:avLst/>
              <a:gdLst>
                <a:gd name="T0" fmla="*/ 219 w 438"/>
                <a:gd name="T1" fmla="*/ 0 h 476"/>
                <a:gd name="T2" fmla="*/ 254 w 438"/>
                <a:gd name="T3" fmla="*/ 3 h 476"/>
                <a:gd name="T4" fmla="*/ 289 w 438"/>
                <a:gd name="T5" fmla="*/ 11 h 476"/>
                <a:gd name="T6" fmla="*/ 320 w 438"/>
                <a:gd name="T7" fmla="*/ 24 h 476"/>
                <a:gd name="T8" fmla="*/ 349 w 438"/>
                <a:gd name="T9" fmla="*/ 42 h 476"/>
                <a:gd name="T10" fmla="*/ 374 w 438"/>
                <a:gd name="T11" fmla="*/ 64 h 476"/>
                <a:gd name="T12" fmla="*/ 396 w 438"/>
                <a:gd name="T13" fmla="*/ 89 h 476"/>
                <a:gd name="T14" fmla="*/ 414 w 438"/>
                <a:gd name="T15" fmla="*/ 118 h 476"/>
                <a:gd name="T16" fmla="*/ 427 w 438"/>
                <a:gd name="T17" fmla="*/ 149 h 476"/>
                <a:gd name="T18" fmla="*/ 435 w 438"/>
                <a:gd name="T19" fmla="*/ 182 h 476"/>
                <a:gd name="T20" fmla="*/ 438 w 438"/>
                <a:gd name="T21" fmla="*/ 218 h 476"/>
                <a:gd name="T22" fmla="*/ 435 w 438"/>
                <a:gd name="T23" fmla="*/ 251 h 476"/>
                <a:gd name="T24" fmla="*/ 429 w 438"/>
                <a:gd name="T25" fmla="*/ 283 h 476"/>
                <a:gd name="T26" fmla="*/ 418 w 438"/>
                <a:gd name="T27" fmla="*/ 316 h 476"/>
                <a:gd name="T28" fmla="*/ 403 w 438"/>
                <a:gd name="T29" fmla="*/ 348 h 476"/>
                <a:gd name="T30" fmla="*/ 384 w 438"/>
                <a:gd name="T31" fmla="*/ 378 h 476"/>
                <a:gd name="T32" fmla="*/ 363 w 438"/>
                <a:gd name="T33" fmla="*/ 405 h 476"/>
                <a:gd name="T34" fmla="*/ 339 w 438"/>
                <a:gd name="T35" fmla="*/ 429 h 476"/>
                <a:gd name="T36" fmla="*/ 312 w 438"/>
                <a:gd name="T37" fmla="*/ 449 h 476"/>
                <a:gd name="T38" fmla="*/ 282 w 438"/>
                <a:gd name="T39" fmla="*/ 464 h 476"/>
                <a:gd name="T40" fmla="*/ 251 w 438"/>
                <a:gd name="T41" fmla="*/ 473 h 476"/>
                <a:gd name="T42" fmla="*/ 219 w 438"/>
                <a:gd name="T43" fmla="*/ 476 h 476"/>
                <a:gd name="T44" fmla="*/ 187 w 438"/>
                <a:gd name="T45" fmla="*/ 473 h 476"/>
                <a:gd name="T46" fmla="*/ 156 w 438"/>
                <a:gd name="T47" fmla="*/ 464 h 476"/>
                <a:gd name="T48" fmla="*/ 127 w 438"/>
                <a:gd name="T49" fmla="*/ 449 h 476"/>
                <a:gd name="T50" fmla="*/ 100 w 438"/>
                <a:gd name="T51" fmla="*/ 429 h 476"/>
                <a:gd name="T52" fmla="*/ 76 w 438"/>
                <a:gd name="T53" fmla="*/ 405 h 476"/>
                <a:gd name="T54" fmla="*/ 53 w 438"/>
                <a:gd name="T55" fmla="*/ 378 h 476"/>
                <a:gd name="T56" fmla="*/ 35 w 438"/>
                <a:gd name="T57" fmla="*/ 348 h 476"/>
                <a:gd name="T58" fmla="*/ 20 w 438"/>
                <a:gd name="T59" fmla="*/ 316 h 476"/>
                <a:gd name="T60" fmla="*/ 9 w 438"/>
                <a:gd name="T61" fmla="*/ 283 h 476"/>
                <a:gd name="T62" fmla="*/ 2 w 438"/>
                <a:gd name="T63" fmla="*/ 251 h 476"/>
                <a:gd name="T64" fmla="*/ 0 w 438"/>
                <a:gd name="T65" fmla="*/ 218 h 476"/>
                <a:gd name="T66" fmla="*/ 2 w 438"/>
                <a:gd name="T67" fmla="*/ 182 h 476"/>
                <a:gd name="T68" fmla="*/ 11 w 438"/>
                <a:gd name="T69" fmla="*/ 149 h 476"/>
                <a:gd name="T70" fmla="*/ 25 w 438"/>
                <a:gd name="T71" fmla="*/ 118 h 476"/>
                <a:gd name="T72" fmla="*/ 42 w 438"/>
                <a:gd name="T73" fmla="*/ 89 h 476"/>
                <a:gd name="T74" fmla="*/ 64 w 438"/>
                <a:gd name="T75" fmla="*/ 64 h 476"/>
                <a:gd name="T76" fmla="*/ 90 w 438"/>
                <a:gd name="T77" fmla="*/ 42 h 476"/>
                <a:gd name="T78" fmla="*/ 118 w 438"/>
                <a:gd name="T79" fmla="*/ 24 h 476"/>
                <a:gd name="T80" fmla="*/ 150 w 438"/>
                <a:gd name="T81" fmla="*/ 11 h 476"/>
                <a:gd name="T82" fmla="*/ 184 w 438"/>
                <a:gd name="T83" fmla="*/ 3 h 476"/>
                <a:gd name="T84" fmla="*/ 219 w 438"/>
                <a:gd name="T85"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476">
                  <a:moveTo>
                    <a:pt x="219" y="0"/>
                  </a:moveTo>
                  <a:lnTo>
                    <a:pt x="254" y="3"/>
                  </a:lnTo>
                  <a:lnTo>
                    <a:pt x="289" y="11"/>
                  </a:lnTo>
                  <a:lnTo>
                    <a:pt x="320" y="24"/>
                  </a:lnTo>
                  <a:lnTo>
                    <a:pt x="349" y="42"/>
                  </a:lnTo>
                  <a:lnTo>
                    <a:pt x="374" y="64"/>
                  </a:lnTo>
                  <a:lnTo>
                    <a:pt x="396" y="89"/>
                  </a:lnTo>
                  <a:lnTo>
                    <a:pt x="414" y="118"/>
                  </a:lnTo>
                  <a:lnTo>
                    <a:pt x="427" y="149"/>
                  </a:lnTo>
                  <a:lnTo>
                    <a:pt x="435" y="182"/>
                  </a:lnTo>
                  <a:lnTo>
                    <a:pt x="438" y="218"/>
                  </a:lnTo>
                  <a:lnTo>
                    <a:pt x="435" y="251"/>
                  </a:lnTo>
                  <a:lnTo>
                    <a:pt x="429" y="283"/>
                  </a:lnTo>
                  <a:lnTo>
                    <a:pt x="418" y="316"/>
                  </a:lnTo>
                  <a:lnTo>
                    <a:pt x="403" y="348"/>
                  </a:lnTo>
                  <a:lnTo>
                    <a:pt x="384" y="378"/>
                  </a:lnTo>
                  <a:lnTo>
                    <a:pt x="363" y="405"/>
                  </a:lnTo>
                  <a:lnTo>
                    <a:pt x="339" y="429"/>
                  </a:lnTo>
                  <a:lnTo>
                    <a:pt x="312" y="449"/>
                  </a:lnTo>
                  <a:lnTo>
                    <a:pt x="282" y="464"/>
                  </a:lnTo>
                  <a:lnTo>
                    <a:pt x="251" y="473"/>
                  </a:lnTo>
                  <a:lnTo>
                    <a:pt x="219" y="476"/>
                  </a:lnTo>
                  <a:lnTo>
                    <a:pt x="187" y="473"/>
                  </a:lnTo>
                  <a:lnTo>
                    <a:pt x="156" y="464"/>
                  </a:lnTo>
                  <a:lnTo>
                    <a:pt x="127" y="449"/>
                  </a:lnTo>
                  <a:lnTo>
                    <a:pt x="100" y="429"/>
                  </a:lnTo>
                  <a:lnTo>
                    <a:pt x="76" y="405"/>
                  </a:lnTo>
                  <a:lnTo>
                    <a:pt x="53" y="378"/>
                  </a:lnTo>
                  <a:lnTo>
                    <a:pt x="35" y="348"/>
                  </a:lnTo>
                  <a:lnTo>
                    <a:pt x="20" y="316"/>
                  </a:lnTo>
                  <a:lnTo>
                    <a:pt x="9" y="283"/>
                  </a:lnTo>
                  <a:lnTo>
                    <a:pt x="2" y="251"/>
                  </a:lnTo>
                  <a:lnTo>
                    <a:pt x="0" y="218"/>
                  </a:lnTo>
                  <a:lnTo>
                    <a:pt x="2" y="182"/>
                  </a:lnTo>
                  <a:lnTo>
                    <a:pt x="11" y="149"/>
                  </a:lnTo>
                  <a:lnTo>
                    <a:pt x="25" y="118"/>
                  </a:lnTo>
                  <a:lnTo>
                    <a:pt x="42" y="89"/>
                  </a:lnTo>
                  <a:lnTo>
                    <a:pt x="64" y="64"/>
                  </a:lnTo>
                  <a:lnTo>
                    <a:pt x="90" y="42"/>
                  </a:lnTo>
                  <a:lnTo>
                    <a:pt x="118" y="24"/>
                  </a:lnTo>
                  <a:lnTo>
                    <a:pt x="150" y="11"/>
                  </a:lnTo>
                  <a:lnTo>
                    <a:pt x="184" y="3"/>
                  </a:lnTo>
                  <a:lnTo>
                    <a:pt x="2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2895ED10-80D5-4B1C-BFB2-DE7F122153E3}"/>
                </a:ext>
              </a:extLst>
            </p:cNvPr>
            <p:cNvSpPr>
              <a:spLocks noEditPoints="1"/>
            </p:cNvSpPr>
            <p:nvPr/>
          </p:nvSpPr>
          <p:spPr bwMode="auto">
            <a:xfrm>
              <a:off x="-81" y="1758"/>
              <a:ext cx="73" cy="113"/>
            </a:xfrm>
            <a:custGeom>
              <a:avLst/>
              <a:gdLst>
                <a:gd name="T0" fmla="*/ 502 w 1091"/>
                <a:gd name="T1" fmla="*/ 1501 h 1690"/>
                <a:gd name="T2" fmla="*/ 919 w 1091"/>
                <a:gd name="T3" fmla="*/ 613 h 1690"/>
                <a:gd name="T4" fmla="*/ 919 w 1091"/>
                <a:gd name="T5" fmla="*/ 773 h 1690"/>
                <a:gd name="T6" fmla="*/ 919 w 1091"/>
                <a:gd name="T7" fmla="*/ 613 h 1690"/>
                <a:gd name="T8" fmla="*/ 849 w 1091"/>
                <a:gd name="T9" fmla="*/ 434 h 1690"/>
                <a:gd name="T10" fmla="*/ 557 w 1091"/>
                <a:gd name="T11" fmla="*/ 0 h 1690"/>
                <a:gd name="T12" fmla="*/ 520 w 1091"/>
                <a:gd name="T13" fmla="*/ 492 h 1690"/>
                <a:gd name="T14" fmla="*/ 600 w 1091"/>
                <a:gd name="T15" fmla="*/ 41 h 1690"/>
                <a:gd name="T16" fmla="*/ 659 w 1091"/>
                <a:gd name="T17" fmla="*/ 3 h 1690"/>
                <a:gd name="T18" fmla="*/ 768 w 1091"/>
                <a:gd name="T19" fmla="*/ 20 h 1690"/>
                <a:gd name="T20" fmla="*/ 865 w 1091"/>
                <a:gd name="T21" fmla="*/ 43 h 1690"/>
                <a:gd name="T22" fmla="*/ 935 w 1091"/>
                <a:gd name="T23" fmla="*/ 64 h 1690"/>
                <a:gd name="T24" fmla="*/ 965 w 1091"/>
                <a:gd name="T25" fmla="*/ 74 h 1690"/>
                <a:gd name="T26" fmla="*/ 967 w 1091"/>
                <a:gd name="T27" fmla="*/ 75 h 1690"/>
                <a:gd name="T28" fmla="*/ 987 w 1091"/>
                <a:gd name="T29" fmla="*/ 88 h 1690"/>
                <a:gd name="T30" fmla="*/ 1001 w 1091"/>
                <a:gd name="T31" fmla="*/ 99 h 1690"/>
                <a:gd name="T32" fmla="*/ 1012 w 1091"/>
                <a:gd name="T33" fmla="*/ 115 h 1690"/>
                <a:gd name="T34" fmla="*/ 1017 w 1091"/>
                <a:gd name="T35" fmla="*/ 129 h 1690"/>
                <a:gd name="T36" fmla="*/ 1021 w 1091"/>
                <a:gd name="T37" fmla="*/ 152 h 1690"/>
                <a:gd name="T38" fmla="*/ 1022 w 1091"/>
                <a:gd name="T39" fmla="*/ 154 h 1690"/>
                <a:gd name="T40" fmla="*/ 1013 w 1091"/>
                <a:gd name="T41" fmla="*/ 507 h 1690"/>
                <a:gd name="T42" fmla="*/ 997 w 1091"/>
                <a:gd name="T43" fmla="*/ 531 h 1690"/>
                <a:gd name="T44" fmla="*/ 1029 w 1091"/>
                <a:gd name="T45" fmla="*/ 532 h 1690"/>
                <a:gd name="T46" fmla="*/ 1080 w 1091"/>
                <a:gd name="T47" fmla="*/ 572 h 1690"/>
                <a:gd name="T48" fmla="*/ 1091 w 1091"/>
                <a:gd name="T49" fmla="*/ 1587 h 1690"/>
                <a:gd name="T50" fmla="*/ 1067 w 1091"/>
                <a:gd name="T51" fmla="*/ 1648 h 1690"/>
                <a:gd name="T52" fmla="*/ 1005 w 1091"/>
                <a:gd name="T53" fmla="*/ 1673 h 1690"/>
                <a:gd name="T54" fmla="*/ 372 w 1091"/>
                <a:gd name="T55" fmla="*/ 1661 h 1690"/>
                <a:gd name="T56" fmla="*/ 332 w 1091"/>
                <a:gd name="T57" fmla="*/ 1610 h 1690"/>
                <a:gd name="T58" fmla="*/ 241 w 1091"/>
                <a:gd name="T59" fmla="*/ 1004 h 1690"/>
                <a:gd name="T60" fmla="*/ 196 w 1091"/>
                <a:gd name="T61" fmla="*/ 1636 h 1690"/>
                <a:gd name="T62" fmla="*/ 148 w 1091"/>
                <a:gd name="T63" fmla="*/ 1680 h 1690"/>
                <a:gd name="T64" fmla="*/ 99 w 1091"/>
                <a:gd name="T65" fmla="*/ 1690 h 1690"/>
                <a:gd name="T66" fmla="*/ 35 w 1091"/>
                <a:gd name="T67" fmla="*/ 1663 h 1690"/>
                <a:gd name="T68" fmla="*/ 2 w 1091"/>
                <a:gd name="T69" fmla="*/ 1605 h 1690"/>
                <a:gd name="T70" fmla="*/ 41 w 1091"/>
                <a:gd name="T71" fmla="*/ 890 h 1690"/>
                <a:gd name="T72" fmla="*/ 79 w 1091"/>
                <a:gd name="T73" fmla="*/ 837 h 1690"/>
                <a:gd name="T74" fmla="*/ 347 w 1091"/>
                <a:gd name="T75" fmla="*/ 772 h 1690"/>
                <a:gd name="T76" fmla="*/ 329 w 1091"/>
                <a:gd name="T77" fmla="*/ 217 h 1690"/>
                <a:gd name="T78" fmla="*/ 321 w 1091"/>
                <a:gd name="T79" fmla="*/ 604 h 1690"/>
                <a:gd name="T80" fmla="*/ 282 w 1091"/>
                <a:gd name="T81" fmla="*/ 644 h 1690"/>
                <a:gd name="T82" fmla="*/ 104 w 1091"/>
                <a:gd name="T83" fmla="*/ 722 h 1690"/>
                <a:gd name="T84" fmla="*/ 51 w 1091"/>
                <a:gd name="T85" fmla="*/ 703 h 1690"/>
                <a:gd name="T86" fmla="*/ 20 w 1091"/>
                <a:gd name="T87" fmla="*/ 655 h 1690"/>
                <a:gd name="T88" fmla="*/ 26 w 1091"/>
                <a:gd name="T89" fmla="*/ 599 h 1690"/>
                <a:gd name="T90" fmla="*/ 65 w 1091"/>
                <a:gd name="T91" fmla="*/ 558 h 1690"/>
                <a:gd name="T92" fmla="*/ 161 w 1091"/>
                <a:gd name="T93" fmla="*/ 134 h 1690"/>
                <a:gd name="T94" fmla="*/ 164 w 1091"/>
                <a:gd name="T95" fmla="*/ 119 h 1690"/>
                <a:gd name="T96" fmla="*/ 172 w 1091"/>
                <a:gd name="T97" fmla="*/ 106 h 1690"/>
                <a:gd name="T98" fmla="*/ 183 w 1091"/>
                <a:gd name="T99" fmla="*/ 93 h 1690"/>
                <a:gd name="T100" fmla="*/ 200 w 1091"/>
                <a:gd name="T101" fmla="*/ 82 h 1690"/>
                <a:gd name="T102" fmla="*/ 213 w 1091"/>
                <a:gd name="T103" fmla="*/ 74 h 1690"/>
                <a:gd name="T104" fmla="*/ 243 w 1091"/>
                <a:gd name="T105" fmla="*/ 64 h 1690"/>
                <a:gd name="T106" fmla="*/ 313 w 1091"/>
                <a:gd name="T107" fmla="*/ 43 h 1690"/>
                <a:gd name="T108" fmla="*/ 410 w 1091"/>
                <a:gd name="T109" fmla="*/ 20 h 1690"/>
                <a:gd name="T110" fmla="*/ 520 w 1091"/>
                <a:gd name="T111" fmla="*/ 3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91" h="1690">
                  <a:moveTo>
                    <a:pt x="919" y="949"/>
                  </a:moveTo>
                  <a:lnTo>
                    <a:pt x="502" y="1046"/>
                  </a:lnTo>
                  <a:lnTo>
                    <a:pt x="502" y="1501"/>
                  </a:lnTo>
                  <a:lnTo>
                    <a:pt x="919" y="1501"/>
                  </a:lnTo>
                  <a:lnTo>
                    <a:pt x="919" y="949"/>
                  </a:lnTo>
                  <a:close/>
                  <a:moveTo>
                    <a:pt x="919" y="613"/>
                  </a:moveTo>
                  <a:lnTo>
                    <a:pt x="832" y="710"/>
                  </a:lnTo>
                  <a:lnTo>
                    <a:pt x="832" y="793"/>
                  </a:lnTo>
                  <a:lnTo>
                    <a:pt x="919" y="773"/>
                  </a:lnTo>
                  <a:lnTo>
                    <a:pt x="919" y="615"/>
                  </a:lnTo>
                  <a:lnTo>
                    <a:pt x="919" y="614"/>
                  </a:lnTo>
                  <a:lnTo>
                    <a:pt x="919" y="613"/>
                  </a:lnTo>
                  <a:close/>
                  <a:moveTo>
                    <a:pt x="832" y="212"/>
                  </a:moveTo>
                  <a:lnTo>
                    <a:pt x="832" y="453"/>
                  </a:lnTo>
                  <a:lnTo>
                    <a:pt x="849" y="434"/>
                  </a:lnTo>
                  <a:lnTo>
                    <a:pt x="849" y="218"/>
                  </a:lnTo>
                  <a:lnTo>
                    <a:pt x="832" y="212"/>
                  </a:lnTo>
                  <a:close/>
                  <a:moveTo>
                    <a:pt x="557" y="0"/>
                  </a:moveTo>
                  <a:lnTo>
                    <a:pt x="578" y="41"/>
                  </a:lnTo>
                  <a:lnTo>
                    <a:pt x="578" y="41"/>
                  </a:lnTo>
                  <a:lnTo>
                    <a:pt x="520" y="492"/>
                  </a:lnTo>
                  <a:lnTo>
                    <a:pt x="589" y="612"/>
                  </a:lnTo>
                  <a:lnTo>
                    <a:pt x="659" y="492"/>
                  </a:lnTo>
                  <a:lnTo>
                    <a:pt x="600" y="41"/>
                  </a:lnTo>
                  <a:lnTo>
                    <a:pt x="601" y="41"/>
                  </a:lnTo>
                  <a:lnTo>
                    <a:pt x="621" y="0"/>
                  </a:lnTo>
                  <a:lnTo>
                    <a:pt x="659" y="3"/>
                  </a:lnTo>
                  <a:lnTo>
                    <a:pt x="696" y="8"/>
                  </a:lnTo>
                  <a:lnTo>
                    <a:pt x="732" y="13"/>
                  </a:lnTo>
                  <a:lnTo>
                    <a:pt x="768" y="20"/>
                  </a:lnTo>
                  <a:lnTo>
                    <a:pt x="802" y="28"/>
                  </a:lnTo>
                  <a:lnTo>
                    <a:pt x="835" y="35"/>
                  </a:lnTo>
                  <a:lnTo>
                    <a:pt x="865" y="43"/>
                  </a:lnTo>
                  <a:lnTo>
                    <a:pt x="891" y="51"/>
                  </a:lnTo>
                  <a:lnTo>
                    <a:pt x="915" y="57"/>
                  </a:lnTo>
                  <a:lnTo>
                    <a:pt x="935" y="64"/>
                  </a:lnTo>
                  <a:lnTo>
                    <a:pt x="950" y="69"/>
                  </a:lnTo>
                  <a:lnTo>
                    <a:pt x="960" y="72"/>
                  </a:lnTo>
                  <a:lnTo>
                    <a:pt x="965" y="74"/>
                  </a:lnTo>
                  <a:lnTo>
                    <a:pt x="966" y="74"/>
                  </a:lnTo>
                  <a:lnTo>
                    <a:pt x="966" y="74"/>
                  </a:lnTo>
                  <a:lnTo>
                    <a:pt x="967" y="75"/>
                  </a:lnTo>
                  <a:lnTo>
                    <a:pt x="975" y="79"/>
                  </a:lnTo>
                  <a:lnTo>
                    <a:pt x="984" y="85"/>
                  </a:lnTo>
                  <a:lnTo>
                    <a:pt x="987" y="88"/>
                  </a:lnTo>
                  <a:lnTo>
                    <a:pt x="991" y="90"/>
                  </a:lnTo>
                  <a:lnTo>
                    <a:pt x="996" y="92"/>
                  </a:lnTo>
                  <a:lnTo>
                    <a:pt x="1001" y="99"/>
                  </a:lnTo>
                  <a:lnTo>
                    <a:pt x="1005" y="106"/>
                  </a:lnTo>
                  <a:lnTo>
                    <a:pt x="1008" y="111"/>
                  </a:lnTo>
                  <a:lnTo>
                    <a:pt x="1012" y="115"/>
                  </a:lnTo>
                  <a:lnTo>
                    <a:pt x="1014" y="119"/>
                  </a:lnTo>
                  <a:lnTo>
                    <a:pt x="1016" y="124"/>
                  </a:lnTo>
                  <a:lnTo>
                    <a:pt x="1017" y="129"/>
                  </a:lnTo>
                  <a:lnTo>
                    <a:pt x="1018" y="134"/>
                  </a:lnTo>
                  <a:lnTo>
                    <a:pt x="1020" y="143"/>
                  </a:lnTo>
                  <a:lnTo>
                    <a:pt x="1021" y="152"/>
                  </a:lnTo>
                  <a:lnTo>
                    <a:pt x="1021" y="153"/>
                  </a:lnTo>
                  <a:lnTo>
                    <a:pt x="1022" y="153"/>
                  </a:lnTo>
                  <a:lnTo>
                    <a:pt x="1022" y="154"/>
                  </a:lnTo>
                  <a:lnTo>
                    <a:pt x="1023" y="465"/>
                  </a:lnTo>
                  <a:lnTo>
                    <a:pt x="1020" y="486"/>
                  </a:lnTo>
                  <a:lnTo>
                    <a:pt x="1013" y="507"/>
                  </a:lnTo>
                  <a:lnTo>
                    <a:pt x="1001" y="523"/>
                  </a:lnTo>
                  <a:lnTo>
                    <a:pt x="994" y="532"/>
                  </a:lnTo>
                  <a:lnTo>
                    <a:pt x="997" y="531"/>
                  </a:lnTo>
                  <a:lnTo>
                    <a:pt x="1001" y="530"/>
                  </a:lnTo>
                  <a:lnTo>
                    <a:pt x="1005" y="529"/>
                  </a:lnTo>
                  <a:lnTo>
                    <a:pt x="1029" y="532"/>
                  </a:lnTo>
                  <a:lnTo>
                    <a:pt x="1049" y="540"/>
                  </a:lnTo>
                  <a:lnTo>
                    <a:pt x="1067" y="554"/>
                  </a:lnTo>
                  <a:lnTo>
                    <a:pt x="1080" y="572"/>
                  </a:lnTo>
                  <a:lnTo>
                    <a:pt x="1089" y="592"/>
                  </a:lnTo>
                  <a:lnTo>
                    <a:pt x="1091" y="615"/>
                  </a:lnTo>
                  <a:lnTo>
                    <a:pt x="1091" y="1587"/>
                  </a:lnTo>
                  <a:lnTo>
                    <a:pt x="1089" y="1610"/>
                  </a:lnTo>
                  <a:lnTo>
                    <a:pt x="1080" y="1631"/>
                  </a:lnTo>
                  <a:lnTo>
                    <a:pt x="1067" y="1648"/>
                  </a:lnTo>
                  <a:lnTo>
                    <a:pt x="1049" y="1661"/>
                  </a:lnTo>
                  <a:lnTo>
                    <a:pt x="1029" y="1670"/>
                  </a:lnTo>
                  <a:lnTo>
                    <a:pt x="1005" y="1673"/>
                  </a:lnTo>
                  <a:lnTo>
                    <a:pt x="416" y="1673"/>
                  </a:lnTo>
                  <a:lnTo>
                    <a:pt x="393" y="1670"/>
                  </a:lnTo>
                  <a:lnTo>
                    <a:pt x="372" y="1661"/>
                  </a:lnTo>
                  <a:lnTo>
                    <a:pt x="354" y="1648"/>
                  </a:lnTo>
                  <a:lnTo>
                    <a:pt x="342" y="1631"/>
                  </a:lnTo>
                  <a:lnTo>
                    <a:pt x="332" y="1610"/>
                  </a:lnTo>
                  <a:lnTo>
                    <a:pt x="329" y="1587"/>
                  </a:lnTo>
                  <a:lnTo>
                    <a:pt x="329" y="986"/>
                  </a:lnTo>
                  <a:lnTo>
                    <a:pt x="241" y="1004"/>
                  </a:lnTo>
                  <a:lnTo>
                    <a:pt x="209" y="1593"/>
                  </a:lnTo>
                  <a:lnTo>
                    <a:pt x="204" y="1615"/>
                  </a:lnTo>
                  <a:lnTo>
                    <a:pt x="196" y="1636"/>
                  </a:lnTo>
                  <a:lnTo>
                    <a:pt x="183" y="1654"/>
                  </a:lnTo>
                  <a:lnTo>
                    <a:pt x="167" y="1669"/>
                  </a:lnTo>
                  <a:lnTo>
                    <a:pt x="148" y="1680"/>
                  </a:lnTo>
                  <a:lnTo>
                    <a:pt x="127" y="1688"/>
                  </a:lnTo>
                  <a:lnTo>
                    <a:pt x="104" y="1690"/>
                  </a:lnTo>
                  <a:lnTo>
                    <a:pt x="99" y="1690"/>
                  </a:lnTo>
                  <a:lnTo>
                    <a:pt x="75" y="1687"/>
                  </a:lnTo>
                  <a:lnTo>
                    <a:pt x="53" y="1677"/>
                  </a:lnTo>
                  <a:lnTo>
                    <a:pt x="35" y="1663"/>
                  </a:lnTo>
                  <a:lnTo>
                    <a:pt x="19" y="1646"/>
                  </a:lnTo>
                  <a:lnTo>
                    <a:pt x="9" y="1628"/>
                  </a:lnTo>
                  <a:lnTo>
                    <a:pt x="2" y="1605"/>
                  </a:lnTo>
                  <a:lnTo>
                    <a:pt x="0" y="1581"/>
                  </a:lnTo>
                  <a:lnTo>
                    <a:pt x="37" y="914"/>
                  </a:lnTo>
                  <a:lnTo>
                    <a:pt x="41" y="890"/>
                  </a:lnTo>
                  <a:lnTo>
                    <a:pt x="50" y="870"/>
                  </a:lnTo>
                  <a:lnTo>
                    <a:pt x="63" y="851"/>
                  </a:lnTo>
                  <a:lnTo>
                    <a:pt x="79" y="837"/>
                  </a:lnTo>
                  <a:lnTo>
                    <a:pt x="98" y="825"/>
                  </a:lnTo>
                  <a:lnTo>
                    <a:pt x="120" y="819"/>
                  </a:lnTo>
                  <a:lnTo>
                    <a:pt x="347" y="772"/>
                  </a:lnTo>
                  <a:lnTo>
                    <a:pt x="347" y="211"/>
                  </a:lnTo>
                  <a:lnTo>
                    <a:pt x="337" y="214"/>
                  </a:lnTo>
                  <a:lnTo>
                    <a:pt x="329" y="217"/>
                  </a:lnTo>
                  <a:lnTo>
                    <a:pt x="329" y="567"/>
                  </a:lnTo>
                  <a:lnTo>
                    <a:pt x="327" y="586"/>
                  </a:lnTo>
                  <a:lnTo>
                    <a:pt x="321" y="604"/>
                  </a:lnTo>
                  <a:lnTo>
                    <a:pt x="311" y="619"/>
                  </a:lnTo>
                  <a:lnTo>
                    <a:pt x="298" y="633"/>
                  </a:lnTo>
                  <a:lnTo>
                    <a:pt x="282" y="644"/>
                  </a:lnTo>
                  <a:lnTo>
                    <a:pt x="143" y="712"/>
                  </a:lnTo>
                  <a:lnTo>
                    <a:pt x="124" y="718"/>
                  </a:lnTo>
                  <a:lnTo>
                    <a:pt x="104" y="722"/>
                  </a:lnTo>
                  <a:lnTo>
                    <a:pt x="85" y="720"/>
                  </a:lnTo>
                  <a:lnTo>
                    <a:pt x="67" y="713"/>
                  </a:lnTo>
                  <a:lnTo>
                    <a:pt x="51" y="703"/>
                  </a:lnTo>
                  <a:lnTo>
                    <a:pt x="37" y="690"/>
                  </a:lnTo>
                  <a:lnTo>
                    <a:pt x="27" y="673"/>
                  </a:lnTo>
                  <a:lnTo>
                    <a:pt x="20" y="655"/>
                  </a:lnTo>
                  <a:lnTo>
                    <a:pt x="17" y="636"/>
                  </a:lnTo>
                  <a:lnTo>
                    <a:pt x="19" y="617"/>
                  </a:lnTo>
                  <a:lnTo>
                    <a:pt x="26" y="599"/>
                  </a:lnTo>
                  <a:lnTo>
                    <a:pt x="35" y="583"/>
                  </a:lnTo>
                  <a:lnTo>
                    <a:pt x="49" y="570"/>
                  </a:lnTo>
                  <a:lnTo>
                    <a:pt x="65" y="558"/>
                  </a:lnTo>
                  <a:lnTo>
                    <a:pt x="156" y="514"/>
                  </a:lnTo>
                  <a:lnTo>
                    <a:pt x="156" y="152"/>
                  </a:lnTo>
                  <a:lnTo>
                    <a:pt x="161" y="134"/>
                  </a:lnTo>
                  <a:lnTo>
                    <a:pt x="162" y="129"/>
                  </a:lnTo>
                  <a:lnTo>
                    <a:pt x="163" y="125"/>
                  </a:lnTo>
                  <a:lnTo>
                    <a:pt x="164" y="119"/>
                  </a:lnTo>
                  <a:lnTo>
                    <a:pt x="166" y="115"/>
                  </a:lnTo>
                  <a:lnTo>
                    <a:pt x="169" y="110"/>
                  </a:lnTo>
                  <a:lnTo>
                    <a:pt x="172" y="106"/>
                  </a:lnTo>
                  <a:lnTo>
                    <a:pt x="176" y="102"/>
                  </a:lnTo>
                  <a:lnTo>
                    <a:pt x="179" y="97"/>
                  </a:lnTo>
                  <a:lnTo>
                    <a:pt x="183" y="93"/>
                  </a:lnTo>
                  <a:lnTo>
                    <a:pt x="188" y="89"/>
                  </a:lnTo>
                  <a:lnTo>
                    <a:pt x="195" y="85"/>
                  </a:lnTo>
                  <a:lnTo>
                    <a:pt x="200" y="82"/>
                  </a:lnTo>
                  <a:lnTo>
                    <a:pt x="205" y="77"/>
                  </a:lnTo>
                  <a:lnTo>
                    <a:pt x="212" y="75"/>
                  </a:lnTo>
                  <a:lnTo>
                    <a:pt x="213" y="74"/>
                  </a:lnTo>
                  <a:lnTo>
                    <a:pt x="218" y="72"/>
                  </a:lnTo>
                  <a:lnTo>
                    <a:pt x="228" y="69"/>
                  </a:lnTo>
                  <a:lnTo>
                    <a:pt x="243" y="64"/>
                  </a:lnTo>
                  <a:lnTo>
                    <a:pt x="263" y="57"/>
                  </a:lnTo>
                  <a:lnTo>
                    <a:pt x="286" y="51"/>
                  </a:lnTo>
                  <a:lnTo>
                    <a:pt x="313" y="43"/>
                  </a:lnTo>
                  <a:lnTo>
                    <a:pt x="343" y="35"/>
                  </a:lnTo>
                  <a:lnTo>
                    <a:pt x="376" y="28"/>
                  </a:lnTo>
                  <a:lnTo>
                    <a:pt x="410" y="20"/>
                  </a:lnTo>
                  <a:lnTo>
                    <a:pt x="446" y="13"/>
                  </a:lnTo>
                  <a:lnTo>
                    <a:pt x="483" y="8"/>
                  </a:lnTo>
                  <a:lnTo>
                    <a:pt x="520" y="3"/>
                  </a:lnTo>
                  <a:lnTo>
                    <a:pt x="5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7E1AF840-D152-475C-906F-671C5D9E7BCC}"/>
                </a:ext>
              </a:extLst>
            </p:cNvPr>
            <p:cNvSpPr>
              <a:spLocks/>
            </p:cNvSpPr>
            <p:nvPr/>
          </p:nvSpPr>
          <p:spPr bwMode="auto">
            <a:xfrm>
              <a:off x="-155" y="1792"/>
              <a:ext cx="65" cy="78"/>
            </a:xfrm>
            <a:custGeom>
              <a:avLst/>
              <a:gdLst>
                <a:gd name="T0" fmla="*/ 104 w 970"/>
                <a:gd name="T1" fmla="*/ 0 h 1173"/>
                <a:gd name="T2" fmla="*/ 865 w 970"/>
                <a:gd name="T3" fmla="*/ 0 h 1173"/>
                <a:gd name="T4" fmla="*/ 890 w 970"/>
                <a:gd name="T5" fmla="*/ 3 h 1173"/>
                <a:gd name="T6" fmla="*/ 911 w 970"/>
                <a:gd name="T7" fmla="*/ 11 h 1173"/>
                <a:gd name="T8" fmla="*/ 931 w 970"/>
                <a:gd name="T9" fmla="*/ 23 h 1173"/>
                <a:gd name="T10" fmla="*/ 947 w 970"/>
                <a:gd name="T11" fmla="*/ 39 h 1173"/>
                <a:gd name="T12" fmla="*/ 959 w 970"/>
                <a:gd name="T13" fmla="*/ 58 h 1173"/>
                <a:gd name="T14" fmla="*/ 967 w 970"/>
                <a:gd name="T15" fmla="*/ 80 h 1173"/>
                <a:gd name="T16" fmla="*/ 970 w 970"/>
                <a:gd name="T17" fmla="*/ 104 h 1173"/>
                <a:gd name="T18" fmla="*/ 967 w 970"/>
                <a:gd name="T19" fmla="*/ 127 h 1173"/>
                <a:gd name="T20" fmla="*/ 959 w 970"/>
                <a:gd name="T21" fmla="*/ 149 h 1173"/>
                <a:gd name="T22" fmla="*/ 947 w 970"/>
                <a:gd name="T23" fmla="*/ 168 h 1173"/>
                <a:gd name="T24" fmla="*/ 931 w 970"/>
                <a:gd name="T25" fmla="*/ 184 h 1173"/>
                <a:gd name="T26" fmla="*/ 911 w 970"/>
                <a:gd name="T27" fmla="*/ 195 h 1173"/>
                <a:gd name="T28" fmla="*/ 890 w 970"/>
                <a:gd name="T29" fmla="*/ 204 h 1173"/>
                <a:gd name="T30" fmla="*/ 865 w 970"/>
                <a:gd name="T31" fmla="*/ 206 h 1173"/>
                <a:gd name="T32" fmla="*/ 847 w 970"/>
                <a:gd name="T33" fmla="*/ 206 h 1173"/>
                <a:gd name="T34" fmla="*/ 847 w 970"/>
                <a:gd name="T35" fmla="*/ 1087 h 1173"/>
                <a:gd name="T36" fmla="*/ 844 w 970"/>
                <a:gd name="T37" fmla="*/ 1110 h 1173"/>
                <a:gd name="T38" fmla="*/ 835 w 970"/>
                <a:gd name="T39" fmla="*/ 1131 h 1173"/>
                <a:gd name="T40" fmla="*/ 822 w 970"/>
                <a:gd name="T41" fmla="*/ 1148 h 1173"/>
                <a:gd name="T42" fmla="*/ 804 w 970"/>
                <a:gd name="T43" fmla="*/ 1161 h 1173"/>
                <a:gd name="T44" fmla="*/ 784 w 970"/>
                <a:gd name="T45" fmla="*/ 1170 h 1173"/>
                <a:gd name="T46" fmla="*/ 760 w 970"/>
                <a:gd name="T47" fmla="*/ 1173 h 1173"/>
                <a:gd name="T48" fmla="*/ 210 w 970"/>
                <a:gd name="T49" fmla="*/ 1173 h 1173"/>
                <a:gd name="T50" fmla="*/ 187 w 970"/>
                <a:gd name="T51" fmla="*/ 1170 h 1173"/>
                <a:gd name="T52" fmla="*/ 167 w 970"/>
                <a:gd name="T53" fmla="*/ 1161 h 1173"/>
                <a:gd name="T54" fmla="*/ 149 w 970"/>
                <a:gd name="T55" fmla="*/ 1148 h 1173"/>
                <a:gd name="T56" fmla="*/ 135 w 970"/>
                <a:gd name="T57" fmla="*/ 1131 h 1173"/>
                <a:gd name="T58" fmla="*/ 126 w 970"/>
                <a:gd name="T59" fmla="*/ 1110 h 1173"/>
                <a:gd name="T60" fmla="*/ 123 w 970"/>
                <a:gd name="T61" fmla="*/ 1087 h 1173"/>
                <a:gd name="T62" fmla="*/ 123 w 970"/>
                <a:gd name="T63" fmla="*/ 206 h 1173"/>
                <a:gd name="T64" fmla="*/ 104 w 970"/>
                <a:gd name="T65" fmla="*/ 206 h 1173"/>
                <a:gd name="T66" fmla="*/ 81 w 970"/>
                <a:gd name="T67" fmla="*/ 204 h 1173"/>
                <a:gd name="T68" fmla="*/ 58 w 970"/>
                <a:gd name="T69" fmla="*/ 195 h 1173"/>
                <a:gd name="T70" fmla="*/ 39 w 970"/>
                <a:gd name="T71" fmla="*/ 184 h 1173"/>
                <a:gd name="T72" fmla="*/ 23 w 970"/>
                <a:gd name="T73" fmla="*/ 168 h 1173"/>
                <a:gd name="T74" fmla="*/ 10 w 970"/>
                <a:gd name="T75" fmla="*/ 149 h 1173"/>
                <a:gd name="T76" fmla="*/ 3 w 970"/>
                <a:gd name="T77" fmla="*/ 127 h 1173"/>
                <a:gd name="T78" fmla="*/ 0 w 970"/>
                <a:gd name="T79" fmla="*/ 104 h 1173"/>
                <a:gd name="T80" fmla="*/ 3 w 970"/>
                <a:gd name="T81" fmla="*/ 80 h 1173"/>
                <a:gd name="T82" fmla="*/ 10 w 970"/>
                <a:gd name="T83" fmla="*/ 58 h 1173"/>
                <a:gd name="T84" fmla="*/ 23 w 970"/>
                <a:gd name="T85" fmla="*/ 39 h 1173"/>
                <a:gd name="T86" fmla="*/ 39 w 970"/>
                <a:gd name="T87" fmla="*/ 23 h 1173"/>
                <a:gd name="T88" fmla="*/ 58 w 970"/>
                <a:gd name="T89" fmla="*/ 11 h 1173"/>
                <a:gd name="T90" fmla="*/ 81 w 970"/>
                <a:gd name="T91" fmla="*/ 3 h 1173"/>
                <a:gd name="T92" fmla="*/ 104 w 970"/>
                <a:gd name="T93" fmla="*/ 0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 h="1173">
                  <a:moveTo>
                    <a:pt x="104" y="0"/>
                  </a:moveTo>
                  <a:lnTo>
                    <a:pt x="865" y="0"/>
                  </a:lnTo>
                  <a:lnTo>
                    <a:pt x="890" y="3"/>
                  </a:lnTo>
                  <a:lnTo>
                    <a:pt x="911" y="11"/>
                  </a:lnTo>
                  <a:lnTo>
                    <a:pt x="931" y="23"/>
                  </a:lnTo>
                  <a:lnTo>
                    <a:pt x="947" y="39"/>
                  </a:lnTo>
                  <a:lnTo>
                    <a:pt x="959" y="58"/>
                  </a:lnTo>
                  <a:lnTo>
                    <a:pt x="967" y="80"/>
                  </a:lnTo>
                  <a:lnTo>
                    <a:pt x="970" y="104"/>
                  </a:lnTo>
                  <a:lnTo>
                    <a:pt x="967" y="127"/>
                  </a:lnTo>
                  <a:lnTo>
                    <a:pt x="959" y="149"/>
                  </a:lnTo>
                  <a:lnTo>
                    <a:pt x="947" y="168"/>
                  </a:lnTo>
                  <a:lnTo>
                    <a:pt x="931" y="184"/>
                  </a:lnTo>
                  <a:lnTo>
                    <a:pt x="911" y="195"/>
                  </a:lnTo>
                  <a:lnTo>
                    <a:pt x="890" y="204"/>
                  </a:lnTo>
                  <a:lnTo>
                    <a:pt x="865" y="206"/>
                  </a:lnTo>
                  <a:lnTo>
                    <a:pt x="847" y="206"/>
                  </a:lnTo>
                  <a:lnTo>
                    <a:pt x="847" y="1087"/>
                  </a:lnTo>
                  <a:lnTo>
                    <a:pt x="844" y="1110"/>
                  </a:lnTo>
                  <a:lnTo>
                    <a:pt x="835" y="1131"/>
                  </a:lnTo>
                  <a:lnTo>
                    <a:pt x="822" y="1148"/>
                  </a:lnTo>
                  <a:lnTo>
                    <a:pt x="804" y="1161"/>
                  </a:lnTo>
                  <a:lnTo>
                    <a:pt x="784" y="1170"/>
                  </a:lnTo>
                  <a:lnTo>
                    <a:pt x="760" y="1173"/>
                  </a:lnTo>
                  <a:lnTo>
                    <a:pt x="210" y="1173"/>
                  </a:lnTo>
                  <a:lnTo>
                    <a:pt x="187" y="1170"/>
                  </a:lnTo>
                  <a:lnTo>
                    <a:pt x="167" y="1161"/>
                  </a:lnTo>
                  <a:lnTo>
                    <a:pt x="149" y="1148"/>
                  </a:lnTo>
                  <a:lnTo>
                    <a:pt x="135" y="1131"/>
                  </a:lnTo>
                  <a:lnTo>
                    <a:pt x="126" y="1110"/>
                  </a:lnTo>
                  <a:lnTo>
                    <a:pt x="123" y="1087"/>
                  </a:lnTo>
                  <a:lnTo>
                    <a:pt x="123" y="206"/>
                  </a:lnTo>
                  <a:lnTo>
                    <a:pt x="104" y="206"/>
                  </a:lnTo>
                  <a:lnTo>
                    <a:pt x="81" y="204"/>
                  </a:lnTo>
                  <a:lnTo>
                    <a:pt x="58" y="195"/>
                  </a:lnTo>
                  <a:lnTo>
                    <a:pt x="39" y="184"/>
                  </a:lnTo>
                  <a:lnTo>
                    <a:pt x="23" y="168"/>
                  </a:lnTo>
                  <a:lnTo>
                    <a:pt x="10" y="149"/>
                  </a:lnTo>
                  <a:lnTo>
                    <a:pt x="3" y="127"/>
                  </a:lnTo>
                  <a:lnTo>
                    <a:pt x="0" y="104"/>
                  </a:lnTo>
                  <a:lnTo>
                    <a:pt x="3" y="80"/>
                  </a:lnTo>
                  <a:lnTo>
                    <a:pt x="10" y="58"/>
                  </a:lnTo>
                  <a:lnTo>
                    <a:pt x="23" y="39"/>
                  </a:lnTo>
                  <a:lnTo>
                    <a:pt x="39" y="23"/>
                  </a:lnTo>
                  <a:lnTo>
                    <a:pt x="58" y="11"/>
                  </a:lnTo>
                  <a:lnTo>
                    <a:pt x="81" y="3"/>
                  </a:lnTo>
                  <a:lnTo>
                    <a:pt x="1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E4DD5ABA-BF66-4D07-A62A-F6EBABB67372}"/>
                </a:ext>
              </a:extLst>
            </p:cNvPr>
            <p:cNvSpPr>
              <a:spLocks noEditPoints="1"/>
            </p:cNvSpPr>
            <p:nvPr/>
          </p:nvSpPr>
          <p:spPr bwMode="auto">
            <a:xfrm>
              <a:off x="-167" y="1694"/>
              <a:ext cx="89" cy="60"/>
            </a:xfrm>
            <a:custGeom>
              <a:avLst/>
              <a:gdLst>
                <a:gd name="T0" fmla="*/ 888 w 1333"/>
                <a:gd name="T1" fmla="*/ 379 h 896"/>
                <a:gd name="T2" fmla="*/ 852 w 1333"/>
                <a:gd name="T3" fmla="*/ 427 h 896"/>
                <a:gd name="T4" fmla="*/ 859 w 1333"/>
                <a:gd name="T5" fmla="*/ 489 h 896"/>
                <a:gd name="T6" fmla="*/ 907 w 1333"/>
                <a:gd name="T7" fmla="*/ 526 h 896"/>
                <a:gd name="T8" fmla="*/ 970 w 1333"/>
                <a:gd name="T9" fmla="*/ 517 h 896"/>
                <a:gd name="T10" fmla="*/ 1006 w 1333"/>
                <a:gd name="T11" fmla="*/ 470 h 896"/>
                <a:gd name="T12" fmla="*/ 999 w 1333"/>
                <a:gd name="T13" fmla="*/ 408 h 896"/>
                <a:gd name="T14" fmla="*/ 951 w 1333"/>
                <a:gd name="T15" fmla="*/ 372 h 896"/>
                <a:gd name="T16" fmla="*/ 644 w 1333"/>
                <a:gd name="T17" fmla="*/ 372 h 896"/>
                <a:gd name="T18" fmla="*/ 597 w 1333"/>
                <a:gd name="T19" fmla="*/ 408 h 896"/>
                <a:gd name="T20" fmla="*/ 589 w 1333"/>
                <a:gd name="T21" fmla="*/ 470 h 896"/>
                <a:gd name="T22" fmla="*/ 625 w 1333"/>
                <a:gd name="T23" fmla="*/ 517 h 896"/>
                <a:gd name="T24" fmla="*/ 688 w 1333"/>
                <a:gd name="T25" fmla="*/ 526 h 896"/>
                <a:gd name="T26" fmla="*/ 736 w 1333"/>
                <a:gd name="T27" fmla="*/ 489 h 896"/>
                <a:gd name="T28" fmla="*/ 743 w 1333"/>
                <a:gd name="T29" fmla="*/ 427 h 896"/>
                <a:gd name="T30" fmla="*/ 707 w 1333"/>
                <a:gd name="T31" fmla="*/ 379 h 896"/>
                <a:gd name="T32" fmla="*/ 403 w 1333"/>
                <a:gd name="T33" fmla="*/ 368 h 896"/>
                <a:gd name="T34" fmla="*/ 346 w 1333"/>
                <a:gd name="T35" fmla="*/ 392 h 896"/>
                <a:gd name="T36" fmla="*/ 322 w 1333"/>
                <a:gd name="T37" fmla="*/ 449 h 896"/>
                <a:gd name="T38" fmla="*/ 346 w 1333"/>
                <a:gd name="T39" fmla="*/ 504 h 896"/>
                <a:gd name="T40" fmla="*/ 403 w 1333"/>
                <a:gd name="T41" fmla="*/ 529 h 896"/>
                <a:gd name="T42" fmla="*/ 460 w 1333"/>
                <a:gd name="T43" fmla="*/ 504 h 896"/>
                <a:gd name="T44" fmla="*/ 484 w 1333"/>
                <a:gd name="T45" fmla="*/ 449 h 896"/>
                <a:gd name="T46" fmla="*/ 460 w 1333"/>
                <a:gd name="T47" fmla="*/ 392 h 896"/>
                <a:gd name="T48" fmla="*/ 403 w 1333"/>
                <a:gd name="T49" fmla="*/ 368 h 896"/>
                <a:gd name="T50" fmla="*/ 833 w 1333"/>
                <a:gd name="T51" fmla="*/ 4 h 896"/>
                <a:gd name="T52" fmla="*/ 887 w 1333"/>
                <a:gd name="T53" fmla="*/ 37 h 896"/>
                <a:gd name="T54" fmla="*/ 909 w 1333"/>
                <a:gd name="T55" fmla="*/ 99 h 896"/>
                <a:gd name="T56" fmla="*/ 1277 w 1333"/>
                <a:gd name="T57" fmla="*/ 281 h 896"/>
                <a:gd name="T58" fmla="*/ 1322 w 1333"/>
                <a:gd name="T59" fmla="*/ 316 h 896"/>
                <a:gd name="T60" fmla="*/ 1333 w 1333"/>
                <a:gd name="T61" fmla="*/ 664 h 896"/>
                <a:gd name="T62" fmla="*/ 1310 w 1333"/>
                <a:gd name="T63" fmla="*/ 716 h 896"/>
                <a:gd name="T64" fmla="*/ 1257 w 1333"/>
                <a:gd name="T65" fmla="*/ 739 h 896"/>
                <a:gd name="T66" fmla="*/ 1025 w 1333"/>
                <a:gd name="T67" fmla="*/ 739 h 896"/>
                <a:gd name="T68" fmla="*/ 676 w 1333"/>
                <a:gd name="T69" fmla="*/ 728 h 896"/>
                <a:gd name="T70" fmla="*/ 641 w 1333"/>
                <a:gd name="T71" fmla="*/ 683 h 896"/>
                <a:gd name="T72" fmla="*/ 402 w 1333"/>
                <a:gd name="T73" fmla="*/ 602 h 896"/>
                <a:gd name="T74" fmla="*/ 99 w 1333"/>
                <a:gd name="T75" fmla="*/ 602 h 896"/>
                <a:gd name="T76" fmla="*/ 37 w 1333"/>
                <a:gd name="T77" fmla="*/ 581 h 896"/>
                <a:gd name="T78" fmla="*/ 2 w 1333"/>
                <a:gd name="T79" fmla="*/ 528 h 896"/>
                <a:gd name="T80" fmla="*/ 2 w 1333"/>
                <a:gd name="T81" fmla="*/ 76 h 896"/>
                <a:gd name="T82" fmla="*/ 37 w 1333"/>
                <a:gd name="T83" fmla="*/ 22 h 896"/>
                <a:gd name="T84" fmla="*/ 99 w 1333"/>
                <a:gd name="T85"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3" h="896">
                  <a:moveTo>
                    <a:pt x="929" y="368"/>
                  </a:moveTo>
                  <a:lnTo>
                    <a:pt x="907" y="372"/>
                  </a:lnTo>
                  <a:lnTo>
                    <a:pt x="888" y="379"/>
                  </a:lnTo>
                  <a:lnTo>
                    <a:pt x="872" y="392"/>
                  </a:lnTo>
                  <a:lnTo>
                    <a:pt x="859" y="408"/>
                  </a:lnTo>
                  <a:lnTo>
                    <a:pt x="852" y="427"/>
                  </a:lnTo>
                  <a:lnTo>
                    <a:pt x="849" y="449"/>
                  </a:lnTo>
                  <a:lnTo>
                    <a:pt x="852" y="470"/>
                  </a:lnTo>
                  <a:lnTo>
                    <a:pt x="859" y="489"/>
                  </a:lnTo>
                  <a:lnTo>
                    <a:pt x="872" y="504"/>
                  </a:lnTo>
                  <a:lnTo>
                    <a:pt x="888" y="517"/>
                  </a:lnTo>
                  <a:lnTo>
                    <a:pt x="907" y="526"/>
                  </a:lnTo>
                  <a:lnTo>
                    <a:pt x="929" y="529"/>
                  </a:lnTo>
                  <a:lnTo>
                    <a:pt x="951" y="526"/>
                  </a:lnTo>
                  <a:lnTo>
                    <a:pt x="970" y="517"/>
                  </a:lnTo>
                  <a:lnTo>
                    <a:pt x="986" y="504"/>
                  </a:lnTo>
                  <a:lnTo>
                    <a:pt x="999" y="489"/>
                  </a:lnTo>
                  <a:lnTo>
                    <a:pt x="1006" y="470"/>
                  </a:lnTo>
                  <a:lnTo>
                    <a:pt x="1009" y="449"/>
                  </a:lnTo>
                  <a:lnTo>
                    <a:pt x="1006" y="427"/>
                  </a:lnTo>
                  <a:lnTo>
                    <a:pt x="999" y="408"/>
                  </a:lnTo>
                  <a:lnTo>
                    <a:pt x="986" y="392"/>
                  </a:lnTo>
                  <a:lnTo>
                    <a:pt x="970" y="379"/>
                  </a:lnTo>
                  <a:lnTo>
                    <a:pt x="951" y="372"/>
                  </a:lnTo>
                  <a:lnTo>
                    <a:pt x="929" y="368"/>
                  </a:lnTo>
                  <a:close/>
                  <a:moveTo>
                    <a:pt x="666" y="368"/>
                  </a:moveTo>
                  <a:lnTo>
                    <a:pt x="644" y="372"/>
                  </a:lnTo>
                  <a:lnTo>
                    <a:pt x="625" y="379"/>
                  </a:lnTo>
                  <a:lnTo>
                    <a:pt x="609" y="392"/>
                  </a:lnTo>
                  <a:lnTo>
                    <a:pt x="597" y="408"/>
                  </a:lnTo>
                  <a:lnTo>
                    <a:pt x="589" y="427"/>
                  </a:lnTo>
                  <a:lnTo>
                    <a:pt x="586" y="449"/>
                  </a:lnTo>
                  <a:lnTo>
                    <a:pt x="589" y="470"/>
                  </a:lnTo>
                  <a:lnTo>
                    <a:pt x="597" y="489"/>
                  </a:lnTo>
                  <a:lnTo>
                    <a:pt x="609" y="504"/>
                  </a:lnTo>
                  <a:lnTo>
                    <a:pt x="625" y="517"/>
                  </a:lnTo>
                  <a:lnTo>
                    <a:pt x="644" y="526"/>
                  </a:lnTo>
                  <a:lnTo>
                    <a:pt x="666" y="529"/>
                  </a:lnTo>
                  <a:lnTo>
                    <a:pt x="688" y="526"/>
                  </a:lnTo>
                  <a:lnTo>
                    <a:pt x="707" y="517"/>
                  </a:lnTo>
                  <a:lnTo>
                    <a:pt x="723" y="504"/>
                  </a:lnTo>
                  <a:lnTo>
                    <a:pt x="736" y="489"/>
                  </a:lnTo>
                  <a:lnTo>
                    <a:pt x="743" y="470"/>
                  </a:lnTo>
                  <a:lnTo>
                    <a:pt x="747" y="449"/>
                  </a:lnTo>
                  <a:lnTo>
                    <a:pt x="743" y="427"/>
                  </a:lnTo>
                  <a:lnTo>
                    <a:pt x="736" y="408"/>
                  </a:lnTo>
                  <a:lnTo>
                    <a:pt x="723" y="392"/>
                  </a:lnTo>
                  <a:lnTo>
                    <a:pt x="707" y="379"/>
                  </a:lnTo>
                  <a:lnTo>
                    <a:pt x="688" y="372"/>
                  </a:lnTo>
                  <a:lnTo>
                    <a:pt x="666" y="368"/>
                  </a:lnTo>
                  <a:close/>
                  <a:moveTo>
                    <a:pt x="403" y="368"/>
                  </a:moveTo>
                  <a:lnTo>
                    <a:pt x="382" y="372"/>
                  </a:lnTo>
                  <a:lnTo>
                    <a:pt x="363" y="379"/>
                  </a:lnTo>
                  <a:lnTo>
                    <a:pt x="346" y="392"/>
                  </a:lnTo>
                  <a:lnTo>
                    <a:pt x="334" y="408"/>
                  </a:lnTo>
                  <a:lnTo>
                    <a:pt x="325" y="427"/>
                  </a:lnTo>
                  <a:lnTo>
                    <a:pt x="322" y="449"/>
                  </a:lnTo>
                  <a:lnTo>
                    <a:pt x="325" y="470"/>
                  </a:lnTo>
                  <a:lnTo>
                    <a:pt x="334" y="489"/>
                  </a:lnTo>
                  <a:lnTo>
                    <a:pt x="346" y="504"/>
                  </a:lnTo>
                  <a:lnTo>
                    <a:pt x="363" y="517"/>
                  </a:lnTo>
                  <a:lnTo>
                    <a:pt x="382" y="526"/>
                  </a:lnTo>
                  <a:lnTo>
                    <a:pt x="403" y="529"/>
                  </a:lnTo>
                  <a:lnTo>
                    <a:pt x="424" y="526"/>
                  </a:lnTo>
                  <a:lnTo>
                    <a:pt x="443" y="517"/>
                  </a:lnTo>
                  <a:lnTo>
                    <a:pt x="460" y="504"/>
                  </a:lnTo>
                  <a:lnTo>
                    <a:pt x="472" y="489"/>
                  </a:lnTo>
                  <a:lnTo>
                    <a:pt x="481" y="470"/>
                  </a:lnTo>
                  <a:lnTo>
                    <a:pt x="484" y="449"/>
                  </a:lnTo>
                  <a:lnTo>
                    <a:pt x="481" y="427"/>
                  </a:lnTo>
                  <a:lnTo>
                    <a:pt x="472" y="408"/>
                  </a:lnTo>
                  <a:lnTo>
                    <a:pt x="460" y="392"/>
                  </a:lnTo>
                  <a:lnTo>
                    <a:pt x="443" y="379"/>
                  </a:lnTo>
                  <a:lnTo>
                    <a:pt x="424" y="372"/>
                  </a:lnTo>
                  <a:lnTo>
                    <a:pt x="403" y="368"/>
                  </a:lnTo>
                  <a:close/>
                  <a:moveTo>
                    <a:pt x="99" y="0"/>
                  </a:moveTo>
                  <a:lnTo>
                    <a:pt x="810" y="0"/>
                  </a:lnTo>
                  <a:lnTo>
                    <a:pt x="833" y="4"/>
                  </a:lnTo>
                  <a:lnTo>
                    <a:pt x="854" y="11"/>
                  </a:lnTo>
                  <a:lnTo>
                    <a:pt x="872" y="22"/>
                  </a:lnTo>
                  <a:lnTo>
                    <a:pt x="887" y="37"/>
                  </a:lnTo>
                  <a:lnTo>
                    <a:pt x="899" y="56"/>
                  </a:lnTo>
                  <a:lnTo>
                    <a:pt x="906" y="76"/>
                  </a:lnTo>
                  <a:lnTo>
                    <a:pt x="909" y="99"/>
                  </a:lnTo>
                  <a:lnTo>
                    <a:pt x="909" y="279"/>
                  </a:lnTo>
                  <a:lnTo>
                    <a:pt x="1257" y="279"/>
                  </a:lnTo>
                  <a:lnTo>
                    <a:pt x="1277" y="281"/>
                  </a:lnTo>
                  <a:lnTo>
                    <a:pt x="1295" y="289"/>
                  </a:lnTo>
                  <a:lnTo>
                    <a:pt x="1310" y="301"/>
                  </a:lnTo>
                  <a:lnTo>
                    <a:pt x="1322" y="316"/>
                  </a:lnTo>
                  <a:lnTo>
                    <a:pt x="1329" y="334"/>
                  </a:lnTo>
                  <a:lnTo>
                    <a:pt x="1333" y="354"/>
                  </a:lnTo>
                  <a:lnTo>
                    <a:pt x="1333" y="664"/>
                  </a:lnTo>
                  <a:lnTo>
                    <a:pt x="1329" y="684"/>
                  </a:lnTo>
                  <a:lnTo>
                    <a:pt x="1322" y="701"/>
                  </a:lnTo>
                  <a:lnTo>
                    <a:pt x="1310" y="716"/>
                  </a:lnTo>
                  <a:lnTo>
                    <a:pt x="1295" y="728"/>
                  </a:lnTo>
                  <a:lnTo>
                    <a:pt x="1277" y="735"/>
                  </a:lnTo>
                  <a:lnTo>
                    <a:pt x="1257" y="739"/>
                  </a:lnTo>
                  <a:lnTo>
                    <a:pt x="1220" y="739"/>
                  </a:lnTo>
                  <a:lnTo>
                    <a:pt x="1325" y="896"/>
                  </a:lnTo>
                  <a:lnTo>
                    <a:pt x="1025" y="739"/>
                  </a:lnTo>
                  <a:lnTo>
                    <a:pt x="715" y="739"/>
                  </a:lnTo>
                  <a:lnTo>
                    <a:pt x="694" y="735"/>
                  </a:lnTo>
                  <a:lnTo>
                    <a:pt x="676" y="728"/>
                  </a:lnTo>
                  <a:lnTo>
                    <a:pt x="661" y="716"/>
                  </a:lnTo>
                  <a:lnTo>
                    <a:pt x="649" y="701"/>
                  </a:lnTo>
                  <a:lnTo>
                    <a:pt x="641" y="683"/>
                  </a:lnTo>
                  <a:lnTo>
                    <a:pt x="639" y="663"/>
                  </a:lnTo>
                  <a:lnTo>
                    <a:pt x="639" y="602"/>
                  </a:lnTo>
                  <a:lnTo>
                    <a:pt x="402" y="602"/>
                  </a:lnTo>
                  <a:lnTo>
                    <a:pt x="9" y="810"/>
                  </a:lnTo>
                  <a:lnTo>
                    <a:pt x="148" y="602"/>
                  </a:lnTo>
                  <a:lnTo>
                    <a:pt x="99" y="602"/>
                  </a:lnTo>
                  <a:lnTo>
                    <a:pt x="76" y="600"/>
                  </a:lnTo>
                  <a:lnTo>
                    <a:pt x="55" y="593"/>
                  </a:lnTo>
                  <a:lnTo>
                    <a:pt x="37" y="581"/>
                  </a:lnTo>
                  <a:lnTo>
                    <a:pt x="21" y="567"/>
                  </a:lnTo>
                  <a:lnTo>
                    <a:pt x="9" y="548"/>
                  </a:lnTo>
                  <a:lnTo>
                    <a:pt x="2" y="528"/>
                  </a:lnTo>
                  <a:lnTo>
                    <a:pt x="0" y="505"/>
                  </a:lnTo>
                  <a:lnTo>
                    <a:pt x="0" y="99"/>
                  </a:lnTo>
                  <a:lnTo>
                    <a:pt x="2" y="76"/>
                  </a:lnTo>
                  <a:lnTo>
                    <a:pt x="9" y="56"/>
                  </a:lnTo>
                  <a:lnTo>
                    <a:pt x="21" y="37"/>
                  </a:lnTo>
                  <a:lnTo>
                    <a:pt x="37" y="22"/>
                  </a:lnTo>
                  <a:lnTo>
                    <a:pt x="55" y="11"/>
                  </a:lnTo>
                  <a:lnTo>
                    <a:pt x="76" y="4"/>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5" name="Graphic 54">
            <a:extLst>
              <a:ext uri="{FF2B5EF4-FFF2-40B4-BE49-F238E27FC236}">
                <a16:creationId xmlns:a16="http://schemas.microsoft.com/office/drawing/2014/main" id="{82E128AF-7F0F-493B-B18A-E1F613A241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26496" y="5464723"/>
            <a:ext cx="652079" cy="652079"/>
          </a:xfrm>
          <a:prstGeom prst="rect">
            <a:avLst/>
          </a:prstGeom>
        </p:spPr>
      </p:pic>
      <p:sp>
        <p:nvSpPr>
          <p:cNvPr id="56" name="Freeform 25">
            <a:extLst>
              <a:ext uri="{FF2B5EF4-FFF2-40B4-BE49-F238E27FC236}">
                <a16:creationId xmlns:a16="http://schemas.microsoft.com/office/drawing/2014/main" id="{FE142699-7AA5-4BCB-9C7D-AD251C9D18E9}"/>
              </a:ext>
            </a:extLst>
          </p:cNvPr>
          <p:cNvSpPr>
            <a:spLocks noEditPoints="1"/>
          </p:cNvSpPr>
          <p:nvPr/>
        </p:nvSpPr>
        <p:spPr bwMode="auto">
          <a:xfrm>
            <a:off x="2978966" y="5477955"/>
            <a:ext cx="652079" cy="593091"/>
          </a:xfrm>
          <a:custGeom>
            <a:avLst/>
            <a:gdLst>
              <a:gd name="T0" fmla="*/ 1186 w 3616"/>
              <a:gd name="T1" fmla="*/ 1498 h 3158"/>
              <a:gd name="T2" fmla="*/ 786 w 3616"/>
              <a:gd name="T3" fmla="*/ 1647 h 3158"/>
              <a:gd name="T4" fmla="*/ 915 w 3616"/>
              <a:gd name="T5" fmla="*/ 2235 h 3158"/>
              <a:gd name="T6" fmla="*/ 1216 w 3616"/>
              <a:gd name="T7" fmla="*/ 2625 h 3158"/>
              <a:gd name="T8" fmla="*/ 1553 w 3616"/>
              <a:gd name="T9" fmla="*/ 2852 h 3158"/>
              <a:gd name="T10" fmla="*/ 1792 w 3616"/>
              <a:gd name="T11" fmla="*/ 2952 h 3158"/>
              <a:gd name="T12" fmla="*/ 2057 w 3616"/>
              <a:gd name="T13" fmla="*/ 2858 h 3158"/>
              <a:gd name="T14" fmla="*/ 2479 w 3616"/>
              <a:gd name="T15" fmla="*/ 2554 h 3158"/>
              <a:gd name="T16" fmla="*/ 1829 w 3616"/>
              <a:gd name="T17" fmla="*/ 2672 h 3158"/>
              <a:gd name="T18" fmla="*/ 1657 w 3616"/>
              <a:gd name="T19" fmla="*/ 2529 h 3158"/>
              <a:gd name="T20" fmla="*/ 1768 w 3616"/>
              <a:gd name="T21" fmla="*/ 2334 h 3158"/>
              <a:gd name="T22" fmla="*/ 1982 w 3616"/>
              <a:gd name="T23" fmla="*/ 2413 h 3158"/>
              <a:gd name="T24" fmla="*/ 2796 w 3616"/>
              <a:gd name="T25" fmla="*/ 1968 h 3158"/>
              <a:gd name="T26" fmla="*/ 2427 w 3616"/>
              <a:gd name="T27" fmla="*/ 1787 h 3158"/>
              <a:gd name="T28" fmla="*/ 2129 w 3616"/>
              <a:gd name="T29" fmla="*/ 1655 h 3158"/>
              <a:gd name="T30" fmla="*/ 2014 w 3616"/>
              <a:gd name="T31" fmla="*/ 1498 h 3158"/>
              <a:gd name="T32" fmla="*/ 1995 w 3616"/>
              <a:gd name="T33" fmla="*/ 1423 h 3158"/>
              <a:gd name="T34" fmla="*/ 1745 w 3616"/>
              <a:gd name="T35" fmla="*/ 1578 h 3158"/>
              <a:gd name="T36" fmla="*/ 1434 w 3616"/>
              <a:gd name="T37" fmla="*/ 1660 h 3158"/>
              <a:gd name="T38" fmla="*/ 1421 w 3616"/>
              <a:gd name="T39" fmla="*/ 1607 h 3158"/>
              <a:gd name="T40" fmla="*/ 1471 w 3616"/>
              <a:gd name="T41" fmla="*/ 1398 h 3158"/>
              <a:gd name="T42" fmla="*/ 1985 w 3616"/>
              <a:gd name="T43" fmla="*/ 513 h 3158"/>
              <a:gd name="T44" fmla="*/ 2601 w 3616"/>
              <a:gd name="T45" fmla="*/ 778 h 3158"/>
              <a:gd name="T46" fmla="*/ 2970 w 3616"/>
              <a:gd name="T47" fmla="*/ 1305 h 3158"/>
              <a:gd name="T48" fmla="*/ 3240 w 3616"/>
              <a:gd name="T49" fmla="*/ 1432 h 3158"/>
              <a:gd name="T50" fmla="*/ 3222 w 3616"/>
              <a:gd name="T51" fmla="*/ 1949 h 3158"/>
              <a:gd name="T52" fmla="*/ 2954 w 3616"/>
              <a:gd name="T53" fmla="*/ 2127 h 3158"/>
              <a:gd name="T54" fmla="*/ 2649 w 3616"/>
              <a:gd name="T55" fmla="*/ 2653 h 3158"/>
              <a:gd name="T56" fmla="*/ 2251 w 3616"/>
              <a:gd name="T57" fmla="*/ 2970 h 3158"/>
              <a:gd name="T58" fmla="*/ 1927 w 3616"/>
              <a:gd name="T59" fmla="*/ 3123 h 3158"/>
              <a:gd name="T60" fmla="*/ 1783 w 3616"/>
              <a:gd name="T61" fmla="*/ 3152 h 3158"/>
              <a:gd name="T62" fmla="*/ 1614 w 3616"/>
              <a:gd name="T63" fmla="*/ 3092 h 3158"/>
              <a:gd name="T64" fmla="*/ 1239 w 3616"/>
              <a:gd name="T65" fmla="*/ 2886 h 3158"/>
              <a:gd name="T66" fmla="*/ 842 w 3616"/>
              <a:gd name="T67" fmla="*/ 2491 h 3158"/>
              <a:gd name="T68" fmla="*/ 545 w 3616"/>
              <a:gd name="T69" fmla="*/ 2042 h 3158"/>
              <a:gd name="T70" fmla="*/ 352 w 3616"/>
              <a:gd name="T71" fmla="*/ 1849 h 3158"/>
              <a:gd name="T72" fmla="*/ 445 w 3616"/>
              <a:gd name="T73" fmla="*/ 1350 h 3158"/>
              <a:gd name="T74" fmla="*/ 747 w 3616"/>
              <a:gd name="T75" fmla="*/ 1083 h 3158"/>
              <a:gd name="T76" fmla="*/ 1223 w 3616"/>
              <a:gd name="T77" fmla="*/ 642 h 3158"/>
              <a:gd name="T78" fmla="*/ 1808 w 3616"/>
              <a:gd name="T79" fmla="*/ 0 h 3158"/>
              <a:gd name="T80" fmla="*/ 2629 w 3616"/>
              <a:gd name="T81" fmla="*/ 176 h 3158"/>
              <a:gd name="T82" fmla="*/ 3222 w 3616"/>
              <a:gd name="T83" fmla="*/ 653 h 3158"/>
              <a:gd name="T84" fmla="*/ 3494 w 3616"/>
              <a:gd name="T85" fmla="*/ 1349 h 3158"/>
              <a:gd name="T86" fmla="*/ 3616 w 3616"/>
              <a:gd name="T87" fmla="*/ 1613 h 3158"/>
              <a:gd name="T88" fmla="*/ 3476 w 3616"/>
              <a:gd name="T89" fmla="*/ 1913 h 3158"/>
              <a:gd name="T90" fmla="*/ 3248 w 3616"/>
              <a:gd name="T91" fmla="*/ 1124 h 3158"/>
              <a:gd name="T92" fmla="*/ 2866 w 3616"/>
              <a:gd name="T93" fmla="*/ 560 h 3158"/>
              <a:gd name="T94" fmla="*/ 2209 w 3616"/>
              <a:gd name="T95" fmla="*/ 239 h 3158"/>
              <a:gd name="T96" fmla="*/ 1406 w 3616"/>
              <a:gd name="T97" fmla="*/ 239 h 3158"/>
              <a:gd name="T98" fmla="*/ 750 w 3616"/>
              <a:gd name="T99" fmla="*/ 560 h 3158"/>
              <a:gd name="T100" fmla="*/ 369 w 3616"/>
              <a:gd name="T101" fmla="*/ 1123 h 3158"/>
              <a:gd name="T102" fmla="*/ 139 w 3616"/>
              <a:gd name="T103" fmla="*/ 1913 h 3158"/>
              <a:gd name="T104" fmla="*/ 0 w 3616"/>
              <a:gd name="T105" fmla="*/ 1614 h 3158"/>
              <a:gd name="T106" fmla="*/ 120 w 3616"/>
              <a:gd name="T107" fmla="*/ 1349 h 3158"/>
              <a:gd name="T108" fmla="*/ 394 w 3616"/>
              <a:gd name="T109" fmla="*/ 653 h 3158"/>
              <a:gd name="T110" fmla="*/ 987 w 3616"/>
              <a:gd name="T111" fmla="*/ 176 h 3158"/>
              <a:gd name="T112" fmla="*/ 1808 w 3616"/>
              <a:gd name="T113" fmla="*/ 0 h 3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16" h="3158">
                <a:moveTo>
                  <a:pt x="1466" y="1339"/>
                </a:moveTo>
                <a:lnTo>
                  <a:pt x="1440" y="1367"/>
                </a:lnTo>
                <a:lnTo>
                  <a:pt x="1409" y="1391"/>
                </a:lnTo>
                <a:lnTo>
                  <a:pt x="1373" y="1415"/>
                </a:lnTo>
                <a:lnTo>
                  <a:pt x="1331" y="1438"/>
                </a:lnTo>
                <a:lnTo>
                  <a:pt x="1287" y="1459"/>
                </a:lnTo>
                <a:lnTo>
                  <a:pt x="1237" y="1479"/>
                </a:lnTo>
                <a:lnTo>
                  <a:pt x="1186" y="1498"/>
                </a:lnTo>
                <a:lnTo>
                  <a:pt x="1132" y="1517"/>
                </a:lnTo>
                <a:lnTo>
                  <a:pt x="1076" y="1533"/>
                </a:lnTo>
                <a:lnTo>
                  <a:pt x="1019" y="1549"/>
                </a:lnTo>
                <a:lnTo>
                  <a:pt x="960" y="1563"/>
                </a:lnTo>
                <a:lnTo>
                  <a:pt x="902" y="1576"/>
                </a:lnTo>
                <a:lnTo>
                  <a:pt x="844" y="1588"/>
                </a:lnTo>
                <a:lnTo>
                  <a:pt x="787" y="1599"/>
                </a:lnTo>
                <a:lnTo>
                  <a:pt x="786" y="1647"/>
                </a:lnTo>
                <a:lnTo>
                  <a:pt x="788" y="1732"/>
                </a:lnTo>
                <a:lnTo>
                  <a:pt x="795" y="1813"/>
                </a:lnTo>
                <a:lnTo>
                  <a:pt x="806" y="1892"/>
                </a:lnTo>
                <a:lnTo>
                  <a:pt x="821" y="1967"/>
                </a:lnTo>
                <a:lnTo>
                  <a:pt x="840" y="2038"/>
                </a:lnTo>
                <a:lnTo>
                  <a:pt x="862" y="2107"/>
                </a:lnTo>
                <a:lnTo>
                  <a:pt x="887" y="2172"/>
                </a:lnTo>
                <a:lnTo>
                  <a:pt x="915" y="2235"/>
                </a:lnTo>
                <a:lnTo>
                  <a:pt x="946" y="2293"/>
                </a:lnTo>
                <a:lnTo>
                  <a:pt x="980" y="2349"/>
                </a:lnTo>
                <a:lnTo>
                  <a:pt x="1015" y="2402"/>
                </a:lnTo>
                <a:lnTo>
                  <a:pt x="1053" y="2452"/>
                </a:lnTo>
                <a:lnTo>
                  <a:pt x="1091" y="2499"/>
                </a:lnTo>
                <a:lnTo>
                  <a:pt x="1132" y="2544"/>
                </a:lnTo>
                <a:lnTo>
                  <a:pt x="1173" y="2586"/>
                </a:lnTo>
                <a:lnTo>
                  <a:pt x="1216" y="2625"/>
                </a:lnTo>
                <a:lnTo>
                  <a:pt x="1258" y="2662"/>
                </a:lnTo>
                <a:lnTo>
                  <a:pt x="1302" y="2696"/>
                </a:lnTo>
                <a:lnTo>
                  <a:pt x="1345" y="2728"/>
                </a:lnTo>
                <a:lnTo>
                  <a:pt x="1388" y="2756"/>
                </a:lnTo>
                <a:lnTo>
                  <a:pt x="1430" y="2784"/>
                </a:lnTo>
                <a:lnTo>
                  <a:pt x="1472" y="2808"/>
                </a:lnTo>
                <a:lnTo>
                  <a:pt x="1513" y="2831"/>
                </a:lnTo>
                <a:lnTo>
                  <a:pt x="1553" y="2852"/>
                </a:lnTo>
                <a:lnTo>
                  <a:pt x="1590" y="2871"/>
                </a:lnTo>
                <a:lnTo>
                  <a:pt x="1627" y="2888"/>
                </a:lnTo>
                <a:lnTo>
                  <a:pt x="1661" y="2903"/>
                </a:lnTo>
                <a:lnTo>
                  <a:pt x="1693" y="2915"/>
                </a:lnTo>
                <a:lnTo>
                  <a:pt x="1723" y="2927"/>
                </a:lnTo>
                <a:lnTo>
                  <a:pt x="1749" y="2936"/>
                </a:lnTo>
                <a:lnTo>
                  <a:pt x="1772" y="2945"/>
                </a:lnTo>
                <a:lnTo>
                  <a:pt x="1792" y="2952"/>
                </a:lnTo>
                <a:lnTo>
                  <a:pt x="1809" y="2956"/>
                </a:lnTo>
                <a:lnTo>
                  <a:pt x="1830" y="2950"/>
                </a:lnTo>
                <a:lnTo>
                  <a:pt x="1856" y="2942"/>
                </a:lnTo>
                <a:lnTo>
                  <a:pt x="1888" y="2930"/>
                </a:lnTo>
                <a:lnTo>
                  <a:pt x="1925" y="2916"/>
                </a:lnTo>
                <a:lnTo>
                  <a:pt x="1966" y="2900"/>
                </a:lnTo>
                <a:lnTo>
                  <a:pt x="2010" y="2881"/>
                </a:lnTo>
                <a:lnTo>
                  <a:pt x="2057" y="2858"/>
                </a:lnTo>
                <a:lnTo>
                  <a:pt x="2106" y="2833"/>
                </a:lnTo>
                <a:lnTo>
                  <a:pt x="2158" y="2804"/>
                </a:lnTo>
                <a:lnTo>
                  <a:pt x="2211" y="2772"/>
                </a:lnTo>
                <a:lnTo>
                  <a:pt x="2265" y="2736"/>
                </a:lnTo>
                <a:lnTo>
                  <a:pt x="2319" y="2696"/>
                </a:lnTo>
                <a:lnTo>
                  <a:pt x="2373" y="2653"/>
                </a:lnTo>
                <a:lnTo>
                  <a:pt x="2427" y="2605"/>
                </a:lnTo>
                <a:lnTo>
                  <a:pt x="2479" y="2554"/>
                </a:lnTo>
                <a:lnTo>
                  <a:pt x="1994" y="2554"/>
                </a:lnTo>
                <a:lnTo>
                  <a:pt x="1981" y="2581"/>
                </a:lnTo>
                <a:lnTo>
                  <a:pt x="1964" y="2606"/>
                </a:lnTo>
                <a:lnTo>
                  <a:pt x="1944" y="2629"/>
                </a:lnTo>
                <a:lnTo>
                  <a:pt x="1918" y="2647"/>
                </a:lnTo>
                <a:lnTo>
                  <a:pt x="1891" y="2661"/>
                </a:lnTo>
                <a:lnTo>
                  <a:pt x="1861" y="2669"/>
                </a:lnTo>
                <a:lnTo>
                  <a:pt x="1829" y="2672"/>
                </a:lnTo>
                <a:lnTo>
                  <a:pt x="1797" y="2669"/>
                </a:lnTo>
                <a:lnTo>
                  <a:pt x="1768" y="2661"/>
                </a:lnTo>
                <a:lnTo>
                  <a:pt x="1740" y="2648"/>
                </a:lnTo>
                <a:lnTo>
                  <a:pt x="1716" y="2631"/>
                </a:lnTo>
                <a:lnTo>
                  <a:pt x="1695" y="2610"/>
                </a:lnTo>
                <a:lnTo>
                  <a:pt x="1678" y="2586"/>
                </a:lnTo>
                <a:lnTo>
                  <a:pt x="1665" y="2559"/>
                </a:lnTo>
                <a:lnTo>
                  <a:pt x="1657" y="2529"/>
                </a:lnTo>
                <a:lnTo>
                  <a:pt x="1654" y="2498"/>
                </a:lnTo>
                <a:lnTo>
                  <a:pt x="1657" y="2466"/>
                </a:lnTo>
                <a:lnTo>
                  <a:pt x="1665" y="2437"/>
                </a:lnTo>
                <a:lnTo>
                  <a:pt x="1678" y="2410"/>
                </a:lnTo>
                <a:lnTo>
                  <a:pt x="1695" y="2386"/>
                </a:lnTo>
                <a:lnTo>
                  <a:pt x="1716" y="2364"/>
                </a:lnTo>
                <a:lnTo>
                  <a:pt x="1740" y="2347"/>
                </a:lnTo>
                <a:lnTo>
                  <a:pt x="1768" y="2334"/>
                </a:lnTo>
                <a:lnTo>
                  <a:pt x="1797" y="2326"/>
                </a:lnTo>
                <a:lnTo>
                  <a:pt x="1829" y="2323"/>
                </a:lnTo>
                <a:lnTo>
                  <a:pt x="1861" y="2326"/>
                </a:lnTo>
                <a:lnTo>
                  <a:pt x="1891" y="2335"/>
                </a:lnTo>
                <a:lnTo>
                  <a:pt x="1919" y="2348"/>
                </a:lnTo>
                <a:lnTo>
                  <a:pt x="1944" y="2366"/>
                </a:lnTo>
                <a:lnTo>
                  <a:pt x="1964" y="2388"/>
                </a:lnTo>
                <a:lnTo>
                  <a:pt x="1982" y="2413"/>
                </a:lnTo>
                <a:lnTo>
                  <a:pt x="2595" y="2413"/>
                </a:lnTo>
                <a:lnTo>
                  <a:pt x="2632" y="2360"/>
                </a:lnTo>
                <a:lnTo>
                  <a:pt x="2666" y="2303"/>
                </a:lnTo>
                <a:lnTo>
                  <a:pt x="2698" y="2242"/>
                </a:lnTo>
                <a:lnTo>
                  <a:pt x="2727" y="2180"/>
                </a:lnTo>
                <a:lnTo>
                  <a:pt x="2754" y="2112"/>
                </a:lnTo>
                <a:lnTo>
                  <a:pt x="2777" y="2043"/>
                </a:lnTo>
                <a:lnTo>
                  <a:pt x="2796" y="1968"/>
                </a:lnTo>
                <a:lnTo>
                  <a:pt x="2811" y="1891"/>
                </a:lnTo>
                <a:lnTo>
                  <a:pt x="2822" y="1809"/>
                </a:lnTo>
                <a:lnTo>
                  <a:pt x="2744" y="1812"/>
                </a:lnTo>
                <a:lnTo>
                  <a:pt x="2671" y="1812"/>
                </a:lnTo>
                <a:lnTo>
                  <a:pt x="2602" y="1810"/>
                </a:lnTo>
                <a:lnTo>
                  <a:pt x="2539" y="1805"/>
                </a:lnTo>
                <a:lnTo>
                  <a:pt x="2481" y="1797"/>
                </a:lnTo>
                <a:lnTo>
                  <a:pt x="2427" y="1787"/>
                </a:lnTo>
                <a:lnTo>
                  <a:pt x="2376" y="1776"/>
                </a:lnTo>
                <a:lnTo>
                  <a:pt x="2330" y="1762"/>
                </a:lnTo>
                <a:lnTo>
                  <a:pt x="2288" y="1747"/>
                </a:lnTo>
                <a:lnTo>
                  <a:pt x="2249" y="1731"/>
                </a:lnTo>
                <a:lnTo>
                  <a:pt x="2214" y="1713"/>
                </a:lnTo>
                <a:lnTo>
                  <a:pt x="2183" y="1694"/>
                </a:lnTo>
                <a:lnTo>
                  <a:pt x="2154" y="1674"/>
                </a:lnTo>
                <a:lnTo>
                  <a:pt x="2129" y="1655"/>
                </a:lnTo>
                <a:lnTo>
                  <a:pt x="2107" y="1634"/>
                </a:lnTo>
                <a:lnTo>
                  <a:pt x="2087" y="1614"/>
                </a:lnTo>
                <a:lnTo>
                  <a:pt x="2069" y="1593"/>
                </a:lnTo>
                <a:lnTo>
                  <a:pt x="2055" y="1573"/>
                </a:lnTo>
                <a:lnTo>
                  <a:pt x="2042" y="1553"/>
                </a:lnTo>
                <a:lnTo>
                  <a:pt x="2031" y="1534"/>
                </a:lnTo>
                <a:lnTo>
                  <a:pt x="2022" y="1516"/>
                </a:lnTo>
                <a:lnTo>
                  <a:pt x="2014" y="1498"/>
                </a:lnTo>
                <a:lnTo>
                  <a:pt x="2009" y="1482"/>
                </a:lnTo>
                <a:lnTo>
                  <a:pt x="2004" y="1468"/>
                </a:lnTo>
                <a:lnTo>
                  <a:pt x="2001" y="1455"/>
                </a:lnTo>
                <a:lnTo>
                  <a:pt x="1999" y="1444"/>
                </a:lnTo>
                <a:lnTo>
                  <a:pt x="1998" y="1435"/>
                </a:lnTo>
                <a:lnTo>
                  <a:pt x="1996" y="1428"/>
                </a:lnTo>
                <a:lnTo>
                  <a:pt x="1996" y="1425"/>
                </a:lnTo>
                <a:lnTo>
                  <a:pt x="1995" y="1423"/>
                </a:lnTo>
                <a:lnTo>
                  <a:pt x="1979" y="1446"/>
                </a:lnTo>
                <a:lnTo>
                  <a:pt x="1957" y="1469"/>
                </a:lnTo>
                <a:lnTo>
                  <a:pt x="1929" y="1490"/>
                </a:lnTo>
                <a:lnTo>
                  <a:pt x="1898" y="1510"/>
                </a:lnTo>
                <a:lnTo>
                  <a:pt x="1864" y="1529"/>
                </a:lnTo>
                <a:lnTo>
                  <a:pt x="1827" y="1546"/>
                </a:lnTo>
                <a:lnTo>
                  <a:pt x="1786" y="1563"/>
                </a:lnTo>
                <a:lnTo>
                  <a:pt x="1745" y="1578"/>
                </a:lnTo>
                <a:lnTo>
                  <a:pt x="1703" y="1592"/>
                </a:lnTo>
                <a:lnTo>
                  <a:pt x="1660" y="1605"/>
                </a:lnTo>
                <a:lnTo>
                  <a:pt x="1617" y="1617"/>
                </a:lnTo>
                <a:lnTo>
                  <a:pt x="1576" y="1628"/>
                </a:lnTo>
                <a:lnTo>
                  <a:pt x="1536" y="1638"/>
                </a:lnTo>
                <a:lnTo>
                  <a:pt x="1499" y="1646"/>
                </a:lnTo>
                <a:lnTo>
                  <a:pt x="1465" y="1653"/>
                </a:lnTo>
                <a:lnTo>
                  <a:pt x="1434" y="1660"/>
                </a:lnTo>
                <a:lnTo>
                  <a:pt x="1406" y="1664"/>
                </a:lnTo>
                <a:lnTo>
                  <a:pt x="1385" y="1669"/>
                </a:lnTo>
                <a:lnTo>
                  <a:pt x="1369" y="1672"/>
                </a:lnTo>
                <a:lnTo>
                  <a:pt x="1357" y="1673"/>
                </a:lnTo>
                <a:lnTo>
                  <a:pt x="1354" y="1674"/>
                </a:lnTo>
                <a:lnTo>
                  <a:pt x="1381" y="1655"/>
                </a:lnTo>
                <a:lnTo>
                  <a:pt x="1403" y="1631"/>
                </a:lnTo>
                <a:lnTo>
                  <a:pt x="1421" y="1607"/>
                </a:lnTo>
                <a:lnTo>
                  <a:pt x="1436" y="1581"/>
                </a:lnTo>
                <a:lnTo>
                  <a:pt x="1448" y="1553"/>
                </a:lnTo>
                <a:lnTo>
                  <a:pt x="1457" y="1525"/>
                </a:lnTo>
                <a:lnTo>
                  <a:pt x="1463" y="1498"/>
                </a:lnTo>
                <a:lnTo>
                  <a:pt x="1468" y="1470"/>
                </a:lnTo>
                <a:lnTo>
                  <a:pt x="1470" y="1444"/>
                </a:lnTo>
                <a:lnTo>
                  <a:pt x="1471" y="1420"/>
                </a:lnTo>
                <a:lnTo>
                  <a:pt x="1471" y="1398"/>
                </a:lnTo>
                <a:lnTo>
                  <a:pt x="1470" y="1378"/>
                </a:lnTo>
                <a:lnTo>
                  <a:pt x="1469" y="1362"/>
                </a:lnTo>
                <a:lnTo>
                  <a:pt x="1468" y="1350"/>
                </a:lnTo>
                <a:lnTo>
                  <a:pt x="1467" y="1342"/>
                </a:lnTo>
                <a:lnTo>
                  <a:pt x="1466" y="1339"/>
                </a:lnTo>
                <a:close/>
                <a:moveTo>
                  <a:pt x="1808" y="501"/>
                </a:moveTo>
                <a:lnTo>
                  <a:pt x="1897" y="504"/>
                </a:lnTo>
                <a:lnTo>
                  <a:pt x="1985" y="513"/>
                </a:lnTo>
                <a:lnTo>
                  <a:pt x="2073" y="528"/>
                </a:lnTo>
                <a:lnTo>
                  <a:pt x="2157" y="548"/>
                </a:lnTo>
                <a:lnTo>
                  <a:pt x="2238" y="575"/>
                </a:lnTo>
                <a:lnTo>
                  <a:pt x="2317" y="606"/>
                </a:lnTo>
                <a:lnTo>
                  <a:pt x="2393" y="642"/>
                </a:lnTo>
                <a:lnTo>
                  <a:pt x="2466" y="683"/>
                </a:lnTo>
                <a:lnTo>
                  <a:pt x="2535" y="728"/>
                </a:lnTo>
                <a:lnTo>
                  <a:pt x="2601" y="778"/>
                </a:lnTo>
                <a:lnTo>
                  <a:pt x="2663" y="832"/>
                </a:lnTo>
                <a:lnTo>
                  <a:pt x="2722" y="889"/>
                </a:lnTo>
                <a:lnTo>
                  <a:pt x="2775" y="951"/>
                </a:lnTo>
                <a:lnTo>
                  <a:pt x="2824" y="1016"/>
                </a:lnTo>
                <a:lnTo>
                  <a:pt x="2868" y="1083"/>
                </a:lnTo>
                <a:lnTo>
                  <a:pt x="2908" y="1155"/>
                </a:lnTo>
                <a:lnTo>
                  <a:pt x="2941" y="1229"/>
                </a:lnTo>
                <a:lnTo>
                  <a:pt x="2970" y="1305"/>
                </a:lnTo>
                <a:lnTo>
                  <a:pt x="3033" y="1305"/>
                </a:lnTo>
                <a:lnTo>
                  <a:pt x="3070" y="1308"/>
                </a:lnTo>
                <a:lnTo>
                  <a:pt x="3107" y="1317"/>
                </a:lnTo>
                <a:lnTo>
                  <a:pt x="3140" y="1331"/>
                </a:lnTo>
                <a:lnTo>
                  <a:pt x="3171" y="1350"/>
                </a:lnTo>
                <a:lnTo>
                  <a:pt x="3197" y="1373"/>
                </a:lnTo>
                <a:lnTo>
                  <a:pt x="3222" y="1401"/>
                </a:lnTo>
                <a:lnTo>
                  <a:pt x="3240" y="1432"/>
                </a:lnTo>
                <a:lnTo>
                  <a:pt x="3255" y="1465"/>
                </a:lnTo>
                <a:lnTo>
                  <a:pt x="3263" y="1501"/>
                </a:lnTo>
                <a:lnTo>
                  <a:pt x="3267" y="1539"/>
                </a:lnTo>
                <a:lnTo>
                  <a:pt x="3267" y="1811"/>
                </a:lnTo>
                <a:lnTo>
                  <a:pt x="3263" y="1849"/>
                </a:lnTo>
                <a:lnTo>
                  <a:pt x="3255" y="1885"/>
                </a:lnTo>
                <a:lnTo>
                  <a:pt x="3240" y="1918"/>
                </a:lnTo>
                <a:lnTo>
                  <a:pt x="3222" y="1949"/>
                </a:lnTo>
                <a:lnTo>
                  <a:pt x="3197" y="1976"/>
                </a:lnTo>
                <a:lnTo>
                  <a:pt x="3171" y="2000"/>
                </a:lnTo>
                <a:lnTo>
                  <a:pt x="3140" y="2019"/>
                </a:lnTo>
                <a:lnTo>
                  <a:pt x="3107" y="2033"/>
                </a:lnTo>
                <a:lnTo>
                  <a:pt x="3070" y="2042"/>
                </a:lnTo>
                <a:lnTo>
                  <a:pt x="3033" y="2045"/>
                </a:lnTo>
                <a:lnTo>
                  <a:pt x="2978" y="2045"/>
                </a:lnTo>
                <a:lnTo>
                  <a:pt x="2954" y="2127"/>
                </a:lnTo>
                <a:lnTo>
                  <a:pt x="2927" y="2206"/>
                </a:lnTo>
                <a:lnTo>
                  <a:pt x="2895" y="2280"/>
                </a:lnTo>
                <a:lnTo>
                  <a:pt x="2861" y="2352"/>
                </a:lnTo>
                <a:lnTo>
                  <a:pt x="2823" y="2419"/>
                </a:lnTo>
                <a:lnTo>
                  <a:pt x="2782" y="2483"/>
                </a:lnTo>
                <a:lnTo>
                  <a:pt x="2740" y="2542"/>
                </a:lnTo>
                <a:lnTo>
                  <a:pt x="2695" y="2600"/>
                </a:lnTo>
                <a:lnTo>
                  <a:pt x="2649" y="2653"/>
                </a:lnTo>
                <a:lnTo>
                  <a:pt x="2600" y="2704"/>
                </a:lnTo>
                <a:lnTo>
                  <a:pt x="2552" y="2750"/>
                </a:lnTo>
                <a:lnTo>
                  <a:pt x="2501" y="2794"/>
                </a:lnTo>
                <a:lnTo>
                  <a:pt x="2451" y="2835"/>
                </a:lnTo>
                <a:lnTo>
                  <a:pt x="2400" y="2873"/>
                </a:lnTo>
                <a:lnTo>
                  <a:pt x="2350" y="2909"/>
                </a:lnTo>
                <a:lnTo>
                  <a:pt x="2300" y="2941"/>
                </a:lnTo>
                <a:lnTo>
                  <a:pt x="2251" y="2970"/>
                </a:lnTo>
                <a:lnTo>
                  <a:pt x="2203" y="2998"/>
                </a:lnTo>
                <a:lnTo>
                  <a:pt x="2157" y="3022"/>
                </a:lnTo>
                <a:lnTo>
                  <a:pt x="2112" y="3044"/>
                </a:lnTo>
                <a:lnTo>
                  <a:pt x="2069" y="3064"/>
                </a:lnTo>
                <a:lnTo>
                  <a:pt x="2030" y="3082"/>
                </a:lnTo>
                <a:lnTo>
                  <a:pt x="1992" y="3097"/>
                </a:lnTo>
                <a:lnTo>
                  <a:pt x="1958" y="3112"/>
                </a:lnTo>
                <a:lnTo>
                  <a:pt x="1927" y="3123"/>
                </a:lnTo>
                <a:lnTo>
                  <a:pt x="1899" y="3132"/>
                </a:lnTo>
                <a:lnTo>
                  <a:pt x="1876" y="3139"/>
                </a:lnTo>
                <a:lnTo>
                  <a:pt x="1857" y="3146"/>
                </a:lnTo>
                <a:lnTo>
                  <a:pt x="1843" y="3149"/>
                </a:lnTo>
                <a:lnTo>
                  <a:pt x="1834" y="3152"/>
                </a:lnTo>
                <a:lnTo>
                  <a:pt x="1831" y="3152"/>
                </a:lnTo>
                <a:lnTo>
                  <a:pt x="1807" y="3158"/>
                </a:lnTo>
                <a:lnTo>
                  <a:pt x="1783" y="3152"/>
                </a:lnTo>
                <a:lnTo>
                  <a:pt x="1780" y="3151"/>
                </a:lnTo>
                <a:lnTo>
                  <a:pt x="1770" y="3148"/>
                </a:lnTo>
                <a:lnTo>
                  <a:pt x="1755" y="3144"/>
                </a:lnTo>
                <a:lnTo>
                  <a:pt x="1735" y="3138"/>
                </a:lnTo>
                <a:lnTo>
                  <a:pt x="1711" y="3129"/>
                </a:lnTo>
                <a:lnTo>
                  <a:pt x="1682" y="3119"/>
                </a:lnTo>
                <a:lnTo>
                  <a:pt x="1650" y="3106"/>
                </a:lnTo>
                <a:lnTo>
                  <a:pt x="1614" y="3092"/>
                </a:lnTo>
                <a:lnTo>
                  <a:pt x="1574" y="3075"/>
                </a:lnTo>
                <a:lnTo>
                  <a:pt x="1532" y="3055"/>
                </a:lnTo>
                <a:lnTo>
                  <a:pt x="1487" y="3033"/>
                </a:lnTo>
                <a:lnTo>
                  <a:pt x="1440" y="3009"/>
                </a:lnTo>
                <a:lnTo>
                  <a:pt x="1392" y="2983"/>
                </a:lnTo>
                <a:lnTo>
                  <a:pt x="1342" y="2953"/>
                </a:lnTo>
                <a:lnTo>
                  <a:pt x="1291" y="2921"/>
                </a:lnTo>
                <a:lnTo>
                  <a:pt x="1239" y="2886"/>
                </a:lnTo>
                <a:lnTo>
                  <a:pt x="1188" y="2847"/>
                </a:lnTo>
                <a:lnTo>
                  <a:pt x="1135" y="2806"/>
                </a:lnTo>
                <a:lnTo>
                  <a:pt x="1084" y="2762"/>
                </a:lnTo>
                <a:lnTo>
                  <a:pt x="1032" y="2715"/>
                </a:lnTo>
                <a:lnTo>
                  <a:pt x="982" y="2664"/>
                </a:lnTo>
                <a:lnTo>
                  <a:pt x="934" y="2610"/>
                </a:lnTo>
                <a:lnTo>
                  <a:pt x="887" y="2552"/>
                </a:lnTo>
                <a:lnTo>
                  <a:pt x="842" y="2491"/>
                </a:lnTo>
                <a:lnTo>
                  <a:pt x="800" y="2426"/>
                </a:lnTo>
                <a:lnTo>
                  <a:pt x="760" y="2357"/>
                </a:lnTo>
                <a:lnTo>
                  <a:pt x="724" y="2285"/>
                </a:lnTo>
                <a:lnTo>
                  <a:pt x="692" y="2209"/>
                </a:lnTo>
                <a:lnTo>
                  <a:pt x="663" y="2129"/>
                </a:lnTo>
                <a:lnTo>
                  <a:pt x="639" y="2045"/>
                </a:lnTo>
                <a:lnTo>
                  <a:pt x="583" y="2045"/>
                </a:lnTo>
                <a:lnTo>
                  <a:pt x="545" y="2042"/>
                </a:lnTo>
                <a:lnTo>
                  <a:pt x="510" y="2033"/>
                </a:lnTo>
                <a:lnTo>
                  <a:pt x="476" y="2019"/>
                </a:lnTo>
                <a:lnTo>
                  <a:pt x="445" y="2000"/>
                </a:lnTo>
                <a:lnTo>
                  <a:pt x="418" y="1977"/>
                </a:lnTo>
                <a:lnTo>
                  <a:pt x="395" y="1949"/>
                </a:lnTo>
                <a:lnTo>
                  <a:pt x="375" y="1918"/>
                </a:lnTo>
                <a:lnTo>
                  <a:pt x="361" y="1885"/>
                </a:lnTo>
                <a:lnTo>
                  <a:pt x="352" y="1849"/>
                </a:lnTo>
                <a:lnTo>
                  <a:pt x="350" y="1811"/>
                </a:lnTo>
                <a:lnTo>
                  <a:pt x="350" y="1539"/>
                </a:lnTo>
                <a:lnTo>
                  <a:pt x="352" y="1501"/>
                </a:lnTo>
                <a:lnTo>
                  <a:pt x="361" y="1465"/>
                </a:lnTo>
                <a:lnTo>
                  <a:pt x="375" y="1432"/>
                </a:lnTo>
                <a:lnTo>
                  <a:pt x="394" y="1401"/>
                </a:lnTo>
                <a:lnTo>
                  <a:pt x="418" y="1373"/>
                </a:lnTo>
                <a:lnTo>
                  <a:pt x="445" y="1350"/>
                </a:lnTo>
                <a:lnTo>
                  <a:pt x="476" y="1331"/>
                </a:lnTo>
                <a:lnTo>
                  <a:pt x="509" y="1317"/>
                </a:lnTo>
                <a:lnTo>
                  <a:pt x="545" y="1308"/>
                </a:lnTo>
                <a:lnTo>
                  <a:pt x="583" y="1305"/>
                </a:lnTo>
                <a:lnTo>
                  <a:pt x="646" y="1305"/>
                </a:lnTo>
                <a:lnTo>
                  <a:pt x="674" y="1229"/>
                </a:lnTo>
                <a:lnTo>
                  <a:pt x="709" y="1155"/>
                </a:lnTo>
                <a:lnTo>
                  <a:pt x="747" y="1083"/>
                </a:lnTo>
                <a:lnTo>
                  <a:pt x="791" y="1016"/>
                </a:lnTo>
                <a:lnTo>
                  <a:pt x="841" y="951"/>
                </a:lnTo>
                <a:lnTo>
                  <a:pt x="895" y="889"/>
                </a:lnTo>
                <a:lnTo>
                  <a:pt x="952" y="832"/>
                </a:lnTo>
                <a:lnTo>
                  <a:pt x="1014" y="778"/>
                </a:lnTo>
                <a:lnTo>
                  <a:pt x="1080" y="728"/>
                </a:lnTo>
                <a:lnTo>
                  <a:pt x="1150" y="683"/>
                </a:lnTo>
                <a:lnTo>
                  <a:pt x="1223" y="642"/>
                </a:lnTo>
                <a:lnTo>
                  <a:pt x="1299" y="606"/>
                </a:lnTo>
                <a:lnTo>
                  <a:pt x="1377" y="575"/>
                </a:lnTo>
                <a:lnTo>
                  <a:pt x="1459" y="548"/>
                </a:lnTo>
                <a:lnTo>
                  <a:pt x="1543" y="528"/>
                </a:lnTo>
                <a:lnTo>
                  <a:pt x="1629" y="513"/>
                </a:lnTo>
                <a:lnTo>
                  <a:pt x="1717" y="504"/>
                </a:lnTo>
                <a:lnTo>
                  <a:pt x="1808" y="501"/>
                </a:lnTo>
                <a:close/>
                <a:moveTo>
                  <a:pt x="1808" y="0"/>
                </a:moveTo>
                <a:lnTo>
                  <a:pt x="1919" y="3"/>
                </a:lnTo>
                <a:lnTo>
                  <a:pt x="2030" y="12"/>
                </a:lnTo>
                <a:lnTo>
                  <a:pt x="2137" y="26"/>
                </a:lnTo>
                <a:lnTo>
                  <a:pt x="2241" y="46"/>
                </a:lnTo>
                <a:lnTo>
                  <a:pt x="2343" y="72"/>
                </a:lnTo>
                <a:lnTo>
                  <a:pt x="2441" y="101"/>
                </a:lnTo>
                <a:lnTo>
                  <a:pt x="2537" y="137"/>
                </a:lnTo>
                <a:lnTo>
                  <a:pt x="2629" y="176"/>
                </a:lnTo>
                <a:lnTo>
                  <a:pt x="2717" y="222"/>
                </a:lnTo>
                <a:lnTo>
                  <a:pt x="2802" y="271"/>
                </a:lnTo>
                <a:lnTo>
                  <a:pt x="2883" y="324"/>
                </a:lnTo>
                <a:lnTo>
                  <a:pt x="2960" y="383"/>
                </a:lnTo>
                <a:lnTo>
                  <a:pt x="3032" y="444"/>
                </a:lnTo>
                <a:lnTo>
                  <a:pt x="3100" y="511"/>
                </a:lnTo>
                <a:lnTo>
                  <a:pt x="3163" y="580"/>
                </a:lnTo>
                <a:lnTo>
                  <a:pt x="3222" y="653"/>
                </a:lnTo>
                <a:lnTo>
                  <a:pt x="3274" y="729"/>
                </a:lnTo>
                <a:lnTo>
                  <a:pt x="3323" y="810"/>
                </a:lnTo>
                <a:lnTo>
                  <a:pt x="3366" y="892"/>
                </a:lnTo>
                <a:lnTo>
                  <a:pt x="3404" y="978"/>
                </a:lnTo>
                <a:lnTo>
                  <a:pt x="3436" y="1067"/>
                </a:lnTo>
                <a:lnTo>
                  <a:pt x="3461" y="1158"/>
                </a:lnTo>
                <a:lnTo>
                  <a:pt x="3481" y="1252"/>
                </a:lnTo>
                <a:lnTo>
                  <a:pt x="3494" y="1349"/>
                </a:lnTo>
                <a:lnTo>
                  <a:pt x="3502" y="1447"/>
                </a:lnTo>
                <a:lnTo>
                  <a:pt x="3529" y="1463"/>
                </a:lnTo>
                <a:lnTo>
                  <a:pt x="3554" y="1480"/>
                </a:lnTo>
                <a:lnTo>
                  <a:pt x="3576" y="1502"/>
                </a:lnTo>
                <a:lnTo>
                  <a:pt x="3592" y="1527"/>
                </a:lnTo>
                <a:lnTo>
                  <a:pt x="3604" y="1553"/>
                </a:lnTo>
                <a:lnTo>
                  <a:pt x="3613" y="1583"/>
                </a:lnTo>
                <a:lnTo>
                  <a:pt x="3616" y="1613"/>
                </a:lnTo>
                <a:lnTo>
                  <a:pt x="3616" y="1737"/>
                </a:lnTo>
                <a:lnTo>
                  <a:pt x="3612" y="1770"/>
                </a:lnTo>
                <a:lnTo>
                  <a:pt x="3602" y="1802"/>
                </a:lnTo>
                <a:lnTo>
                  <a:pt x="3587" y="1832"/>
                </a:lnTo>
                <a:lnTo>
                  <a:pt x="3566" y="1859"/>
                </a:lnTo>
                <a:lnTo>
                  <a:pt x="3539" y="1881"/>
                </a:lnTo>
                <a:lnTo>
                  <a:pt x="3510" y="1899"/>
                </a:lnTo>
                <a:lnTo>
                  <a:pt x="3476" y="1913"/>
                </a:lnTo>
                <a:lnTo>
                  <a:pt x="3440" y="1921"/>
                </a:lnTo>
                <a:lnTo>
                  <a:pt x="3400" y="1924"/>
                </a:lnTo>
                <a:lnTo>
                  <a:pt x="3308" y="1924"/>
                </a:lnTo>
                <a:lnTo>
                  <a:pt x="3308" y="1473"/>
                </a:lnTo>
                <a:lnTo>
                  <a:pt x="3302" y="1382"/>
                </a:lnTo>
                <a:lnTo>
                  <a:pt x="3290" y="1294"/>
                </a:lnTo>
                <a:lnTo>
                  <a:pt x="3271" y="1208"/>
                </a:lnTo>
                <a:lnTo>
                  <a:pt x="3248" y="1124"/>
                </a:lnTo>
                <a:lnTo>
                  <a:pt x="3218" y="1043"/>
                </a:lnTo>
                <a:lnTo>
                  <a:pt x="3183" y="965"/>
                </a:lnTo>
                <a:lnTo>
                  <a:pt x="3142" y="889"/>
                </a:lnTo>
                <a:lnTo>
                  <a:pt x="3097" y="816"/>
                </a:lnTo>
                <a:lnTo>
                  <a:pt x="3046" y="748"/>
                </a:lnTo>
                <a:lnTo>
                  <a:pt x="2991" y="682"/>
                </a:lnTo>
                <a:lnTo>
                  <a:pt x="2930" y="619"/>
                </a:lnTo>
                <a:lnTo>
                  <a:pt x="2866" y="560"/>
                </a:lnTo>
                <a:lnTo>
                  <a:pt x="2797" y="505"/>
                </a:lnTo>
                <a:lnTo>
                  <a:pt x="2724" y="454"/>
                </a:lnTo>
                <a:lnTo>
                  <a:pt x="2647" y="407"/>
                </a:lnTo>
                <a:lnTo>
                  <a:pt x="2566" y="364"/>
                </a:lnTo>
                <a:lnTo>
                  <a:pt x="2482" y="326"/>
                </a:lnTo>
                <a:lnTo>
                  <a:pt x="2394" y="292"/>
                </a:lnTo>
                <a:lnTo>
                  <a:pt x="2303" y="264"/>
                </a:lnTo>
                <a:lnTo>
                  <a:pt x="2209" y="239"/>
                </a:lnTo>
                <a:lnTo>
                  <a:pt x="2113" y="221"/>
                </a:lnTo>
                <a:lnTo>
                  <a:pt x="2013" y="207"/>
                </a:lnTo>
                <a:lnTo>
                  <a:pt x="1911" y="198"/>
                </a:lnTo>
                <a:lnTo>
                  <a:pt x="1808" y="195"/>
                </a:lnTo>
                <a:lnTo>
                  <a:pt x="1704" y="198"/>
                </a:lnTo>
                <a:lnTo>
                  <a:pt x="1601" y="207"/>
                </a:lnTo>
                <a:lnTo>
                  <a:pt x="1502" y="221"/>
                </a:lnTo>
                <a:lnTo>
                  <a:pt x="1406" y="239"/>
                </a:lnTo>
                <a:lnTo>
                  <a:pt x="1312" y="264"/>
                </a:lnTo>
                <a:lnTo>
                  <a:pt x="1222" y="292"/>
                </a:lnTo>
                <a:lnTo>
                  <a:pt x="1133" y="326"/>
                </a:lnTo>
                <a:lnTo>
                  <a:pt x="1050" y="364"/>
                </a:lnTo>
                <a:lnTo>
                  <a:pt x="969" y="407"/>
                </a:lnTo>
                <a:lnTo>
                  <a:pt x="892" y="453"/>
                </a:lnTo>
                <a:lnTo>
                  <a:pt x="819" y="505"/>
                </a:lnTo>
                <a:lnTo>
                  <a:pt x="750" y="560"/>
                </a:lnTo>
                <a:lnTo>
                  <a:pt x="685" y="619"/>
                </a:lnTo>
                <a:lnTo>
                  <a:pt x="626" y="681"/>
                </a:lnTo>
                <a:lnTo>
                  <a:pt x="571" y="747"/>
                </a:lnTo>
                <a:lnTo>
                  <a:pt x="520" y="816"/>
                </a:lnTo>
                <a:lnTo>
                  <a:pt x="473" y="889"/>
                </a:lnTo>
                <a:lnTo>
                  <a:pt x="434" y="964"/>
                </a:lnTo>
                <a:lnTo>
                  <a:pt x="398" y="1042"/>
                </a:lnTo>
                <a:lnTo>
                  <a:pt x="369" y="1123"/>
                </a:lnTo>
                <a:lnTo>
                  <a:pt x="344" y="1207"/>
                </a:lnTo>
                <a:lnTo>
                  <a:pt x="327" y="1293"/>
                </a:lnTo>
                <a:lnTo>
                  <a:pt x="315" y="1381"/>
                </a:lnTo>
                <a:lnTo>
                  <a:pt x="308" y="1471"/>
                </a:lnTo>
                <a:lnTo>
                  <a:pt x="308" y="1925"/>
                </a:lnTo>
                <a:lnTo>
                  <a:pt x="215" y="1925"/>
                </a:lnTo>
                <a:lnTo>
                  <a:pt x="175" y="1921"/>
                </a:lnTo>
                <a:lnTo>
                  <a:pt x="139" y="1913"/>
                </a:lnTo>
                <a:lnTo>
                  <a:pt x="106" y="1899"/>
                </a:lnTo>
                <a:lnTo>
                  <a:pt x="76" y="1881"/>
                </a:lnTo>
                <a:lnTo>
                  <a:pt x="50" y="1859"/>
                </a:lnTo>
                <a:lnTo>
                  <a:pt x="29" y="1832"/>
                </a:lnTo>
                <a:lnTo>
                  <a:pt x="13" y="1803"/>
                </a:lnTo>
                <a:lnTo>
                  <a:pt x="3" y="1771"/>
                </a:lnTo>
                <a:lnTo>
                  <a:pt x="0" y="1737"/>
                </a:lnTo>
                <a:lnTo>
                  <a:pt x="0" y="1614"/>
                </a:lnTo>
                <a:lnTo>
                  <a:pt x="2" y="1583"/>
                </a:lnTo>
                <a:lnTo>
                  <a:pt x="11" y="1554"/>
                </a:lnTo>
                <a:lnTo>
                  <a:pt x="23" y="1528"/>
                </a:lnTo>
                <a:lnTo>
                  <a:pt x="41" y="1503"/>
                </a:lnTo>
                <a:lnTo>
                  <a:pt x="62" y="1481"/>
                </a:lnTo>
                <a:lnTo>
                  <a:pt x="86" y="1463"/>
                </a:lnTo>
                <a:lnTo>
                  <a:pt x="114" y="1447"/>
                </a:lnTo>
                <a:lnTo>
                  <a:pt x="120" y="1349"/>
                </a:lnTo>
                <a:lnTo>
                  <a:pt x="135" y="1253"/>
                </a:lnTo>
                <a:lnTo>
                  <a:pt x="155" y="1159"/>
                </a:lnTo>
                <a:lnTo>
                  <a:pt x="180" y="1068"/>
                </a:lnTo>
                <a:lnTo>
                  <a:pt x="212" y="978"/>
                </a:lnTo>
                <a:lnTo>
                  <a:pt x="249" y="892"/>
                </a:lnTo>
                <a:lnTo>
                  <a:pt x="292" y="810"/>
                </a:lnTo>
                <a:lnTo>
                  <a:pt x="341" y="729"/>
                </a:lnTo>
                <a:lnTo>
                  <a:pt x="394" y="653"/>
                </a:lnTo>
                <a:lnTo>
                  <a:pt x="452" y="580"/>
                </a:lnTo>
                <a:lnTo>
                  <a:pt x="515" y="511"/>
                </a:lnTo>
                <a:lnTo>
                  <a:pt x="584" y="444"/>
                </a:lnTo>
                <a:lnTo>
                  <a:pt x="656" y="383"/>
                </a:lnTo>
                <a:lnTo>
                  <a:pt x="733" y="324"/>
                </a:lnTo>
                <a:lnTo>
                  <a:pt x="813" y="271"/>
                </a:lnTo>
                <a:lnTo>
                  <a:pt x="898" y="222"/>
                </a:lnTo>
                <a:lnTo>
                  <a:pt x="987" y="176"/>
                </a:lnTo>
                <a:lnTo>
                  <a:pt x="1078" y="137"/>
                </a:lnTo>
                <a:lnTo>
                  <a:pt x="1173" y="101"/>
                </a:lnTo>
                <a:lnTo>
                  <a:pt x="1272" y="72"/>
                </a:lnTo>
                <a:lnTo>
                  <a:pt x="1374" y="46"/>
                </a:lnTo>
                <a:lnTo>
                  <a:pt x="1479" y="26"/>
                </a:lnTo>
                <a:lnTo>
                  <a:pt x="1586" y="12"/>
                </a:lnTo>
                <a:lnTo>
                  <a:pt x="1695" y="3"/>
                </a:lnTo>
                <a:lnTo>
                  <a:pt x="1808"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32">
            <a:extLst>
              <a:ext uri="{FF2B5EF4-FFF2-40B4-BE49-F238E27FC236}">
                <a16:creationId xmlns:a16="http://schemas.microsoft.com/office/drawing/2014/main" id="{BAB3A6B2-026D-42F3-8AB5-CD464FCAEBF6}"/>
              </a:ext>
            </a:extLst>
          </p:cNvPr>
          <p:cNvSpPr>
            <a:spLocks noEditPoints="1"/>
          </p:cNvSpPr>
          <p:nvPr/>
        </p:nvSpPr>
        <p:spPr bwMode="auto">
          <a:xfrm>
            <a:off x="4051119" y="5413880"/>
            <a:ext cx="652079" cy="652078"/>
          </a:xfrm>
          <a:custGeom>
            <a:avLst/>
            <a:gdLst>
              <a:gd name="T0" fmla="*/ 2092 w 3024"/>
              <a:gd name="T1" fmla="*/ 2305 h 4320"/>
              <a:gd name="T2" fmla="*/ 2173 w 3024"/>
              <a:gd name="T3" fmla="*/ 2544 h 4320"/>
              <a:gd name="T4" fmla="*/ 2407 w 3024"/>
              <a:gd name="T5" fmla="*/ 2695 h 4320"/>
              <a:gd name="T6" fmla="*/ 2308 w 3024"/>
              <a:gd name="T7" fmla="*/ 2871 h 4320"/>
              <a:gd name="T8" fmla="*/ 2097 w 3024"/>
              <a:gd name="T9" fmla="*/ 2922 h 4320"/>
              <a:gd name="T10" fmla="*/ 2371 w 3024"/>
              <a:gd name="T11" fmla="*/ 2947 h 4320"/>
              <a:gd name="T12" fmla="*/ 2524 w 3024"/>
              <a:gd name="T13" fmla="*/ 2740 h 4320"/>
              <a:gd name="T14" fmla="*/ 2335 w 3024"/>
              <a:gd name="T15" fmla="*/ 2508 h 4320"/>
              <a:gd name="T16" fmla="*/ 2186 w 3024"/>
              <a:gd name="T17" fmla="*/ 2346 h 4320"/>
              <a:gd name="T18" fmla="*/ 2313 w 3024"/>
              <a:gd name="T19" fmla="*/ 2254 h 4320"/>
              <a:gd name="T20" fmla="*/ 2474 w 3024"/>
              <a:gd name="T21" fmla="*/ 2201 h 4320"/>
              <a:gd name="T22" fmla="*/ 513 w 3024"/>
              <a:gd name="T23" fmla="*/ 1452 h 4320"/>
              <a:gd name="T24" fmla="*/ 312 w 3024"/>
              <a:gd name="T25" fmla="*/ 1791 h 4320"/>
              <a:gd name="T26" fmla="*/ 433 w 3024"/>
              <a:gd name="T27" fmla="*/ 2055 h 4320"/>
              <a:gd name="T28" fmla="*/ 948 w 3024"/>
              <a:gd name="T29" fmla="*/ 990 h 4320"/>
              <a:gd name="T30" fmla="*/ 1135 w 3024"/>
              <a:gd name="T31" fmla="*/ 1032 h 4320"/>
              <a:gd name="T32" fmla="*/ 1547 w 3024"/>
              <a:gd name="T33" fmla="*/ 1344 h 4320"/>
              <a:gd name="T34" fmla="*/ 1719 w 3024"/>
              <a:gd name="T35" fmla="*/ 1626 h 4320"/>
              <a:gd name="T36" fmla="*/ 1879 w 3024"/>
              <a:gd name="T37" fmla="*/ 1676 h 4320"/>
              <a:gd name="T38" fmla="*/ 2074 w 3024"/>
              <a:gd name="T39" fmla="*/ 1606 h 4320"/>
              <a:gd name="T40" fmla="*/ 1966 w 3024"/>
              <a:gd name="T41" fmla="*/ 1437 h 4320"/>
              <a:gd name="T42" fmla="*/ 2016 w 3024"/>
              <a:gd name="T43" fmla="*/ 1413 h 4320"/>
              <a:gd name="T44" fmla="*/ 2180 w 3024"/>
              <a:gd name="T45" fmla="*/ 1448 h 4320"/>
              <a:gd name="T46" fmla="*/ 2284 w 3024"/>
              <a:gd name="T47" fmla="*/ 1365 h 4320"/>
              <a:gd name="T48" fmla="*/ 2390 w 3024"/>
              <a:gd name="T49" fmla="*/ 1448 h 4320"/>
              <a:gd name="T50" fmla="*/ 2554 w 3024"/>
              <a:gd name="T51" fmla="*/ 1413 h 4320"/>
              <a:gd name="T52" fmla="*/ 2605 w 3024"/>
              <a:gd name="T53" fmla="*/ 1437 h 4320"/>
              <a:gd name="T54" fmla="*/ 2485 w 3024"/>
              <a:gd name="T55" fmla="*/ 1659 h 4320"/>
              <a:gd name="T56" fmla="*/ 2732 w 3024"/>
              <a:gd name="T57" fmla="*/ 1989 h 4320"/>
              <a:gd name="T58" fmla="*/ 2998 w 3024"/>
              <a:gd name="T59" fmla="*/ 2529 h 4320"/>
              <a:gd name="T60" fmla="*/ 2936 w 3024"/>
              <a:gd name="T61" fmla="*/ 3097 h 4320"/>
              <a:gd name="T62" fmla="*/ 2513 w 3024"/>
              <a:gd name="T63" fmla="*/ 3468 h 4320"/>
              <a:gd name="T64" fmla="*/ 1951 w 3024"/>
              <a:gd name="T65" fmla="*/ 3409 h 4320"/>
              <a:gd name="T66" fmla="*/ 1604 w 3024"/>
              <a:gd name="T67" fmla="*/ 2959 h 4320"/>
              <a:gd name="T68" fmla="*/ 1651 w 3024"/>
              <a:gd name="T69" fmla="*/ 2360 h 4320"/>
              <a:gd name="T70" fmla="*/ 1790 w 3024"/>
              <a:gd name="T71" fmla="*/ 2008 h 4320"/>
              <a:gd name="T72" fmla="*/ 1445 w 3024"/>
              <a:gd name="T73" fmla="*/ 1793 h 4320"/>
              <a:gd name="T74" fmla="*/ 1272 w 3024"/>
              <a:gd name="T75" fmla="*/ 2489 h 4320"/>
              <a:gd name="T76" fmla="*/ 1477 w 3024"/>
              <a:gd name="T77" fmla="*/ 4249 h 4320"/>
              <a:gd name="T78" fmla="*/ 1231 w 3024"/>
              <a:gd name="T79" fmla="*/ 4293 h 4320"/>
              <a:gd name="T80" fmla="*/ 708 w 3024"/>
              <a:gd name="T81" fmla="*/ 4176 h 4320"/>
              <a:gd name="T82" fmla="*/ 500 w 3024"/>
              <a:gd name="T83" fmla="*/ 4319 h 4320"/>
              <a:gd name="T84" fmla="*/ 326 w 3024"/>
              <a:gd name="T85" fmla="*/ 4131 h 4320"/>
              <a:gd name="T86" fmla="*/ 444 w 3024"/>
              <a:gd name="T87" fmla="*/ 2493 h 4320"/>
              <a:gd name="T88" fmla="*/ 191 w 3024"/>
              <a:gd name="T89" fmla="*/ 2259 h 4320"/>
              <a:gd name="T90" fmla="*/ 8 w 3024"/>
              <a:gd name="T91" fmla="*/ 1855 h 4320"/>
              <a:gd name="T92" fmla="*/ 161 w 3024"/>
              <a:gd name="T93" fmla="*/ 1381 h 4320"/>
              <a:gd name="T94" fmla="*/ 525 w 3024"/>
              <a:gd name="T95" fmla="*/ 1053 h 4320"/>
              <a:gd name="T96" fmla="*/ 796 w 3024"/>
              <a:gd name="T97" fmla="*/ 984 h 4320"/>
              <a:gd name="T98" fmla="*/ 796 w 3024"/>
              <a:gd name="T99" fmla="*/ 1168 h 4320"/>
              <a:gd name="T100" fmla="*/ 745 w 3024"/>
              <a:gd name="T101" fmla="*/ 1613 h 4320"/>
              <a:gd name="T102" fmla="*/ 704 w 3024"/>
              <a:gd name="T103" fmla="*/ 1970 h 4320"/>
              <a:gd name="T104" fmla="*/ 988 w 3024"/>
              <a:gd name="T105" fmla="*/ 1970 h 4320"/>
              <a:gd name="T106" fmla="*/ 956 w 3024"/>
              <a:gd name="T107" fmla="*/ 1613 h 4320"/>
              <a:gd name="T108" fmla="*/ 915 w 3024"/>
              <a:gd name="T109" fmla="*/ 1168 h 4320"/>
              <a:gd name="T110" fmla="*/ 902 w 3024"/>
              <a:gd name="T111" fmla="*/ 984 h 4320"/>
              <a:gd name="T112" fmla="*/ 1207 w 3024"/>
              <a:gd name="T113" fmla="*/ 178 h 4320"/>
              <a:gd name="T114" fmla="*/ 1263 w 3024"/>
              <a:gd name="T115" fmla="*/ 636 h 4320"/>
              <a:gd name="T116" fmla="*/ 922 w 3024"/>
              <a:gd name="T117" fmla="*/ 911 h 4320"/>
              <a:gd name="T118" fmla="*/ 518 w 3024"/>
              <a:gd name="T119" fmla="*/ 738 h 4320"/>
              <a:gd name="T120" fmla="*/ 462 w 3024"/>
              <a:gd name="T121" fmla="*/ 280 h 4320"/>
              <a:gd name="T122" fmla="*/ 804 w 3024"/>
              <a:gd name="T123"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24" h="4320">
                <a:moveTo>
                  <a:pt x="2263" y="2046"/>
                </a:moveTo>
                <a:lnTo>
                  <a:pt x="2263" y="2174"/>
                </a:lnTo>
                <a:lnTo>
                  <a:pt x="2223" y="2184"/>
                </a:lnTo>
                <a:lnTo>
                  <a:pt x="2187" y="2199"/>
                </a:lnTo>
                <a:lnTo>
                  <a:pt x="2156" y="2219"/>
                </a:lnTo>
                <a:lnTo>
                  <a:pt x="2130" y="2244"/>
                </a:lnTo>
                <a:lnTo>
                  <a:pt x="2108" y="2273"/>
                </a:lnTo>
                <a:lnTo>
                  <a:pt x="2092" y="2305"/>
                </a:lnTo>
                <a:lnTo>
                  <a:pt x="2083" y="2341"/>
                </a:lnTo>
                <a:lnTo>
                  <a:pt x="2080" y="2379"/>
                </a:lnTo>
                <a:lnTo>
                  <a:pt x="2083" y="2414"/>
                </a:lnTo>
                <a:lnTo>
                  <a:pt x="2091" y="2445"/>
                </a:lnTo>
                <a:lnTo>
                  <a:pt x="2104" y="2473"/>
                </a:lnTo>
                <a:lnTo>
                  <a:pt x="2122" y="2499"/>
                </a:lnTo>
                <a:lnTo>
                  <a:pt x="2146" y="2521"/>
                </a:lnTo>
                <a:lnTo>
                  <a:pt x="2173" y="2544"/>
                </a:lnTo>
                <a:lnTo>
                  <a:pt x="2205" y="2563"/>
                </a:lnTo>
                <a:lnTo>
                  <a:pt x="2241" y="2580"/>
                </a:lnTo>
                <a:lnTo>
                  <a:pt x="2280" y="2599"/>
                </a:lnTo>
                <a:lnTo>
                  <a:pt x="2317" y="2614"/>
                </a:lnTo>
                <a:lnTo>
                  <a:pt x="2347" y="2633"/>
                </a:lnTo>
                <a:lnTo>
                  <a:pt x="2372" y="2651"/>
                </a:lnTo>
                <a:lnTo>
                  <a:pt x="2393" y="2672"/>
                </a:lnTo>
                <a:lnTo>
                  <a:pt x="2407" y="2695"/>
                </a:lnTo>
                <a:lnTo>
                  <a:pt x="2415" y="2720"/>
                </a:lnTo>
                <a:lnTo>
                  <a:pt x="2418" y="2749"/>
                </a:lnTo>
                <a:lnTo>
                  <a:pt x="2415" y="2779"/>
                </a:lnTo>
                <a:lnTo>
                  <a:pt x="2405" y="2805"/>
                </a:lnTo>
                <a:lnTo>
                  <a:pt x="2388" y="2829"/>
                </a:lnTo>
                <a:lnTo>
                  <a:pt x="2367" y="2847"/>
                </a:lnTo>
                <a:lnTo>
                  <a:pt x="2339" y="2862"/>
                </a:lnTo>
                <a:lnTo>
                  <a:pt x="2308" y="2871"/>
                </a:lnTo>
                <a:lnTo>
                  <a:pt x="2273" y="2873"/>
                </a:lnTo>
                <a:lnTo>
                  <a:pt x="2233" y="2871"/>
                </a:lnTo>
                <a:lnTo>
                  <a:pt x="2194" y="2863"/>
                </a:lnTo>
                <a:lnTo>
                  <a:pt x="2159" y="2851"/>
                </a:lnTo>
                <a:lnTo>
                  <a:pt x="2126" y="2837"/>
                </a:lnTo>
                <a:lnTo>
                  <a:pt x="2098" y="2818"/>
                </a:lnTo>
                <a:lnTo>
                  <a:pt x="2068" y="2904"/>
                </a:lnTo>
                <a:lnTo>
                  <a:pt x="2097" y="2922"/>
                </a:lnTo>
                <a:lnTo>
                  <a:pt x="2133" y="2938"/>
                </a:lnTo>
                <a:lnTo>
                  <a:pt x="2170" y="2949"/>
                </a:lnTo>
                <a:lnTo>
                  <a:pt x="2212" y="2957"/>
                </a:lnTo>
                <a:lnTo>
                  <a:pt x="2256" y="2960"/>
                </a:lnTo>
                <a:lnTo>
                  <a:pt x="2256" y="3088"/>
                </a:lnTo>
                <a:lnTo>
                  <a:pt x="2331" y="3088"/>
                </a:lnTo>
                <a:lnTo>
                  <a:pt x="2331" y="2956"/>
                </a:lnTo>
                <a:lnTo>
                  <a:pt x="2371" y="2947"/>
                </a:lnTo>
                <a:lnTo>
                  <a:pt x="2406" y="2932"/>
                </a:lnTo>
                <a:lnTo>
                  <a:pt x="2438" y="2913"/>
                </a:lnTo>
                <a:lnTo>
                  <a:pt x="2464" y="2890"/>
                </a:lnTo>
                <a:lnTo>
                  <a:pt x="2485" y="2864"/>
                </a:lnTo>
                <a:lnTo>
                  <a:pt x="2502" y="2835"/>
                </a:lnTo>
                <a:lnTo>
                  <a:pt x="2515" y="2805"/>
                </a:lnTo>
                <a:lnTo>
                  <a:pt x="2521" y="2774"/>
                </a:lnTo>
                <a:lnTo>
                  <a:pt x="2524" y="2740"/>
                </a:lnTo>
                <a:lnTo>
                  <a:pt x="2521" y="2701"/>
                </a:lnTo>
                <a:lnTo>
                  <a:pt x="2512" y="2664"/>
                </a:lnTo>
                <a:lnTo>
                  <a:pt x="2498" y="2631"/>
                </a:lnTo>
                <a:lnTo>
                  <a:pt x="2477" y="2602"/>
                </a:lnTo>
                <a:lnTo>
                  <a:pt x="2451" y="2575"/>
                </a:lnTo>
                <a:lnTo>
                  <a:pt x="2418" y="2551"/>
                </a:lnTo>
                <a:lnTo>
                  <a:pt x="2380" y="2529"/>
                </a:lnTo>
                <a:lnTo>
                  <a:pt x="2335" y="2508"/>
                </a:lnTo>
                <a:lnTo>
                  <a:pt x="2294" y="2489"/>
                </a:lnTo>
                <a:lnTo>
                  <a:pt x="2259" y="2470"/>
                </a:lnTo>
                <a:lnTo>
                  <a:pt x="2232" y="2453"/>
                </a:lnTo>
                <a:lnTo>
                  <a:pt x="2210" y="2434"/>
                </a:lnTo>
                <a:lnTo>
                  <a:pt x="2195" y="2413"/>
                </a:lnTo>
                <a:lnTo>
                  <a:pt x="2187" y="2390"/>
                </a:lnTo>
                <a:lnTo>
                  <a:pt x="2185" y="2363"/>
                </a:lnTo>
                <a:lnTo>
                  <a:pt x="2186" y="2346"/>
                </a:lnTo>
                <a:lnTo>
                  <a:pt x="2190" y="2329"/>
                </a:lnTo>
                <a:lnTo>
                  <a:pt x="2197" y="2312"/>
                </a:lnTo>
                <a:lnTo>
                  <a:pt x="2207" y="2296"/>
                </a:lnTo>
                <a:lnTo>
                  <a:pt x="2222" y="2283"/>
                </a:lnTo>
                <a:lnTo>
                  <a:pt x="2239" y="2271"/>
                </a:lnTo>
                <a:lnTo>
                  <a:pt x="2259" y="2262"/>
                </a:lnTo>
                <a:lnTo>
                  <a:pt x="2284" y="2256"/>
                </a:lnTo>
                <a:lnTo>
                  <a:pt x="2313" y="2254"/>
                </a:lnTo>
                <a:lnTo>
                  <a:pt x="2350" y="2257"/>
                </a:lnTo>
                <a:lnTo>
                  <a:pt x="2383" y="2262"/>
                </a:lnTo>
                <a:lnTo>
                  <a:pt x="2410" y="2270"/>
                </a:lnTo>
                <a:lnTo>
                  <a:pt x="2434" y="2279"/>
                </a:lnTo>
                <a:lnTo>
                  <a:pt x="2452" y="2288"/>
                </a:lnTo>
                <a:lnTo>
                  <a:pt x="2466" y="2297"/>
                </a:lnTo>
                <a:lnTo>
                  <a:pt x="2498" y="2214"/>
                </a:lnTo>
                <a:lnTo>
                  <a:pt x="2474" y="2201"/>
                </a:lnTo>
                <a:lnTo>
                  <a:pt x="2448" y="2189"/>
                </a:lnTo>
                <a:lnTo>
                  <a:pt x="2417" y="2180"/>
                </a:lnTo>
                <a:lnTo>
                  <a:pt x="2380" y="2173"/>
                </a:lnTo>
                <a:lnTo>
                  <a:pt x="2339" y="2169"/>
                </a:lnTo>
                <a:lnTo>
                  <a:pt x="2339" y="2046"/>
                </a:lnTo>
                <a:lnTo>
                  <a:pt x="2263" y="2046"/>
                </a:lnTo>
                <a:close/>
                <a:moveTo>
                  <a:pt x="546" y="1422"/>
                </a:moveTo>
                <a:lnTo>
                  <a:pt x="513" y="1452"/>
                </a:lnTo>
                <a:lnTo>
                  <a:pt x="480" y="1487"/>
                </a:lnTo>
                <a:lnTo>
                  <a:pt x="446" y="1528"/>
                </a:lnTo>
                <a:lnTo>
                  <a:pt x="412" y="1575"/>
                </a:lnTo>
                <a:lnTo>
                  <a:pt x="378" y="1627"/>
                </a:lnTo>
                <a:lnTo>
                  <a:pt x="346" y="1686"/>
                </a:lnTo>
                <a:lnTo>
                  <a:pt x="313" y="1753"/>
                </a:lnTo>
                <a:lnTo>
                  <a:pt x="310" y="1770"/>
                </a:lnTo>
                <a:lnTo>
                  <a:pt x="312" y="1791"/>
                </a:lnTo>
                <a:lnTo>
                  <a:pt x="317" y="1817"/>
                </a:lnTo>
                <a:lnTo>
                  <a:pt x="325" y="1847"/>
                </a:lnTo>
                <a:lnTo>
                  <a:pt x="336" y="1879"/>
                </a:lnTo>
                <a:lnTo>
                  <a:pt x="352" y="1913"/>
                </a:lnTo>
                <a:lnTo>
                  <a:pt x="369" y="1948"/>
                </a:lnTo>
                <a:lnTo>
                  <a:pt x="389" y="1985"/>
                </a:lnTo>
                <a:lnTo>
                  <a:pt x="410" y="2020"/>
                </a:lnTo>
                <a:lnTo>
                  <a:pt x="433" y="2055"/>
                </a:lnTo>
                <a:lnTo>
                  <a:pt x="458" y="2089"/>
                </a:lnTo>
                <a:lnTo>
                  <a:pt x="483" y="2122"/>
                </a:lnTo>
                <a:lnTo>
                  <a:pt x="509" y="2151"/>
                </a:lnTo>
                <a:lnTo>
                  <a:pt x="546" y="1422"/>
                </a:lnTo>
                <a:close/>
                <a:moveTo>
                  <a:pt x="902" y="984"/>
                </a:moveTo>
                <a:lnTo>
                  <a:pt x="912" y="986"/>
                </a:lnTo>
                <a:lnTo>
                  <a:pt x="928" y="987"/>
                </a:lnTo>
                <a:lnTo>
                  <a:pt x="948" y="990"/>
                </a:lnTo>
                <a:lnTo>
                  <a:pt x="970" y="994"/>
                </a:lnTo>
                <a:lnTo>
                  <a:pt x="994" y="998"/>
                </a:lnTo>
                <a:lnTo>
                  <a:pt x="1016" y="1001"/>
                </a:lnTo>
                <a:lnTo>
                  <a:pt x="1037" y="1005"/>
                </a:lnTo>
                <a:lnTo>
                  <a:pt x="1055" y="1008"/>
                </a:lnTo>
                <a:lnTo>
                  <a:pt x="1068" y="1011"/>
                </a:lnTo>
                <a:lnTo>
                  <a:pt x="1075" y="1012"/>
                </a:lnTo>
                <a:lnTo>
                  <a:pt x="1135" y="1032"/>
                </a:lnTo>
                <a:lnTo>
                  <a:pt x="1194" y="1055"/>
                </a:lnTo>
                <a:lnTo>
                  <a:pt x="1250" y="1084"/>
                </a:lnTo>
                <a:lnTo>
                  <a:pt x="1305" y="1117"/>
                </a:lnTo>
                <a:lnTo>
                  <a:pt x="1360" y="1155"/>
                </a:lnTo>
                <a:lnTo>
                  <a:pt x="1411" y="1198"/>
                </a:lnTo>
                <a:lnTo>
                  <a:pt x="1460" y="1244"/>
                </a:lnTo>
                <a:lnTo>
                  <a:pt x="1504" y="1292"/>
                </a:lnTo>
                <a:lnTo>
                  <a:pt x="1547" y="1344"/>
                </a:lnTo>
                <a:lnTo>
                  <a:pt x="1587" y="1398"/>
                </a:lnTo>
                <a:lnTo>
                  <a:pt x="1622" y="1454"/>
                </a:lnTo>
                <a:lnTo>
                  <a:pt x="1656" y="1513"/>
                </a:lnTo>
                <a:lnTo>
                  <a:pt x="1668" y="1537"/>
                </a:lnTo>
                <a:lnTo>
                  <a:pt x="1681" y="1560"/>
                </a:lnTo>
                <a:lnTo>
                  <a:pt x="1693" y="1584"/>
                </a:lnTo>
                <a:lnTo>
                  <a:pt x="1706" y="1605"/>
                </a:lnTo>
                <a:lnTo>
                  <a:pt x="1719" y="1626"/>
                </a:lnTo>
                <a:lnTo>
                  <a:pt x="1735" y="1644"/>
                </a:lnTo>
                <a:lnTo>
                  <a:pt x="1753" y="1659"/>
                </a:lnTo>
                <a:lnTo>
                  <a:pt x="1773" y="1672"/>
                </a:lnTo>
                <a:lnTo>
                  <a:pt x="1796" y="1680"/>
                </a:lnTo>
                <a:lnTo>
                  <a:pt x="1824" y="1683"/>
                </a:lnTo>
                <a:lnTo>
                  <a:pt x="1837" y="1682"/>
                </a:lnTo>
                <a:lnTo>
                  <a:pt x="1855" y="1680"/>
                </a:lnTo>
                <a:lnTo>
                  <a:pt x="1879" y="1676"/>
                </a:lnTo>
                <a:lnTo>
                  <a:pt x="1906" y="1670"/>
                </a:lnTo>
                <a:lnTo>
                  <a:pt x="1936" y="1663"/>
                </a:lnTo>
                <a:lnTo>
                  <a:pt x="1966" y="1655"/>
                </a:lnTo>
                <a:lnTo>
                  <a:pt x="1995" y="1646"/>
                </a:lnTo>
                <a:lnTo>
                  <a:pt x="2023" y="1636"/>
                </a:lnTo>
                <a:lnTo>
                  <a:pt x="2045" y="1626"/>
                </a:lnTo>
                <a:lnTo>
                  <a:pt x="2063" y="1615"/>
                </a:lnTo>
                <a:lnTo>
                  <a:pt x="2074" y="1606"/>
                </a:lnTo>
                <a:lnTo>
                  <a:pt x="2076" y="1596"/>
                </a:lnTo>
                <a:lnTo>
                  <a:pt x="2070" y="1568"/>
                </a:lnTo>
                <a:lnTo>
                  <a:pt x="2061" y="1542"/>
                </a:lnTo>
                <a:lnTo>
                  <a:pt x="2049" y="1516"/>
                </a:lnTo>
                <a:lnTo>
                  <a:pt x="2034" y="1492"/>
                </a:lnTo>
                <a:lnTo>
                  <a:pt x="2015" y="1471"/>
                </a:lnTo>
                <a:lnTo>
                  <a:pt x="1992" y="1453"/>
                </a:lnTo>
                <a:lnTo>
                  <a:pt x="1966" y="1437"/>
                </a:lnTo>
                <a:lnTo>
                  <a:pt x="1966" y="1436"/>
                </a:lnTo>
                <a:lnTo>
                  <a:pt x="1968" y="1432"/>
                </a:lnTo>
                <a:lnTo>
                  <a:pt x="1971" y="1427"/>
                </a:lnTo>
                <a:lnTo>
                  <a:pt x="1975" y="1422"/>
                </a:lnTo>
                <a:lnTo>
                  <a:pt x="1982" y="1416"/>
                </a:lnTo>
                <a:lnTo>
                  <a:pt x="1991" y="1413"/>
                </a:lnTo>
                <a:lnTo>
                  <a:pt x="2002" y="1411"/>
                </a:lnTo>
                <a:lnTo>
                  <a:pt x="2016" y="1413"/>
                </a:lnTo>
                <a:lnTo>
                  <a:pt x="2032" y="1419"/>
                </a:lnTo>
                <a:lnTo>
                  <a:pt x="2053" y="1430"/>
                </a:lnTo>
                <a:lnTo>
                  <a:pt x="2081" y="1447"/>
                </a:lnTo>
                <a:lnTo>
                  <a:pt x="2106" y="1456"/>
                </a:lnTo>
                <a:lnTo>
                  <a:pt x="2130" y="1461"/>
                </a:lnTo>
                <a:lnTo>
                  <a:pt x="2150" y="1461"/>
                </a:lnTo>
                <a:lnTo>
                  <a:pt x="2165" y="1456"/>
                </a:lnTo>
                <a:lnTo>
                  <a:pt x="2180" y="1448"/>
                </a:lnTo>
                <a:lnTo>
                  <a:pt x="2191" y="1437"/>
                </a:lnTo>
                <a:lnTo>
                  <a:pt x="2198" y="1428"/>
                </a:lnTo>
                <a:lnTo>
                  <a:pt x="2207" y="1415"/>
                </a:lnTo>
                <a:lnTo>
                  <a:pt x="2219" y="1402"/>
                </a:lnTo>
                <a:lnTo>
                  <a:pt x="2233" y="1388"/>
                </a:lnTo>
                <a:lnTo>
                  <a:pt x="2249" y="1376"/>
                </a:lnTo>
                <a:lnTo>
                  <a:pt x="2267" y="1368"/>
                </a:lnTo>
                <a:lnTo>
                  <a:pt x="2284" y="1365"/>
                </a:lnTo>
                <a:lnTo>
                  <a:pt x="2304" y="1369"/>
                </a:lnTo>
                <a:lnTo>
                  <a:pt x="2321" y="1377"/>
                </a:lnTo>
                <a:lnTo>
                  <a:pt x="2337" y="1389"/>
                </a:lnTo>
                <a:lnTo>
                  <a:pt x="2351" y="1403"/>
                </a:lnTo>
                <a:lnTo>
                  <a:pt x="2363" y="1416"/>
                </a:lnTo>
                <a:lnTo>
                  <a:pt x="2372" y="1428"/>
                </a:lnTo>
                <a:lnTo>
                  <a:pt x="2380" y="1437"/>
                </a:lnTo>
                <a:lnTo>
                  <a:pt x="2390" y="1448"/>
                </a:lnTo>
                <a:lnTo>
                  <a:pt x="2405" y="1456"/>
                </a:lnTo>
                <a:lnTo>
                  <a:pt x="2422" y="1461"/>
                </a:lnTo>
                <a:lnTo>
                  <a:pt x="2441" y="1461"/>
                </a:lnTo>
                <a:lnTo>
                  <a:pt x="2464" y="1456"/>
                </a:lnTo>
                <a:lnTo>
                  <a:pt x="2490" y="1447"/>
                </a:lnTo>
                <a:lnTo>
                  <a:pt x="2519" y="1430"/>
                </a:lnTo>
                <a:lnTo>
                  <a:pt x="2538" y="1419"/>
                </a:lnTo>
                <a:lnTo>
                  <a:pt x="2554" y="1413"/>
                </a:lnTo>
                <a:lnTo>
                  <a:pt x="2568" y="1411"/>
                </a:lnTo>
                <a:lnTo>
                  <a:pt x="2579" y="1413"/>
                </a:lnTo>
                <a:lnTo>
                  <a:pt x="2588" y="1416"/>
                </a:lnTo>
                <a:lnTo>
                  <a:pt x="2595" y="1422"/>
                </a:lnTo>
                <a:lnTo>
                  <a:pt x="2600" y="1427"/>
                </a:lnTo>
                <a:lnTo>
                  <a:pt x="2602" y="1432"/>
                </a:lnTo>
                <a:lnTo>
                  <a:pt x="2604" y="1436"/>
                </a:lnTo>
                <a:lnTo>
                  <a:pt x="2605" y="1437"/>
                </a:lnTo>
                <a:lnTo>
                  <a:pt x="2574" y="1456"/>
                </a:lnTo>
                <a:lnTo>
                  <a:pt x="2549" y="1478"/>
                </a:lnTo>
                <a:lnTo>
                  <a:pt x="2528" y="1503"/>
                </a:lnTo>
                <a:lnTo>
                  <a:pt x="2512" y="1530"/>
                </a:lnTo>
                <a:lnTo>
                  <a:pt x="2500" y="1560"/>
                </a:lnTo>
                <a:lnTo>
                  <a:pt x="2493" y="1593"/>
                </a:lnTo>
                <a:lnTo>
                  <a:pt x="2487" y="1626"/>
                </a:lnTo>
                <a:lnTo>
                  <a:pt x="2485" y="1659"/>
                </a:lnTo>
                <a:lnTo>
                  <a:pt x="2485" y="1693"/>
                </a:lnTo>
                <a:lnTo>
                  <a:pt x="2487" y="1725"/>
                </a:lnTo>
                <a:lnTo>
                  <a:pt x="2490" y="1757"/>
                </a:lnTo>
                <a:lnTo>
                  <a:pt x="2540" y="1792"/>
                </a:lnTo>
                <a:lnTo>
                  <a:pt x="2589" y="1833"/>
                </a:lnTo>
                <a:lnTo>
                  <a:pt x="2639" y="1880"/>
                </a:lnTo>
                <a:lnTo>
                  <a:pt x="2686" y="1932"/>
                </a:lnTo>
                <a:lnTo>
                  <a:pt x="2732" y="1989"/>
                </a:lnTo>
                <a:lnTo>
                  <a:pt x="2777" y="2050"/>
                </a:lnTo>
                <a:lnTo>
                  <a:pt x="2818" y="2113"/>
                </a:lnTo>
                <a:lnTo>
                  <a:pt x="2858" y="2180"/>
                </a:lnTo>
                <a:lnTo>
                  <a:pt x="2893" y="2248"/>
                </a:lnTo>
                <a:lnTo>
                  <a:pt x="2926" y="2318"/>
                </a:lnTo>
                <a:lnTo>
                  <a:pt x="2955" y="2388"/>
                </a:lnTo>
                <a:lnTo>
                  <a:pt x="2978" y="2458"/>
                </a:lnTo>
                <a:lnTo>
                  <a:pt x="2998" y="2529"/>
                </a:lnTo>
                <a:lnTo>
                  <a:pt x="3012" y="2597"/>
                </a:lnTo>
                <a:lnTo>
                  <a:pt x="3021" y="2664"/>
                </a:lnTo>
                <a:lnTo>
                  <a:pt x="3024" y="2729"/>
                </a:lnTo>
                <a:lnTo>
                  <a:pt x="3020" y="2808"/>
                </a:lnTo>
                <a:lnTo>
                  <a:pt x="3010" y="2885"/>
                </a:lnTo>
                <a:lnTo>
                  <a:pt x="2991" y="2959"/>
                </a:lnTo>
                <a:lnTo>
                  <a:pt x="2966" y="3031"/>
                </a:lnTo>
                <a:lnTo>
                  <a:pt x="2936" y="3097"/>
                </a:lnTo>
                <a:lnTo>
                  <a:pt x="2900" y="3161"/>
                </a:lnTo>
                <a:lnTo>
                  <a:pt x="2858" y="3220"/>
                </a:lnTo>
                <a:lnTo>
                  <a:pt x="2811" y="3275"/>
                </a:lnTo>
                <a:lnTo>
                  <a:pt x="2760" y="3325"/>
                </a:lnTo>
                <a:lnTo>
                  <a:pt x="2703" y="3370"/>
                </a:lnTo>
                <a:lnTo>
                  <a:pt x="2643" y="3409"/>
                </a:lnTo>
                <a:lnTo>
                  <a:pt x="2580" y="3442"/>
                </a:lnTo>
                <a:lnTo>
                  <a:pt x="2513" y="3468"/>
                </a:lnTo>
                <a:lnTo>
                  <a:pt x="2444" y="3486"/>
                </a:lnTo>
                <a:lnTo>
                  <a:pt x="2372" y="3498"/>
                </a:lnTo>
                <a:lnTo>
                  <a:pt x="2297" y="3502"/>
                </a:lnTo>
                <a:lnTo>
                  <a:pt x="2223" y="3498"/>
                </a:lnTo>
                <a:lnTo>
                  <a:pt x="2151" y="3486"/>
                </a:lnTo>
                <a:lnTo>
                  <a:pt x="2081" y="3468"/>
                </a:lnTo>
                <a:lnTo>
                  <a:pt x="2015" y="3442"/>
                </a:lnTo>
                <a:lnTo>
                  <a:pt x="1951" y="3409"/>
                </a:lnTo>
                <a:lnTo>
                  <a:pt x="1892" y="3370"/>
                </a:lnTo>
                <a:lnTo>
                  <a:pt x="1835" y="3325"/>
                </a:lnTo>
                <a:lnTo>
                  <a:pt x="1783" y="3275"/>
                </a:lnTo>
                <a:lnTo>
                  <a:pt x="1737" y="3220"/>
                </a:lnTo>
                <a:lnTo>
                  <a:pt x="1695" y="3161"/>
                </a:lnTo>
                <a:lnTo>
                  <a:pt x="1659" y="3097"/>
                </a:lnTo>
                <a:lnTo>
                  <a:pt x="1627" y="3031"/>
                </a:lnTo>
                <a:lnTo>
                  <a:pt x="1604" y="2959"/>
                </a:lnTo>
                <a:lnTo>
                  <a:pt x="1585" y="2885"/>
                </a:lnTo>
                <a:lnTo>
                  <a:pt x="1575" y="2808"/>
                </a:lnTo>
                <a:lnTo>
                  <a:pt x="1571" y="2729"/>
                </a:lnTo>
                <a:lnTo>
                  <a:pt x="1575" y="2659"/>
                </a:lnTo>
                <a:lnTo>
                  <a:pt x="1584" y="2585"/>
                </a:lnTo>
                <a:lnTo>
                  <a:pt x="1601" y="2511"/>
                </a:lnTo>
                <a:lnTo>
                  <a:pt x="1623" y="2436"/>
                </a:lnTo>
                <a:lnTo>
                  <a:pt x="1651" y="2360"/>
                </a:lnTo>
                <a:lnTo>
                  <a:pt x="1682" y="2286"/>
                </a:lnTo>
                <a:lnTo>
                  <a:pt x="1719" y="2212"/>
                </a:lnTo>
                <a:lnTo>
                  <a:pt x="1759" y="2142"/>
                </a:lnTo>
                <a:lnTo>
                  <a:pt x="1803" y="2072"/>
                </a:lnTo>
                <a:lnTo>
                  <a:pt x="1848" y="2008"/>
                </a:lnTo>
                <a:lnTo>
                  <a:pt x="1841" y="2008"/>
                </a:lnTo>
                <a:lnTo>
                  <a:pt x="1833" y="2009"/>
                </a:lnTo>
                <a:lnTo>
                  <a:pt x="1790" y="2008"/>
                </a:lnTo>
                <a:lnTo>
                  <a:pt x="1746" y="2002"/>
                </a:lnTo>
                <a:lnTo>
                  <a:pt x="1704" y="1992"/>
                </a:lnTo>
                <a:lnTo>
                  <a:pt x="1652" y="1974"/>
                </a:lnTo>
                <a:lnTo>
                  <a:pt x="1602" y="1949"/>
                </a:lnTo>
                <a:lnTo>
                  <a:pt x="1557" y="1919"/>
                </a:lnTo>
                <a:lnTo>
                  <a:pt x="1516" y="1882"/>
                </a:lnTo>
                <a:lnTo>
                  <a:pt x="1478" y="1841"/>
                </a:lnTo>
                <a:lnTo>
                  <a:pt x="1445" y="1793"/>
                </a:lnTo>
                <a:lnTo>
                  <a:pt x="1418" y="1742"/>
                </a:lnTo>
                <a:lnTo>
                  <a:pt x="1382" y="1672"/>
                </a:lnTo>
                <a:lnTo>
                  <a:pt x="1346" y="1610"/>
                </a:lnTo>
                <a:lnTo>
                  <a:pt x="1308" y="1555"/>
                </a:lnTo>
                <a:lnTo>
                  <a:pt x="1269" y="1507"/>
                </a:lnTo>
                <a:lnTo>
                  <a:pt x="1229" y="1466"/>
                </a:lnTo>
                <a:lnTo>
                  <a:pt x="1190" y="1431"/>
                </a:lnTo>
                <a:lnTo>
                  <a:pt x="1272" y="2489"/>
                </a:lnTo>
                <a:lnTo>
                  <a:pt x="1271" y="2491"/>
                </a:lnTo>
                <a:lnTo>
                  <a:pt x="1271" y="2494"/>
                </a:lnTo>
                <a:lnTo>
                  <a:pt x="1521" y="4083"/>
                </a:lnTo>
                <a:lnTo>
                  <a:pt x="1524" y="4120"/>
                </a:lnTo>
                <a:lnTo>
                  <a:pt x="1520" y="4156"/>
                </a:lnTo>
                <a:lnTo>
                  <a:pt x="1511" y="4189"/>
                </a:lnTo>
                <a:lnTo>
                  <a:pt x="1496" y="4221"/>
                </a:lnTo>
                <a:lnTo>
                  <a:pt x="1477" y="4249"/>
                </a:lnTo>
                <a:lnTo>
                  <a:pt x="1453" y="4273"/>
                </a:lnTo>
                <a:lnTo>
                  <a:pt x="1426" y="4294"/>
                </a:lnTo>
                <a:lnTo>
                  <a:pt x="1394" y="4308"/>
                </a:lnTo>
                <a:lnTo>
                  <a:pt x="1360" y="4317"/>
                </a:lnTo>
                <a:lnTo>
                  <a:pt x="1327" y="4320"/>
                </a:lnTo>
                <a:lnTo>
                  <a:pt x="1293" y="4317"/>
                </a:lnTo>
                <a:lnTo>
                  <a:pt x="1261" y="4307"/>
                </a:lnTo>
                <a:lnTo>
                  <a:pt x="1231" y="4293"/>
                </a:lnTo>
                <a:lnTo>
                  <a:pt x="1202" y="4272"/>
                </a:lnTo>
                <a:lnTo>
                  <a:pt x="1178" y="4247"/>
                </a:lnTo>
                <a:lnTo>
                  <a:pt x="1159" y="4218"/>
                </a:lnTo>
                <a:lnTo>
                  <a:pt x="1144" y="4185"/>
                </a:lnTo>
                <a:lnTo>
                  <a:pt x="1135" y="4150"/>
                </a:lnTo>
                <a:lnTo>
                  <a:pt x="884" y="2541"/>
                </a:lnTo>
                <a:lnTo>
                  <a:pt x="715" y="4138"/>
                </a:lnTo>
                <a:lnTo>
                  <a:pt x="708" y="4176"/>
                </a:lnTo>
                <a:lnTo>
                  <a:pt x="694" y="4211"/>
                </a:lnTo>
                <a:lnTo>
                  <a:pt x="675" y="4241"/>
                </a:lnTo>
                <a:lnTo>
                  <a:pt x="651" y="4269"/>
                </a:lnTo>
                <a:lnTo>
                  <a:pt x="623" y="4290"/>
                </a:lnTo>
                <a:lnTo>
                  <a:pt x="592" y="4307"/>
                </a:lnTo>
                <a:lnTo>
                  <a:pt x="558" y="4316"/>
                </a:lnTo>
                <a:lnTo>
                  <a:pt x="521" y="4320"/>
                </a:lnTo>
                <a:lnTo>
                  <a:pt x="500" y="4319"/>
                </a:lnTo>
                <a:lnTo>
                  <a:pt x="466" y="4311"/>
                </a:lnTo>
                <a:lnTo>
                  <a:pt x="433" y="4298"/>
                </a:lnTo>
                <a:lnTo>
                  <a:pt x="405" y="4279"/>
                </a:lnTo>
                <a:lnTo>
                  <a:pt x="380" y="4257"/>
                </a:lnTo>
                <a:lnTo>
                  <a:pt x="359" y="4230"/>
                </a:lnTo>
                <a:lnTo>
                  <a:pt x="343" y="4200"/>
                </a:lnTo>
                <a:lnTo>
                  <a:pt x="331" y="4167"/>
                </a:lnTo>
                <a:lnTo>
                  <a:pt x="326" y="4131"/>
                </a:lnTo>
                <a:lnTo>
                  <a:pt x="327" y="4095"/>
                </a:lnTo>
                <a:lnTo>
                  <a:pt x="490" y="2546"/>
                </a:lnTo>
                <a:lnTo>
                  <a:pt x="492" y="2491"/>
                </a:lnTo>
                <a:lnTo>
                  <a:pt x="488" y="2493"/>
                </a:lnTo>
                <a:lnTo>
                  <a:pt x="483" y="2494"/>
                </a:lnTo>
                <a:lnTo>
                  <a:pt x="479" y="2495"/>
                </a:lnTo>
                <a:lnTo>
                  <a:pt x="475" y="2495"/>
                </a:lnTo>
                <a:lnTo>
                  <a:pt x="444" y="2493"/>
                </a:lnTo>
                <a:lnTo>
                  <a:pt x="415" y="2483"/>
                </a:lnTo>
                <a:lnTo>
                  <a:pt x="386" y="2468"/>
                </a:lnTo>
                <a:lnTo>
                  <a:pt x="355" y="2443"/>
                </a:lnTo>
                <a:lnTo>
                  <a:pt x="322" y="2414"/>
                </a:lnTo>
                <a:lnTo>
                  <a:pt x="289" y="2380"/>
                </a:lnTo>
                <a:lnTo>
                  <a:pt x="257" y="2343"/>
                </a:lnTo>
                <a:lnTo>
                  <a:pt x="223" y="2303"/>
                </a:lnTo>
                <a:lnTo>
                  <a:pt x="191" y="2259"/>
                </a:lnTo>
                <a:lnTo>
                  <a:pt x="160" y="2214"/>
                </a:lnTo>
                <a:lnTo>
                  <a:pt x="130" y="2165"/>
                </a:lnTo>
                <a:lnTo>
                  <a:pt x="101" y="2115"/>
                </a:lnTo>
                <a:lnTo>
                  <a:pt x="76" y="2064"/>
                </a:lnTo>
                <a:lnTo>
                  <a:pt x="54" y="2012"/>
                </a:lnTo>
                <a:lnTo>
                  <a:pt x="34" y="1960"/>
                </a:lnTo>
                <a:lnTo>
                  <a:pt x="20" y="1907"/>
                </a:lnTo>
                <a:lnTo>
                  <a:pt x="8" y="1855"/>
                </a:lnTo>
                <a:lnTo>
                  <a:pt x="1" y="1803"/>
                </a:lnTo>
                <a:lnTo>
                  <a:pt x="0" y="1752"/>
                </a:lnTo>
                <a:lnTo>
                  <a:pt x="4" y="1703"/>
                </a:lnTo>
                <a:lnTo>
                  <a:pt x="14" y="1656"/>
                </a:lnTo>
                <a:lnTo>
                  <a:pt x="31" y="1611"/>
                </a:lnTo>
                <a:lnTo>
                  <a:pt x="73" y="1526"/>
                </a:lnTo>
                <a:lnTo>
                  <a:pt x="117" y="1450"/>
                </a:lnTo>
                <a:lnTo>
                  <a:pt x="161" y="1381"/>
                </a:lnTo>
                <a:lnTo>
                  <a:pt x="207" y="1318"/>
                </a:lnTo>
                <a:lnTo>
                  <a:pt x="253" y="1263"/>
                </a:lnTo>
                <a:lnTo>
                  <a:pt x="298" y="1215"/>
                </a:lnTo>
                <a:lnTo>
                  <a:pt x="346" y="1172"/>
                </a:lnTo>
                <a:lnTo>
                  <a:pt x="391" y="1135"/>
                </a:lnTo>
                <a:lnTo>
                  <a:pt x="437" y="1102"/>
                </a:lnTo>
                <a:lnTo>
                  <a:pt x="482" y="1076"/>
                </a:lnTo>
                <a:lnTo>
                  <a:pt x="525" y="1053"/>
                </a:lnTo>
                <a:lnTo>
                  <a:pt x="567" y="1034"/>
                </a:lnTo>
                <a:lnTo>
                  <a:pt x="607" y="1018"/>
                </a:lnTo>
                <a:lnTo>
                  <a:pt x="645" y="1007"/>
                </a:lnTo>
                <a:lnTo>
                  <a:pt x="682" y="999"/>
                </a:lnTo>
                <a:lnTo>
                  <a:pt x="715" y="992"/>
                </a:lnTo>
                <a:lnTo>
                  <a:pt x="745" y="988"/>
                </a:lnTo>
                <a:lnTo>
                  <a:pt x="772" y="986"/>
                </a:lnTo>
                <a:lnTo>
                  <a:pt x="796" y="984"/>
                </a:lnTo>
                <a:lnTo>
                  <a:pt x="816" y="984"/>
                </a:lnTo>
                <a:lnTo>
                  <a:pt x="816" y="990"/>
                </a:lnTo>
                <a:lnTo>
                  <a:pt x="814" y="1003"/>
                </a:lnTo>
                <a:lnTo>
                  <a:pt x="812" y="1022"/>
                </a:lnTo>
                <a:lnTo>
                  <a:pt x="809" y="1050"/>
                </a:lnTo>
                <a:lnTo>
                  <a:pt x="805" y="1084"/>
                </a:lnTo>
                <a:lnTo>
                  <a:pt x="801" y="1123"/>
                </a:lnTo>
                <a:lnTo>
                  <a:pt x="796" y="1168"/>
                </a:lnTo>
                <a:lnTo>
                  <a:pt x="791" y="1216"/>
                </a:lnTo>
                <a:lnTo>
                  <a:pt x="784" y="1267"/>
                </a:lnTo>
                <a:lnTo>
                  <a:pt x="778" y="1322"/>
                </a:lnTo>
                <a:lnTo>
                  <a:pt x="772" y="1378"/>
                </a:lnTo>
                <a:lnTo>
                  <a:pt x="765" y="1437"/>
                </a:lnTo>
                <a:lnTo>
                  <a:pt x="758" y="1496"/>
                </a:lnTo>
                <a:lnTo>
                  <a:pt x="751" y="1555"/>
                </a:lnTo>
                <a:lnTo>
                  <a:pt x="745" y="1613"/>
                </a:lnTo>
                <a:lnTo>
                  <a:pt x="738" y="1670"/>
                </a:lnTo>
                <a:lnTo>
                  <a:pt x="732" y="1724"/>
                </a:lnTo>
                <a:lnTo>
                  <a:pt x="727" y="1776"/>
                </a:lnTo>
                <a:lnTo>
                  <a:pt x="720" y="1825"/>
                </a:lnTo>
                <a:lnTo>
                  <a:pt x="716" y="1869"/>
                </a:lnTo>
                <a:lnTo>
                  <a:pt x="711" y="1909"/>
                </a:lnTo>
                <a:lnTo>
                  <a:pt x="707" y="1943"/>
                </a:lnTo>
                <a:lnTo>
                  <a:pt x="704" y="1970"/>
                </a:lnTo>
                <a:lnTo>
                  <a:pt x="702" y="1990"/>
                </a:lnTo>
                <a:lnTo>
                  <a:pt x="700" y="2003"/>
                </a:lnTo>
                <a:lnTo>
                  <a:pt x="699" y="2007"/>
                </a:lnTo>
                <a:lnTo>
                  <a:pt x="856" y="2174"/>
                </a:lnTo>
                <a:lnTo>
                  <a:pt x="992" y="2007"/>
                </a:lnTo>
                <a:lnTo>
                  <a:pt x="991" y="2003"/>
                </a:lnTo>
                <a:lnTo>
                  <a:pt x="990" y="1990"/>
                </a:lnTo>
                <a:lnTo>
                  <a:pt x="988" y="1970"/>
                </a:lnTo>
                <a:lnTo>
                  <a:pt x="986" y="1943"/>
                </a:lnTo>
                <a:lnTo>
                  <a:pt x="983" y="1909"/>
                </a:lnTo>
                <a:lnTo>
                  <a:pt x="979" y="1869"/>
                </a:lnTo>
                <a:lnTo>
                  <a:pt x="975" y="1825"/>
                </a:lnTo>
                <a:lnTo>
                  <a:pt x="971" y="1776"/>
                </a:lnTo>
                <a:lnTo>
                  <a:pt x="966" y="1724"/>
                </a:lnTo>
                <a:lnTo>
                  <a:pt x="961" y="1670"/>
                </a:lnTo>
                <a:lnTo>
                  <a:pt x="956" y="1613"/>
                </a:lnTo>
                <a:lnTo>
                  <a:pt x="950" y="1555"/>
                </a:lnTo>
                <a:lnTo>
                  <a:pt x="945" y="1496"/>
                </a:lnTo>
                <a:lnTo>
                  <a:pt x="940" y="1437"/>
                </a:lnTo>
                <a:lnTo>
                  <a:pt x="935" y="1378"/>
                </a:lnTo>
                <a:lnTo>
                  <a:pt x="929" y="1322"/>
                </a:lnTo>
                <a:lnTo>
                  <a:pt x="924" y="1267"/>
                </a:lnTo>
                <a:lnTo>
                  <a:pt x="920" y="1216"/>
                </a:lnTo>
                <a:lnTo>
                  <a:pt x="915" y="1168"/>
                </a:lnTo>
                <a:lnTo>
                  <a:pt x="911" y="1123"/>
                </a:lnTo>
                <a:lnTo>
                  <a:pt x="907" y="1084"/>
                </a:lnTo>
                <a:lnTo>
                  <a:pt x="905" y="1050"/>
                </a:lnTo>
                <a:lnTo>
                  <a:pt x="902" y="1022"/>
                </a:lnTo>
                <a:lnTo>
                  <a:pt x="901" y="1001"/>
                </a:lnTo>
                <a:lnTo>
                  <a:pt x="899" y="988"/>
                </a:lnTo>
                <a:lnTo>
                  <a:pt x="898" y="984"/>
                </a:lnTo>
                <a:lnTo>
                  <a:pt x="902" y="984"/>
                </a:lnTo>
                <a:close/>
                <a:moveTo>
                  <a:pt x="863" y="0"/>
                </a:moveTo>
                <a:lnTo>
                  <a:pt x="922" y="4"/>
                </a:lnTo>
                <a:lnTo>
                  <a:pt x="978" y="16"/>
                </a:lnTo>
                <a:lnTo>
                  <a:pt x="1032" y="35"/>
                </a:lnTo>
                <a:lnTo>
                  <a:pt x="1083" y="63"/>
                </a:lnTo>
                <a:lnTo>
                  <a:pt x="1128" y="96"/>
                </a:lnTo>
                <a:lnTo>
                  <a:pt x="1170" y="134"/>
                </a:lnTo>
                <a:lnTo>
                  <a:pt x="1207" y="178"/>
                </a:lnTo>
                <a:lnTo>
                  <a:pt x="1238" y="226"/>
                </a:lnTo>
                <a:lnTo>
                  <a:pt x="1263" y="280"/>
                </a:lnTo>
                <a:lnTo>
                  <a:pt x="1282" y="336"/>
                </a:lnTo>
                <a:lnTo>
                  <a:pt x="1293" y="395"/>
                </a:lnTo>
                <a:lnTo>
                  <a:pt x="1297" y="458"/>
                </a:lnTo>
                <a:lnTo>
                  <a:pt x="1293" y="520"/>
                </a:lnTo>
                <a:lnTo>
                  <a:pt x="1282" y="580"/>
                </a:lnTo>
                <a:lnTo>
                  <a:pt x="1263" y="636"/>
                </a:lnTo>
                <a:lnTo>
                  <a:pt x="1238" y="689"/>
                </a:lnTo>
                <a:lnTo>
                  <a:pt x="1207" y="738"/>
                </a:lnTo>
                <a:lnTo>
                  <a:pt x="1170" y="782"/>
                </a:lnTo>
                <a:lnTo>
                  <a:pt x="1128" y="821"/>
                </a:lnTo>
                <a:lnTo>
                  <a:pt x="1083" y="854"/>
                </a:lnTo>
                <a:lnTo>
                  <a:pt x="1032" y="880"/>
                </a:lnTo>
                <a:lnTo>
                  <a:pt x="978" y="899"/>
                </a:lnTo>
                <a:lnTo>
                  <a:pt x="922" y="911"/>
                </a:lnTo>
                <a:lnTo>
                  <a:pt x="863" y="916"/>
                </a:lnTo>
                <a:lnTo>
                  <a:pt x="804" y="911"/>
                </a:lnTo>
                <a:lnTo>
                  <a:pt x="746" y="899"/>
                </a:lnTo>
                <a:lnTo>
                  <a:pt x="693" y="880"/>
                </a:lnTo>
                <a:lnTo>
                  <a:pt x="643" y="854"/>
                </a:lnTo>
                <a:lnTo>
                  <a:pt x="597" y="821"/>
                </a:lnTo>
                <a:lnTo>
                  <a:pt x="555" y="782"/>
                </a:lnTo>
                <a:lnTo>
                  <a:pt x="518" y="738"/>
                </a:lnTo>
                <a:lnTo>
                  <a:pt x="487" y="689"/>
                </a:lnTo>
                <a:lnTo>
                  <a:pt x="462" y="636"/>
                </a:lnTo>
                <a:lnTo>
                  <a:pt x="442" y="580"/>
                </a:lnTo>
                <a:lnTo>
                  <a:pt x="432" y="520"/>
                </a:lnTo>
                <a:lnTo>
                  <a:pt x="428" y="458"/>
                </a:lnTo>
                <a:lnTo>
                  <a:pt x="432" y="395"/>
                </a:lnTo>
                <a:lnTo>
                  <a:pt x="442" y="336"/>
                </a:lnTo>
                <a:lnTo>
                  <a:pt x="462" y="280"/>
                </a:lnTo>
                <a:lnTo>
                  <a:pt x="487" y="226"/>
                </a:lnTo>
                <a:lnTo>
                  <a:pt x="518" y="178"/>
                </a:lnTo>
                <a:lnTo>
                  <a:pt x="555" y="134"/>
                </a:lnTo>
                <a:lnTo>
                  <a:pt x="597" y="96"/>
                </a:lnTo>
                <a:lnTo>
                  <a:pt x="643" y="63"/>
                </a:lnTo>
                <a:lnTo>
                  <a:pt x="693" y="35"/>
                </a:lnTo>
                <a:lnTo>
                  <a:pt x="746" y="16"/>
                </a:lnTo>
                <a:lnTo>
                  <a:pt x="804" y="4"/>
                </a:lnTo>
                <a:lnTo>
                  <a:pt x="863" y="0"/>
                </a:lnTo>
                <a:close/>
              </a:path>
            </a:pathLst>
          </a:custGeom>
          <a:solidFill>
            <a:schemeClr val="tx2"/>
          </a:solidFill>
          <a:ln w="0">
            <a:noFill/>
            <a:prstDash val="solid"/>
            <a:round/>
            <a:headEnd/>
            <a:tailEnd/>
          </a:ln>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58" name="TextBox 57">
            <a:extLst>
              <a:ext uri="{FF2B5EF4-FFF2-40B4-BE49-F238E27FC236}">
                <a16:creationId xmlns:a16="http://schemas.microsoft.com/office/drawing/2014/main" id="{7C83A5C4-BE96-460A-977F-12B044D27F85}"/>
              </a:ext>
            </a:extLst>
          </p:cNvPr>
          <p:cNvSpPr txBox="1"/>
          <p:nvPr/>
        </p:nvSpPr>
        <p:spPr>
          <a:xfrm>
            <a:off x="113333" y="6044928"/>
            <a:ext cx="1405693" cy="461665"/>
          </a:xfrm>
          <a:prstGeom prst="rect">
            <a:avLst/>
          </a:prstGeom>
          <a:noFill/>
        </p:spPr>
        <p:txBody>
          <a:bodyPr wrap="square" rtlCol="0">
            <a:spAutoFit/>
          </a:bodyPr>
          <a:lstStyle/>
          <a:p>
            <a:pPr algn="ctr" defTabSz="685800"/>
            <a:r>
              <a:rPr lang="en-US" altLang="ko-KR" sz="1200" dirty="0">
                <a:solidFill>
                  <a:prstClr val="black">
                    <a:lumMod val="75000"/>
                    <a:lumOff val="25000"/>
                  </a:prstClr>
                </a:solidFill>
                <a:latin typeface="Century Gothic" panose="020B0502020202020204" pitchFamily="34" charset="0"/>
                <a:cs typeface="Arial" pitchFamily="34" charset="0"/>
              </a:rPr>
              <a:t>Level of </a:t>
            </a:r>
          </a:p>
          <a:p>
            <a:pPr algn="ctr" defTabSz="685800"/>
            <a:r>
              <a:rPr lang="en-US" altLang="ko-KR" sz="1200" dirty="0">
                <a:solidFill>
                  <a:prstClr val="black">
                    <a:lumMod val="75000"/>
                    <a:lumOff val="25000"/>
                  </a:prstClr>
                </a:solidFill>
                <a:latin typeface="Century Gothic" panose="020B0502020202020204" pitchFamily="34" charset="0"/>
                <a:cs typeface="Arial" pitchFamily="34" charset="0"/>
              </a:rPr>
              <a:t>communication</a:t>
            </a:r>
          </a:p>
        </p:txBody>
      </p:sp>
      <p:sp>
        <p:nvSpPr>
          <p:cNvPr id="59" name="TextBox 58">
            <a:extLst>
              <a:ext uri="{FF2B5EF4-FFF2-40B4-BE49-F238E27FC236}">
                <a16:creationId xmlns:a16="http://schemas.microsoft.com/office/drawing/2014/main" id="{1681CF40-7E44-48DB-BBC7-2291FA624530}"/>
              </a:ext>
            </a:extLst>
          </p:cNvPr>
          <p:cNvSpPr txBox="1"/>
          <p:nvPr/>
        </p:nvSpPr>
        <p:spPr>
          <a:xfrm>
            <a:off x="1449688" y="6031541"/>
            <a:ext cx="1405693" cy="461665"/>
          </a:xfrm>
          <a:prstGeom prst="rect">
            <a:avLst/>
          </a:prstGeom>
          <a:noFill/>
        </p:spPr>
        <p:txBody>
          <a:bodyPr wrap="square" rtlCol="0">
            <a:spAutoFit/>
          </a:bodyPr>
          <a:lstStyle/>
          <a:p>
            <a:pPr algn="ctr" defTabSz="685800"/>
            <a:r>
              <a:rPr lang="en-US" altLang="ko-KR" sz="1200" dirty="0">
                <a:solidFill>
                  <a:prstClr val="black">
                    <a:lumMod val="75000"/>
                    <a:lumOff val="25000"/>
                  </a:prstClr>
                </a:solidFill>
                <a:latin typeface="Century Gothic" panose="020B0502020202020204" pitchFamily="34" charset="0"/>
                <a:cs typeface="Arial" pitchFamily="34" charset="0"/>
              </a:rPr>
              <a:t>Transparency &amp; accountability</a:t>
            </a:r>
          </a:p>
        </p:txBody>
      </p:sp>
      <p:sp>
        <p:nvSpPr>
          <p:cNvPr id="60" name="TextBox 59">
            <a:extLst>
              <a:ext uri="{FF2B5EF4-FFF2-40B4-BE49-F238E27FC236}">
                <a16:creationId xmlns:a16="http://schemas.microsoft.com/office/drawing/2014/main" id="{861EB9AE-A731-49CC-8AE8-6E070DF0F8A7}"/>
              </a:ext>
            </a:extLst>
          </p:cNvPr>
          <p:cNvSpPr txBox="1"/>
          <p:nvPr/>
        </p:nvSpPr>
        <p:spPr>
          <a:xfrm>
            <a:off x="2594096" y="6031540"/>
            <a:ext cx="1405693" cy="461665"/>
          </a:xfrm>
          <a:prstGeom prst="rect">
            <a:avLst/>
          </a:prstGeom>
          <a:noFill/>
        </p:spPr>
        <p:txBody>
          <a:bodyPr wrap="square" rtlCol="0">
            <a:spAutoFit/>
          </a:bodyPr>
          <a:lstStyle/>
          <a:p>
            <a:pPr algn="ctr" defTabSz="685800"/>
            <a:r>
              <a:rPr lang="en-US" altLang="ko-KR" sz="1200" dirty="0">
                <a:solidFill>
                  <a:prstClr val="black">
                    <a:lumMod val="75000"/>
                    <a:lumOff val="25000"/>
                  </a:prstClr>
                </a:solidFill>
                <a:latin typeface="Century Gothic" panose="020B0502020202020204" pitchFamily="34" charset="0"/>
                <a:cs typeface="Arial" pitchFamily="34" charset="0"/>
              </a:rPr>
              <a:t>Customer service</a:t>
            </a:r>
          </a:p>
        </p:txBody>
      </p:sp>
      <p:sp>
        <p:nvSpPr>
          <p:cNvPr id="61" name="TextBox 60">
            <a:extLst>
              <a:ext uri="{FF2B5EF4-FFF2-40B4-BE49-F238E27FC236}">
                <a16:creationId xmlns:a16="http://schemas.microsoft.com/office/drawing/2014/main" id="{90E48BDD-1BB4-4273-A017-406EB9D2EC59}"/>
              </a:ext>
            </a:extLst>
          </p:cNvPr>
          <p:cNvSpPr txBox="1"/>
          <p:nvPr/>
        </p:nvSpPr>
        <p:spPr>
          <a:xfrm>
            <a:off x="3551891" y="6031517"/>
            <a:ext cx="1405693" cy="461665"/>
          </a:xfrm>
          <a:prstGeom prst="rect">
            <a:avLst/>
          </a:prstGeom>
          <a:noFill/>
        </p:spPr>
        <p:txBody>
          <a:bodyPr wrap="square" rtlCol="0">
            <a:spAutoFit/>
          </a:bodyPr>
          <a:lstStyle/>
          <a:p>
            <a:pPr algn="ctr" defTabSz="685800"/>
            <a:r>
              <a:rPr lang="en-US" altLang="ko-KR" sz="1200" dirty="0">
                <a:solidFill>
                  <a:prstClr val="black">
                    <a:lumMod val="75000"/>
                    <a:lumOff val="25000"/>
                  </a:prstClr>
                </a:solidFill>
                <a:latin typeface="Century Gothic" panose="020B0502020202020204" pitchFamily="34" charset="0"/>
                <a:cs typeface="Arial" pitchFamily="34" charset="0"/>
              </a:rPr>
              <a:t>Financial management</a:t>
            </a:r>
          </a:p>
        </p:txBody>
      </p:sp>
      <p:graphicFrame>
        <p:nvGraphicFramePr>
          <p:cNvPr id="24" name="Chart 23">
            <a:extLst>
              <a:ext uri="{FF2B5EF4-FFF2-40B4-BE49-F238E27FC236}">
                <a16:creationId xmlns:a16="http://schemas.microsoft.com/office/drawing/2014/main" id="{B53DB9E5-6AF0-4EE8-8F4D-AB42A2F1524C}"/>
              </a:ext>
            </a:extLst>
          </p:cNvPr>
          <p:cNvGraphicFramePr/>
          <p:nvPr>
            <p:extLst>
              <p:ext uri="{D42A27DB-BD31-4B8C-83A1-F6EECF244321}">
                <p14:modId xmlns:p14="http://schemas.microsoft.com/office/powerpoint/2010/main" val="1953896890"/>
              </p:ext>
            </p:extLst>
          </p:nvPr>
        </p:nvGraphicFramePr>
        <p:xfrm>
          <a:off x="5068645" y="840229"/>
          <a:ext cx="3833299" cy="26601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5" name="Chart 64">
            <a:extLst>
              <a:ext uri="{FF2B5EF4-FFF2-40B4-BE49-F238E27FC236}">
                <a16:creationId xmlns:a16="http://schemas.microsoft.com/office/drawing/2014/main" id="{C93597CB-3397-46D9-91B9-5C19D58DFDB3}"/>
              </a:ext>
            </a:extLst>
          </p:cNvPr>
          <p:cNvGraphicFramePr/>
          <p:nvPr>
            <p:extLst>
              <p:ext uri="{D42A27DB-BD31-4B8C-83A1-F6EECF244321}">
                <p14:modId xmlns:p14="http://schemas.microsoft.com/office/powerpoint/2010/main" val="3479560359"/>
              </p:ext>
            </p:extLst>
          </p:nvPr>
        </p:nvGraphicFramePr>
        <p:xfrm>
          <a:off x="5054811" y="3743454"/>
          <a:ext cx="3833299" cy="2763267"/>
        </p:xfrm>
        <a:graphic>
          <a:graphicData uri="http://schemas.openxmlformats.org/drawingml/2006/chart">
            <c:chart xmlns:c="http://schemas.openxmlformats.org/drawingml/2006/chart" xmlns:r="http://schemas.openxmlformats.org/officeDocument/2006/relationships" r:id="rId7"/>
          </a:graphicData>
        </a:graphic>
      </p:graphicFrame>
      <p:sp>
        <p:nvSpPr>
          <p:cNvPr id="66" name="TextBox 65">
            <a:extLst>
              <a:ext uri="{FF2B5EF4-FFF2-40B4-BE49-F238E27FC236}">
                <a16:creationId xmlns:a16="http://schemas.microsoft.com/office/drawing/2014/main" id="{87771B4D-47CF-4C87-91CD-1E66A0E55EC7}"/>
              </a:ext>
            </a:extLst>
          </p:cNvPr>
          <p:cNvSpPr txBox="1"/>
          <p:nvPr/>
        </p:nvSpPr>
        <p:spPr>
          <a:xfrm>
            <a:off x="5304376" y="577939"/>
            <a:ext cx="3640893" cy="338554"/>
          </a:xfrm>
          <a:prstGeom prst="rect">
            <a:avLst/>
          </a:prstGeom>
          <a:noFill/>
        </p:spPr>
        <p:txBody>
          <a:bodyPr wrap="square" rtlCol="0">
            <a:spAutoFit/>
          </a:bodyPr>
          <a:lstStyle/>
          <a:p>
            <a:pPr defTabSz="685800"/>
            <a:r>
              <a:rPr lang="en-US" altLang="ko-KR" sz="1600" b="1" dirty="0">
                <a:solidFill>
                  <a:schemeClr val="accent1">
                    <a:lumMod val="75000"/>
                  </a:schemeClr>
                </a:solidFill>
                <a:latin typeface="Century Gothic" panose="020B0502020202020204" pitchFamily="34" charset="0"/>
                <a:cs typeface="Arial" pitchFamily="34" charset="0"/>
              </a:rPr>
              <a:t>Highest rated in Importance:</a:t>
            </a:r>
            <a:endParaRPr lang="ko-KR" altLang="en-US" sz="1600" b="1" dirty="0">
              <a:solidFill>
                <a:schemeClr val="accent1">
                  <a:lumMod val="75000"/>
                </a:schemeClr>
              </a:solidFill>
              <a:latin typeface="Century Gothic" panose="020B0502020202020204" pitchFamily="34" charset="0"/>
              <a:cs typeface="Arial" pitchFamily="34" charset="0"/>
            </a:endParaRPr>
          </a:p>
        </p:txBody>
      </p:sp>
      <p:sp>
        <p:nvSpPr>
          <p:cNvPr id="67" name="TextBox 66">
            <a:extLst>
              <a:ext uri="{FF2B5EF4-FFF2-40B4-BE49-F238E27FC236}">
                <a16:creationId xmlns:a16="http://schemas.microsoft.com/office/drawing/2014/main" id="{705A6831-BC22-45B6-9052-27D0FBC6AEFC}"/>
              </a:ext>
            </a:extLst>
          </p:cNvPr>
          <p:cNvSpPr txBox="1"/>
          <p:nvPr/>
        </p:nvSpPr>
        <p:spPr>
          <a:xfrm>
            <a:off x="5304376" y="3475442"/>
            <a:ext cx="3640893" cy="338554"/>
          </a:xfrm>
          <a:prstGeom prst="rect">
            <a:avLst/>
          </a:prstGeom>
          <a:noFill/>
        </p:spPr>
        <p:txBody>
          <a:bodyPr wrap="square" rtlCol="0">
            <a:spAutoFit/>
          </a:bodyPr>
          <a:lstStyle/>
          <a:p>
            <a:pPr defTabSz="685800"/>
            <a:r>
              <a:rPr lang="en-US" altLang="ko-KR" sz="1600" b="1" dirty="0">
                <a:solidFill>
                  <a:schemeClr val="accent2">
                    <a:lumMod val="75000"/>
                  </a:schemeClr>
                </a:solidFill>
                <a:latin typeface="Century Gothic" panose="020B0502020202020204" pitchFamily="34" charset="0"/>
                <a:cs typeface="Arial" pitchFamily="34" charset="0"/>
              </a:rPr>
              <a:t>Highest rated in Satisfaction:</a:t>
            </a:r>
            <a:endParaRPr lang="ko-KR" altLang="en-US" sz="1600" b="1" dirty="0">
              <a:solidFill>
                <a:schemeClr val="accent2">
                  <a:lumMod val="75000"/>
                </a:schemeClr>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5948993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67746" y="3429000"/>
            <a:ext cx="8220678" cy="648072"/>
          </a:xfrm>
          <a:prstGeom prst="rect">
            <a:avLst/>
          </a:prstGeom>
        </p:spPr>
        <p:txBody>
          <a:bodyPr anchor="ctr">
            <a:noAutofit/>
          </a:bodyPr>
          <a:lstStyle/>
          <a:p>
            <a:pPr fontAlgn="auto">
              <a:spcBef>
                <a:spcPct val="20000"/>
              </a:spcBef>
              <a:spcAft>
                <a:spcPts val="0"/>
              </a:spcAft>
              <a:buFont typeface="Arial" pitchFamily="34" charset="0"/>
              <a:buNone/>
              <a:defRPr/>
            </a:pPr>
            <a:r>
              <a:rPr lang="en-US" sz="4000" dirty="0">
                <a:solidFill>
                  <a:schemeClr val="bg1"/>
                </a:solidFill>
                <a:latin typeface="Century Gothic" pitchFamily="34" charset="0"/>
                <a:cs typeface="+mn-cs"/>
              </a:rPr>
              <a:t>Appendix B:</a:t>
            </a:r>
          </a:p>
          <a:p>
            <a:pPr fontAlgn="auto">
              <a:spcBef>
                <a:spcPct val="20000"/>
              </a:spcBef>
              <a:spcAft>
                <a:spcPts val="0"/>
              </a:spcAft>
              <a:buFont typeface="Arial" pitchFamily="34" charset="0"/>
              <a:buNone/>
              <a:defRPr/>
            </a:pPr>
            <a:r>
              <a:rPr lang="en-US" sz="4000" dirty="0">
                <a:solidFill>
                  <a:schemeClr val="bg1"/>
                </a:solidFill>
                <a:latin typeface="Century Gothic" pitchFamily="34" charset="0"/>
                <a:cs typeface="+mn-cs"/>
              </a:rPr>
              <a:t>Detailed Background &amp; Methodology</a:t>
            </a:r>
          </a:p>
        </p:txBody>
      </p:sp>
      <p:pic>
        <p:nvPicPr>
          <p:cNvPr id="4" name="Picture 2" descr="Tamworth Regional Council">
            <a:extLst>
              <a:ext uri="{FF2B5EF4-FFF2-40B4-BE49-F238E27FC236}">
                <a16:creationId xmlns:a16="http://schemas.microsoft.com/office/drawing/2014/main" id="{8D92BA8D-4739-474B-BEF0-DBD99B63A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52" y="5958516"/>
            <a:ext cx="1601746" cy="74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7541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4624"/>
            <a:ext cx="914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1F497D"/>
                </a:solidFill>
                <a:effectLst/>
                <a:uLnTx/>
                <a:uFillTx/>
                <a:latin typeface="Century Gothic" pitchFamily="34" charset="0"/>
                <a:ea typeface="+mn-ea"/>
                <a:cs typeface="+mn-cs"/>
              </a:rPr>
              <a:t>Background &amp; Methodology</a:t>
            </a:r>
          </a:p>
        </p:txBody>
      </p:sp>
      <p:sp>
        <p:nvSpPr>
          <p:cNvPr id="4" name="Rectangle 1"/>
          <p:cNvSpPr>
            <a:spLocks noChangeArrowheads="1"/>
          </p:cNvSpPr>
          <p:nvPr/>
        </p:nvSpPr>
        <p:spPr bwMode="auto">
          <a:xfrm>
            <a:off x="0" y="627352"/>
            <a:ext cx="91440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AU" sz="1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Sample selection and error</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A total of </a:t>
            </a:r>
            <a:r>
              <a:rPr lang="en-AU" sz="1000" dirty="0">
                <a:latin typeface="Century Gothic" panose="020B0502020202020204" pitchFamily="34" charset="0"/>
                <a:ea typeface="Times New Roman" panose="02020603050405020304" pitchFamily="18" charset="0"/>
              </a:rPr>
              <a:t>600</a:t>
            </a: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 resident interviews were completed. Respondents were selected by means of a computer based random selection process using Australian marketing lists. </a:t>
            </a:r>
            <a:endParaRPr kumimoji="0" lang="en-AU"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A sample size of </a:t>
            </a:r>
            <a:r>
              <a:rPr lang="en-AU" sz="1000" dirty="0">
                <a:latin typeface="Century Gothic" panose="020B0502020202020204" pitchFamily="34" charset="0"/>
                <a:ea typeface="Times New Roman" panose="02020603050405020304" pitchFamily="18" charset="0"/>
              </a:rPr>
              <a:t>600</a:t>
            </a: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 residents provides a maximum sampling error of plus or minus </a:t>
            </a:r>
            <a:r>
              <a:rPr lang="en-AU" sz="1000" dirty="0">
                <a:latin typeface="Century Gothic" panose="020B0502020202020204" pitchFamily="34" charset="0"/>
                <a:ea typeface="Times New Roman" panose="02020603050405020304" pitchFamily="18" charset="0"/>
              </a:rPr>
              <a:t>4.0</a:t>
            </a: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 at 95% confidence. This means that if the survey was replicated with a new universe of N=</a:t>
            </a:r>
            <a:r>
              <a:rPr lang="en-AU" sz="1000" dirty="0">
                <a:latin typeface="Century Gothic" panose="020B0502020202020204" pitchFamily="34" charset="0"/>
                <a:ea typeface="Times New Roman" panose="02020603050405020304" pitchFamily="18" charset="0"/>
              </a:rPr>
              <a:t>600</a:t>
            </a: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 residents, 19 times out of 20 we would expect to see the same results, i.e. +/- </a:t>
            </a:r>
            <a:r>
              <a:rPr lang="en-AU" sz="1000" dirty="0">
                <a:latin typeface="Century Gothic" panose="020B0502020202020204" pitchFamily="34" charset="0"/>
                <a:ea typeface="Times New Roman" panose="02020603050405020304" pitchFamily="18" charset="0"/>
              </a:rPr>
              <a:t>4.0</a:t>
            </a: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a:t>
            </a:r>
            <a:endParaRPr kumimoji="0" lang="en-AU"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 </a:t>
            </a:r>
            <a:endParaRPr kumimoji="0" lang="en-AU"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For the survey under discussion the greatest margin of error is </a:t>
            </a:r>
            <a:r>
              <a:rPr lang="en-AU" sz="1000" dirty="0">
                <a:latin typeface="Century Gothic" panose="020B0502020202020204" pitchFamily="34" charset="0"/>
                <a:ea typeface="Times New Roman" panose="02020603050405020304" pitchFamily="18" charset="0"/>
              </a:rPr>
              <a:t>4.0</a:t>
            </a: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 This means, for example, that an answer such as ‘yes’ (50%) to a question could vary from </a:t>
            </a:r>
            <a:r>
              <a:rPr lang="en-AU" sz="1000" dirty="0">
                <a:latin typeface="Century Gothic" panose="020B0502020202020204" pitchFamily="34" charset="0"/>
                <a:ea typeface="Times New Roman" panose="02020603050405020304" pitchFamily="18" charset="0"/>
              </a:rPr>
              <a:t>46</a:t>
            </a: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 to </a:t>
            </a:r>
            <a:r>
              <a:rPr lang="en-AU" sz="1000" dirty="0">
                <a:latin typeface="Century Gothic" panose="020B0502020202020204" pitchFamily="34" charset="0"/>
                <a:ea typeface="Times New Roman" panose="02020603050405020304" pitchFamily="18" charset="0"/>
              </a:rPr>
              <a:t>54</a:t>
            </a: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a:t>
            </a:r>
            <a:endParaRPr kumimoji="0" lang="en-AU"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The sample was weighted by age and gender to reflect the 2016 ABS Census data for </a:t>
            </a: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Tamworth Regional Council.</a:t>
            </a:r>
            <a:endParaRPr kumimoji="0" lang="en-AU"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AU" sz="1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Interviewing</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AU" sz="1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2743200" algn="ctr"/>
                <a:tab pos="5486400" algn="r"/>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Interviewing was conducted in accordance with </a:t>
            </a:r>
            <a:r>
              <a:rPr lang="en-AU" sz="1000" dirty="0">
                <a:solidFill>
                  <a:prstClr val="black"/>
                </a:solidFill>
                <a:latin typeface="Century Gothic" panose="020B0502020202020204" pitchFamily="34" charset="0"/>
                <a:ea typeface="Times New Roman" panose="02020603050405020304" pitchFamily="18" charset="0"/>
              </a:rPr>
              <a:t>T</a:t>
            </a: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he Research Society Code of Professional Behaviour.</a:t>
            </a:r>
          </a:p>
          <a:p>
            <a:pPr marL="0" marR="0" lvl="0" indent="0" algn="just" defTabSz="914400" rtl="0" eaLnBrk="1" fontAlgn="auto" latinLnBrk="0" hangingPunct="1">
              <a:lnSpc>
                <a:spcPct val="100000"/>
              </a:lnSpc>
              <a:spcBef>
                <a:spcPts val="0"/>
              </a:spcBef>
              <a:spcAft>
                <a:spcPts val="0"/>
              </a:spcAft>
              <a:buClrTx/>
              <a:buSzTx/>
              <a:buFontTx/>
              <a:buNone/>
              <a:tabLst>
                <a:tab pos="2743200" algn="ctr"/>
                <a:tab pos="5486400" algn="r"/>
              </a:tabLst>
              <a:defRPr/>
            </a:pPr>
            <a:endPar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AU" sz="1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Prequalification</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lvl="0" algn="just">
              <a:tabLst>
                <a:tab pos="2865755" algn="ctr"/>
                <a:tab pos="5731510" algn="r"/>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Participants in this survey </a:t>
            </a: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were pre-qualified as being over the age of 18, and not working for, nor having an immediate family member working for, Tamworth Regional Council.</a:t>
            </a:r>
            <a:endParaRPr kumimoji="0" lang="en-AU" sz="10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AU" sz="1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AU" sz="1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Data analysis</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The data within this report was analysed using Q Professional.</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algn="just">
              <a:defRPr/>
            </a:pPr>
            <a:r>
              <a:rPr lang="en-AU" sz="1000" dirty="0">
                <a:solidFill>
                  <a:prstClr val="black"/>
                </a:solidFill>
                <a:latin typeface="Century Gothic" panose="020B0502020202020204" pitchFamily="34" charset="0"/>
                <a:ea typeface="Times New Roman" panose="02020603050405020304" pitchFamily="18" charset="0"/>
              </a:rPr>
              <a:t>Within the report, ▲▼ and </a:t>
            </a:r>
            <a:r>
              <a:rPr lang="en-AU" sz="1000" dirty="0">
                <a:solidFill>
                  <a:srgbClr val="0000FF"/>
                </a:solidFill>
                <a:latin typeface="Century Gothic" panose="020B0502020202020204" pitchFamily="34" charset="0"/>
                <a:ea typeface="Times New Roman" panose="02020603050405020304" pitchFamily="18" charset="0"/>
              </a:rPr>
              <a:t>blue</a:t>
            </a:r>
            <a:r>
              <a:rPr lang="en-AU" sz="1000" dirty="0">
                <a:solidFill>
                  <a:prstClr val="black"/>
                </a:solidFill>
                <a:latin typeface="Century Gothic" panose="020B0502020202020204" pitchFamily="34" charset="0"/>
                <a:ea typeface="Times New Roman" panose="02020603050405020304" pitchFamily="18" charset="0"/>
              </a:rPr>
              <a:t> and </a:t>
            </a:r>
            <a:r>
              <a:rPr lang="en-AU" sz="1000" dirty="0">
                <a:solidFill>
                  <a:srgbClr val="FF0000"/>
                </a:solidFill>
                <a:latin typeface="Century Gothic" panose="020B0502020202020204" pitchFamily="34" charset="0"/>
                <a:ea typeface="Times New Roman" panose="02020603050405020304" pitchFamily="18" charset="0"/>
              </a:rPr>
              <a:t>red</a:t>
            </a:r>
            <a:r>
              <a:rPr lang="en-AU" sz="1000" dirty="0">
                <a:solidFill>
                  <a:prstClr val="black"/>
                </a:solidFill>
                <a:latin typeface="Century Gothic" panose="020B0502020202020204" pitchFamily="34" charset="0"/>
                <a:ea typeface="Times New Roman" panose="02020603050405020304" pitchFamily="18" charset="0"/>
              </a:rPr>
              <a:t> font colours are used to identify statistically significant differences between groups, i.e., gender, age, </a:t>
            </a:r>
            <a:r>
              <a:rPr lang="en-AU" sz="1000" dirty="0">
                <a:latin typeface="Century Gothic" panose="020B0502020202020204" pitchFamily="34" charset="0"/>
                <a:ea typeface="Times New Roman" panose="02020603050405020304" pitchFamily="18" charset="0"/>
              </a:rPr>
              <a:t>ratepayer status, residential location.</a:t>
            </a:r>
            <a:endParaRPr lang="en-AU" sz="1000" dirty="0">
              <a:latin typeface="Arial" panose="020B0604020202020204" pitchFamily="34"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Significance difference testing is a statistical test performed to evaluate the difference between two measurements. To identify the statistically significant differences between the groups of means, ‘One-Way Anova tests’ and ‘Independent Samples T-tests’ were used. ‘Z Tests’ were also used to determine statistically significant differences between column percentages.</a:t>
            </a:r>
            <a:endParaRPr kumimoji="0" lang="en-AU"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1657484118"/>
      </p:ext>
    </p:extLst>
  </p:cSld>
  <p:clrMapOvr>
    <a:masterClrMapping/>
  </p:clrMapOvr>
  <p:transition>
    <p:zo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4624"/>
            <a:ext cx="914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1F497D"/>
                </a:solidFill>
                <a:effectLst/>
                <a:uLnTx/>
                <a:uFillTx/>
                <a:latin typeface="Century Gothic" pitchFamily="34" charset="0"/>
                <a:ea typeface="+mn-ea"/>
                <a:cs typeface="+mn-cs"/>
              </a:rPr>
              <a:t>Background &amp; Methodology</a:t>
            </a:r>
          </a:p>
        </p:txBody>
      </p:sp>
      <p:sp>
        <p:nvSpPr>
          <p:cNvPr id="4" name="Rectangle 1"/>
          <p:cNvSpPr>
            <a:spLocks noChangeArrowheads="1"/>
          </p:cNvSpPr>
          <p:nvPr/>
        </p:nvSpPr>
        <p:spPr bwMode="auto">
          <a:xfrm>
            <a:off x="0" y="1089019"/>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Ratings questions</a:t>
            </a:r>
            <a:endPar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The Unipolar Scale of 1 to 5 was used in all rating questions, where 1 was the lowest importance or satisfaction and 5 the highest importance or satisfaction.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This scale allowed us to identify different levels of importance and satisfaction across respondents.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effectLst/>
                <a:highlight>
                  <a:srgbClr val="FFFF00"/>
                </a:highlight>
                <a:uLnTx/>
                <a:uFillTx/>
                <a:latin typeface="Century Gothic" panose="020B0502020202020204" pitchFamily="34" charset="0"/>
                <a:ea typeface="Times New Roman" panose="02020603050405020304" pitchFamily="18" charset="0"/>
                <a:cs typeface="+mn-cs"/>
              </a:rPr>
              <a:t> </a:t>
            </a:r>
            <a:endPar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Top 2 (T2) Box:</a:t>
            </a: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 refers to the aggregate percentage (%) score of the top two scores for importance. (i.e. important &amp; very </a:t>
            </a:r>
            <a:r>
              <a:rPr lang="en-AU" sz="1000" dirty="0">
                <a:latin typeface="Century Gothic" panose="020B0502020202020204" pitchFamily="34" charset="0"/>
                <a:ea typeface="Times New Roman" panose="02020603050405020304" pitchFamily="18" charset="0"/>
              </a:rPr>
              <a:t>i</a:t>
            </a:r>
            <a:r>
              <a:rPr kumimoji="0" lang="en-AU" sz="1000" b="0" i="0" u="none" strike="noStrike" kern="1200" cap="none" spc="0" normalizeH="0" baseline="0" noProof="0" dirty="0" err="1">
                <a:ln>
                  <a:noFill/>
                </a:ln>
                <a:effectLst/>
                <a:uLnTx/>
                <a:uFillTx/>
                <a:latin typeface="Century Gothic" panose="020B0502020202020204" pitchFamily="34" charset="0"/>
                <a:ea typeface="Times New Roman" panose="02020603050405020304" pitchFamily="18" charset="0"/>
                <a:cs typeface="+mn-cs"/>
              </a:rPr>
              <a:t>mportant</a:t>
            </a: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effectLst/>
                <a:highlight>
                  <a:srgbClr val="FFFF00"/>
                </a:highlight>
                <a:uLnTx/>
                <a:uFillTx/>
                <a:latin typeface="Century Gothic" panose="020B0502020202020204" pitchFamily="34" charset="0"/>
                <a:ea typeface="Times New Roman" panose="02020603050405020304" pitchFamily="18" charset="0"/>
                <a:cs typeface="+mn-cs"/>
              </a:rPr>
              <a:t> </a:t>
            </a:r>
            <a:endPar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endParaRPr>
          </a:p>
          <a:p>
            <a:pPr marL="540385" marR="0" lvl="0" indent="-540385" algn="just"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Note:</a:t>
            </a: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	Only respondents who rated services/facilities a 4 or 5 in importance were asked to rate their satisfaction with that service/facility.</a:t>
            </a:r>
          </a:p>
          <a:p>
            <a:pPr marL="540385" marR="0" lvl="0" indent="-540385"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effectLst/>
                <a:highlight>
                  <a:srgbClr val="FFFF00"/>
                </a:highlight>
                <a:uLnTx/>
                <a:uFillTx/>
                <a:latin typeface="Century Gothic" panose="020B0502020202020204" pitchFamily="34" charset="0"/>
                <a:ea typeface="Times New Roman" panose="02020603050405020304" pitchFamily="18" charset="0"/>
                <a:cs typeface="+mn-cs"/>
              </a:rPr>
              <a:t> </a:t>
            </a:r>
            <a:endPar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endParaRPr>
          </a:p>
          <a:p>
            <a:pPr lvl="0" algn="just">
              <a:defRPr/>
            </a:pPr>
            <a:r>
              <a:rPr kumimoji="0" lang="en-AU" sz="1000" b="1"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Top 3 (T3) Box</a:t>
            </a: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 refers to the aggregate percentage (%) score of the top three scores for satisfaction or support. (i.e. somewhat </a:t>
            </a:r>
            <a:r>
              <a:rPr lang="en-AU" sz="1000" dirty="0">
                <a:latin typeface="Century Gothic" panose="020B0502020202020204" pitchFamily="34" charset="0"/>
                <a:ea typeface="Times New Roman" panose="02020603050405020304" pitchFamily="18" charset="0"/>
              </a:rPr>
              <a:t>s</a:t>
            </a:r>
            <a:r>
              <a:rPr kumimoji="0" lang="en-AU" sz="1000" b="0" i="0" u="none" strike="noStrike" kern="1200" cap="none" spc="0" normalizeH="0" baseline="0" noProof="0" dirty="0" err="1">
                <a:ln>
                  <a:noFill/>
                </a:ln>
                <a:effectLst/>
                <a:uLnTx/>
                <a:uFillTx/>
                <a:latin typeface="Century Gothic" panose="020B0502020202020204" pitchFamily="34" charset="0"/>
                <a:ea typeface="Times New Roman" panose="02020603050405020304" pitchFamily="18" charset="0"/>
                <a:cs typeface="+mn-cs"/>
              </a:rPr>
              <a:t>atisfied</a:t>
            </a: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 satisfied &amp; very </a:t>
            </a:r>
            <a:r>
              <a:rPr lang="en-AU" sz="1000" dirty="0">
                <a:latin typeface="Century Gothic" panose="020B0502020202020204" pitchFamily="34" charset="0"/>
                <a:ea typeface="Times New Roman" panose="02020603050405020304" pitchFamily="18" charset="0"/>
              </a:rPr>
              <a:t>s</a:t>
            </a:r>
            <a:r>
              <a:rPr kumimoji="0" lang="en-AU" sz="1000" b="0" i="0" u="none" strike="noStrike" kern="1200" cap="none" spc="0" normalizeH="0" baseline="0" noProof="0" dirty="0" err="1">
                <a:ln>
                  <a:noFill/>
                </a:ln>
                <a:effectLst/>
                <a:uLnTx/>
                <a:uFillTx/>
                <a:latin typeface="Century Gothic" panose="020B0502020202020204" pitchFamily="34" charset="0"/>
                <a:ea typeface="Times New Roman" panose="02020603050405020304" pitchFamily="18" charset="0"/>
                <a:cs typeface="+mn-cs"/>
              </a:rPr>
              <a:t>atisfied</a:t>
            </a:r>
            <a:r>
              <a:rPr lang="en-AU" sz="1000" dirty="0">
                <a:latin typeface="Century Gothic" panose="020B0502020202020204" pitchFamily="34" charset="0"/>
                <a:ea typeface="Times New Roman" panose="02020603050405020304" pitchFamily="18" charset="0"/>
              </a:rPr>
              <a:t>)</a:t>
            </a:r>
          </a:p>
          <a:p>
            <a:pPr lvl="0" algn="just">
              <a:defRPr/>
            </a:pPr>
            <a:endPar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endParaRPr>
          </a:p>
          <a:p>
            <a:pPr lvl="0" algn="just">
              <a:defRPr/>
            </a:pPr>
            <a:r>
              <a:rPr lang="en-AU" sz="1000" dirty="0">
                <a:latin typeface="Century Gothic" panose="020B0502020202020204" pitchFamily="34" charset="0"/>
                <a:ea typeface="Times New Roman" panose="02020603050405020304" pitchFamily="18" charset="0"/>
              </a:rPr>
              <a:t>We refer to T3 Box Satisfaction in order to express moderate to high levels of satisfaction in a non-discretionary category. We only report T2 Box Importance in order to provide differentiation and allow us to demonstrate the hierarchy of community priorities. </a:t>
            </a:r>
          </a:p>
          <a:p>
            <a:pPr marL="0" marR="0" lvl="0" indent="0" algn="just"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AU" sz="1000" b="1"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Futura Md"/>
              </a:rPr>
              <a:t> </a:t>
            </a:r>
            <a:endPar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AU" sz="1000" b="1"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Futura Md"/>
              </a:rPr>
              <a:t>Percentages</a:t>
            </a:r>
            <a:endPar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Futura Md"/>
              </a:rPr>
              <a:t> </a:t>
            </a:r>
            <a:endPar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All percentages are calculated to the nearest whole number and therefore the total may not exactly equal 100%.</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Micromex LGA Benchmark</a:t>
            </a:r>
            <a:endPar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rPr>
              <a:t> </a:t>
            </a:r>
          </a:p>
          <a:p>
            <a:pPr lvl="0">
              <a:defRPr/>
            </a:pPr>
            <a:r>
              <a:rPr lang="en-AU" sz="1000" dirty="0">
                <a:latin typeface="Century Gothic" panose="020B0502020202020204" pitchFamily="34" charset="0"/>
                <a:ea typeface="Times New Roman" panose="02020603050405020304" pitchFamily="18" charset="0"/>
              </a:rPr>
              <a:t>Micromex has developed Community Satisfaction Benchmarks using normative data from over 60 unique councils, more than 130 surveys and over 75,000 interviews since 2012.</a:t>
            </a:r>
          </a:p>
          <a:p>
            <a:pPr lvl="0">
              <a:defRPr/>
            </a:pPr>
            <a:endParaRPr lang="en-AU" sz="1000" dirty="0">
              <a:latin typeface="Century Gothic" panose="020B0502020202020204" pitchFamily="34"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effectLst/>
              <a:uLnTx/>
              <a:uFillTx/>
              <a:latin typeface="Century Gothic" panose="020B0502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19824585"/>
      </p:ext>
    </p:extLst>
  </p:cSld>
  <p:clrMapOvr>
    <a:masterClrMapping/>
  </p:clrMapOvr>
  <p:transition>
    <p:zo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23C56F-F670-4F52-BE2E-F8AC3090CFA0}"/>
              </a:ext>
            </a:extLst>
          </p:cNvPr>
          <p:cNvSpPr>
            <a:spLocks noGrp="1"/>
          </p:cNvSpPr>
          <p:nvPr>
            <p:ph type="body" sz="quarter" idx="12"/>
          </p:nvPr>
        </p:nvSpPr>
        <p:spPr>
          <a:xfrm>
            <a:off x="-6872" y="-9104"/>
            <a:ext cx="9144000" cy="503262"/>
          </a:xfrm>
        </p:spPr>
        <p:txBody>
          <a:bodyPr/>
          <a:lstStyle/>
          <a:p>
            <a:r>
              <a:rPr lang="en-AU" dirty="0"/>
              <a:t>Councils Used to Create the </a:t>
            </a:r>
            <a:r>
              <a:rPr lang="en-AU" dirty="0" err="1"/>
              <a:t>Micromex</a:t>
            </a:r>
            <a:r>
              <a:rPr lang="en-AU" dirty="0"/>
              <a:t> Regional Benchmark</a:t>
            </a:r>
          </a:p>
        </p:txBody>
      </p:sp>
      <p:graphicFrame>
        <p:nvGraphicFramePr>
          <p:cNvPr id="4" name="Table 4">
            <a:extLst>
              <a:ext uri="{FF2B5EF4-FFF2-40B4-BE49-F238E27FC236}">
                <a16:creationId xmlns:a16="http://schemas.microsoft.com/office/drawing/2014/main" id="{0BEB21C8-9E6D-49BE-AC20-20E37B5D7BDE}"/>
              </a:ext>
            </a:extLst>
          </p:cNvPr>
          <p:cNvGraphicFramePr>
            <a:graphicFrameLocks noGrp="1"/>
          </p:cNvGraphicFramePr>
          <p:nvPr>
            <p:extLst>
              <p:ext uri="{D42A27DB-BD31-4B8C-83A1-F6EECF244321}">
                <p14:modId xmlns:p14="http://schemas.microsoft.com/office/powerpoint/2010/main" val="3377026855"/>
              </p:ext>
            </p:extLst>
          </p:nvPr>
        </p:nvGraphicFramePr>
        <p:xfrm>
          <a:off x="1184188" y="1124744"/>
          <a:ext cx="6761880" cy="4293630"/>
        </p:xfrm>
        <a:graphic>
          <a:graphicData uri="http://schemas.openxmlformats.org/drawingml/2006/table">
            <a:tbl>
              <a:tblPr firstRow="1" bandRow="1">
                <a:tableStyleId>{5C22544A-7EE6-4342-B048-85BDC9FD1C3A}</a:tableStyleId>
              </a:tblPr>
              <a:tblGrid>
                <a:gridCol w="2253960">
                  <a:extLst>
                    <a:ext uri="{9D8B030D-6E8A-4147-A177-3AD203B41FA5}">
                      <a16:colId xmlns:a16="http://schemas.microsoft.com/office/drawing/2014/main" val="52428591"/>
                    </a:ext>
                  </a:extLst>
                </a:gridCol>
                <a:gridCol w="2253960">
                  <a:extLst>
                    <a:ext uri="{9D8B030D-6E8A-4147-A177-3AD203B41FA5}">
                      <a16:colId xmlns:a16="http://schemas.microsoft.com/office/drawing/2014/main" val="1396098200"/>
                    </a:ext>
                  </a:extLst>
                </a:gridCol>
                <a:gridCol w="2253960">
                  <a:extLst>
                    <a:ext uri="{9D8B030D-6E8A-4147-A177-3AD203B41FA5}">
                      <a16:colId xmlns:a16="http://schemas.microsoft.com/office/drawing/2014/main" val="1763771448"/>
                    </a:ext>
                  </a:extLst>
                </a:gridCol>
              </a:tblGrid>
              <a:tr h="283231">
                <a:tc gridSpan="3">
                  <a:txBody>
                    <a:bodyPr/>
                    <a:lstStyle/>
                    <a:p>
                      <a:pPr algn="ctr"/>
                      <a:r>
                        <a:rPr lang="en-AU" sz="1000" dirty="0">
                          <a:solidFill>
                            <a:schemeClr val="tx1"/>
                          </a:solidFill>
                          <a:latin typeface="Century Gothic" panose="020B0502020202020204" pitchFamily="34" charset="0"/>
                        </a:rPr>
                        <a:t>The Regional Benchmark was composed from the Council areas listed below:</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hMerge="1">
                  <a:txBody>
                    <a:bodyPr/>
                    <a:lstStyle/>
                    <a:p>
                      <a:endParaRPr lang="en-AU" sz="1000" dirty="0">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hMerge="1">
                  <a:txBody>
                    <a:bodyPr/>
                    <a:lstStyle/>
                    <a:p>
                      <a:pPr algn="ctr"/>
                      <a:endParaRPr lang="en-AU"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06733947"/>
                  </a:ext>
                </a:extLst>
              </a:tr>
              <a:tr h="283231">
                <a:tc>
                  <a:txBody>
                    <a:bodyPr/>
                    <a:lstStyle/>
                    <a:p>
                      <a:pPr algn="l" fontAlgn="ctr"/>
                      <a:r>
                        <a:rPr lang="en-AU" sz="1000" b="0" i="0" u="none" strike="noStrike" dirty="0" err="1">
                          <a:solidFill>
                            <a:schemeClr val="tx1"/>
                          </a:solidFill>
                          <a:effectLst/>
                          <a:latin typeface="Century Gothic" panose="020B0502020202020204" pitchFamily="34" charset="0"/>
                        </a:rPr>
                        <a:t>AlburyCity</a:t>
                      </a:r>
                      <a:r>
                        <a:rPr lang="en-AU" sz="1000" b="0" i="0" u="none" strike="noStrike" dirty="0">
                          <a:solidFill>
                            <a:schemeClr val="tx1"/>
                          </a:solidFill>
                          <a:effectLst/>
                          <a:latin typeface="Century Gothic" panose="020B0502020202020204" pitchFamily="34" charset="0"/>
                        </a:rPr>
                        <a:t> Council </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noFill/>
                  </a:tcPr>
                </a:tc>
                <a:tc>
                  <a:txBody>
                    <a:bodyPr/>
                    <a:lstStyle/>
                    <a:p>
                      <a:pPr algn="l" fontAlgn="b"/>
                      <a:r>
                        <a:rPr lang="en-AU" sz="1000" b="0" i="0" u="none" strike="noStrike">
                          <a:solidFill>
                            <a:schemeClr val="tx1"/>
                          </a:solidFill>
                          <a:effectLst/>
                          <a:latin typeface="Century Gothic" panose="020B0502020202020204" pitchFamily="34" charset="0"/>
                        </a:rPr>
                        <a:t>City of Lake Macquarie</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noFill/>
                  </a:tcPr>
                </a:tc>
                <a:tc>
                  <a:txBody>
                    <a:bodyPr/>
                    <a:lstStyle/>
                    <a:p>
                      <a:pPr algn="l" fontAlgn="b"/>
                      <a:r>
                        <a:rPr lang="en-AU" sz="1000" b="0" i="0" u="none" strike="noStrike">
                          <a:solidFill>
                            <a:schemeClr val="tx1"/>
                          </a:solidFill>
                          <a:effectLst/>
                          <a:latin typeface="Century Gothic" panose="020B0502020202020204" pitchFamily="34" charset="0"/>
                        </a:rPr>
                        <a:t>Narrandera Shire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4041668031"/>
                  </a:ext>
                </a:extLst>
              </a:tr>
              <a:tr h="283231">
                <a:tc>
                  <a:txBody>
                    <a:bodyPr/>
                    <a:lstStyle/>
                    <a:p>
                      <a:pPr algn="l" fontAlgn="b"/>
                      <a:r>
                        <a:rPr lang="en-AU" sz="1000" b="0" i="0" u="none" strike="noStrike" dirty="0">
                          <a:solidFill>
                            <a:schemeClr val="tx1"/>
                          </a:solidFill>
                          <a:effectLst/>
                          <a:latin typeface="Century Gothic" panose="020B0502020202020204" pitchFamily="34" charset="0"/>
                        </a:rPr>
                        <a:t>Ballina Shire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fontAlgn="b"/>
                      <a:r>
                        <a:rPr lang="en-AU" sz="1000" b="0" i="0" u="none" strike="noStrike">
                          <a:solidFill>
                            <a:schemeClr val="tx1"/>
                          </a:solidFill>
                          <a:effectLst/>
                          <a:latin typeface="Century Gothic" panose="020B0502020202020204" pitchFamily="34" charset="0"/>
                        </a:rPr>
                        <a:t>Hawkesbury City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fontAlgn="b"/>
                      <a:r>
                        <a:rPr lang="en-AU" sz="1000" b="0" i="0" u="none" strike="noStrike">
                          <a:solidFill>
                            <a:schemeClr val="tx1"/>
                          </a:solidFill>
                          <a:effectLst/>
                          <a:latin typeface="Century Gothic" panose="020B0502020202020204" pitchFamily="34" charset="0"/>
                        </a:rPr>
                        <a:t>Parkes Shire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extLst>
                  <a:ext uri="{0D108BD9-81ED-4DB2-BD59-A6C34878D82A}">
                    <a16:rowId xmlns:a16="http://schemas.microsoft.com/office/drawing/2014/main" val="3561421680"/>
                  </a:ext>
                </a:extLst>
              </a:tr>
              <a:tr h="283231">
                <a:tc>
                  <a:txBody>
                    <a:bodyPr/>
                    <a:lstStyle/>
                    <a:p>
                      <a:pPr algn="l" fontAlgn="ctr"/>
                      <a:r>
                        <a:rPr lang="en-AU" sz="1000" b="0" i="0" u="none" strike="noStrike" dirty="0">
                          <a:solidFill>
                            <a:schemeClr val="tx1"/>
                          </a:solidFill>
                          <a:effectLst/>
                          <a:latin typeface="Century Gothic" panose="020B0502020202020204" pitchFamily="34" charset="0"/>
                        </a:rPr>
                        <a:t>Bathurst Regional Council </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fontAlgn="b"/>
                      <a:r>
                        <a:rPr lang="en-AU" sz="1000" b="0" i="0" u="none" strike="noStrike" dirty="0">
                          <a:solidFill>
                            <a:schemeClr val="tx1"/>
                          </a:solidFill>
                          <a:effectLst/>
                          <a:latin typeface="Century Gothic" panose="020B0502020202020204" pitchFamily="34" charset="0"/>
                        </a:rPr>
                        <a:t>Kempsey Shire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fontAlgn="b"/>
                      <a:r>
                        <a:rPr lang="en-AU" sz="1000" b="0" i="0" u="none" strike="noStrike">
                          <a:solidFill>
                            <a:schemeClr val="tx1"/>
                          </a:solidFill>
                          <a:effectLst/>
                          <a:latin typeface="Century Gothic" panose="020B0502020202020204" pitchFamily="34" charset="0"/>
                        </a:rPr>
                        <a:t>Port Macquarie-Hastings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extLst>
                  <a:ext uri="{0D108BD9-81ED-4DB2-BD59-A6C34878D82A}">
                    <a16:rowId xmlns:a16="http://schemas.microsoft.com/office/drawing/2014/main" val="1228074005"/>
                  </a:ext>
                </a:extLst>
              </a:tr>
              <a:tr h="283231">
                <a:tc>
                  <a:txBody>
                    <a:bodyPr/>
                    <a:lstStyle/>
                    <a:p>
                      <a:pPr algn="l" fontAlgn="b"/>
                      <a:r>
                        <a:rPr lang="en-AU" sz="1000" b="0" i="0" u="none" strike="noStrike" dirty="0">
                          <a:solidFill>
                            <a:schemeClr val="tx1"/>
                          </a:solidFill>
                          <a:effectLst/>
                          <a:latin typeface="Century Gothic" panose="020B0502020202020204" pitchFamily="34" charset="0"/>
                        </a:rPr>
                        <a:t>Bland Shire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fontAlgn="b"/>
                      <a:r>
                        <a:rPr lang="en-AU" sz="1000" b="0" i="0" u="none" strike="noStrike" dirty="0">
                          <a:solidFill>
                            <a:schemeClr val="tx1"/>
                          </a:solidFill>
                          <a:effectLst/>
                          <a:latin typeface="Century Gothic" panose="020B0502020202020204" pitchFamily="34" charset="0"/>
                        </a:rPr>
                        <a:t>Lachlan Shire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fontAlgn="b"/>
                      <a:r>
                        <a:rPr lang="en-AU" sz="1000" b="0" i="0" u="none" strike="noStrike">
                          <a:solidFill>
                            <a:schemeClr val="tx1"/>
                          </a:solidFill>
                          <a:effectLst/>
                          <a:latin typeface="Century Gothic" panose="020B0502020202020204" pitchFamily="34" charset="0"/>
                        </a:rPr>
                        <a:t>Richmond Valley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extLst>
                  <a:ext uri="{0D108BD9-81ED-4DB2-BD59-A6C34878D82A}">
                    <a16:rowId xmlns:a16="http://schemas.microsoft.com/office/drawing/2014/main" val="1422141913"/>
                  </a:ext>
                </a:extLst>
              </a:tr>
              <a:tr h="283231">
                <a:tc>
                  <a:txBody>
                    <a:bodyPr/>
                    <a:lstStyle/>
                    <a:p>
                      <a:pPr algn="l" fontAlgn="b"/>
                      <a:r>
                        <a:rPr lang="en-AU" sz="1000" b="0" i="0" u="none" strike="noStrike">
                          <a:solidFill>
                            <a:schemeClr val="tx1"/>
                          </a:solidFill>
                          <a:effectLst/>
                          <a:latin typeface="Century Gothic" panose="020B0502020202020204" pitchFamily="34" charset="0"/>
                        </a:rPr>
                        <a:t>Blue Mountains City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rtl="0" fontAlgn="ctr"/>
                      <a:r>
                        <a:rPr lang="en-AU" sz="1000" b="0" i="0" u="none" strike="noStrike" dirty="0">
                          <a:solidFill>
                            <a:schemeClr val="tx1"/>
                          </a:solidFill>
                          <a:effectLst/>
                          <a:latin typeface="Century Gothic" panose="020B0502020202020204" pitchFamily="34" charset="0"/>
                        </a:rPr>
                        <a:t>Leeton Shire Council</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fontAlgn="b"/>
                      <a:r>
                        <a:rPr lang="en-AU" sz="1000" b="0" i="0" u="none" strike="noStrike">
                          <a:solidFill>
                            <a:schemeClr val="tx1"/>
                          </a:solidFill>
                          <a:effectLst/>
                          <a:latin typeface="Century Gothic" panose="020B0502020202020204" pitchFamily="34" charset="0"/>
                        </a:rPr>
                        <a:t>Singleton Shire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extLst>
                  <a:ext uri="{0D108BD9-81ED-4DB2-BD59-A6C34878D82A}">
                    <a16:rowId xmlns:a16="http://schemas.microsoft.com/office/drawing/2014/main" val="4266202921"/>
                  </a:ext>
                </a:extLst>
              </a:tr>
              <a:tr h="283231">
                <a:tc>
                  <a:txBody>
                    <a:bodyPr/>
                    <a:lstStyle/>
                    <a:p>
                      <a:pPr algn="l" fontAlgn="b"/>
                      <a:r>
                        <a:rPr lang="en-AU" sz="1000" b="0" i="0" u="none" strike="noStrike">
                          <a:solidFill>
                            <a:schemeClr val="tx1"/>
                          </a:solidFill>
                          <a:effectLst/>
                          <a:latin typeface="Century Gothic" panose="020B0502020202020204" pitchFamily="34" charset="0"/>
                        </a:rPr>
                        <a:t>Byron Shire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fontAlgn="b"/>
                      <a:r>
                        <a:rPr lang="en-AU" sz="1000" b="0" i="0" u="none" strike="noStrike">
                          <a:solidFill>
                            <a:schemeClr val="tx1"/>
                          </a:solidFill>
                          <a:effectLst/>
                          <a:latin typeface="Century Gothic" panose="020B0502020202020204" pitchFamily="34" charset="0"/>
                        </a:rPr>
                        <a:t>Lismore City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fontAlgn="b"/>
                      <a:r>
                        <a:rPr lang="en-AU" sz="1000" b="0" i="0" u="none" strike="noStrike">
                          <a:solidFill>
                            <a:schemeClr val="tx1"/>
                          </a:solidFill>
                          <a:effectLst/>
                          <a:latin typeface="Century Gothic" panose="020B0502020202020204" pitchFamily="34" charset="0"/>
                        </a:rPr>
                        <a:t>Tamworth Regional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extLst>
                  <a:ext uri="{0D108BD9-81ED-4DB2-BD59-A6C34878D82A}">
                    <a16:rowId xmlns:a16="http://schemas.microsoft.com/office/drawing/2014/main" val="366554633"/>
                  </a:ext>
                </a:extLst>
              </a:tr>
              <a:tr h="328396">
                <a:tc>
                  <a:txBody>
                    <a:bodyPr/>
                    <a:lstStyle/>
                    <a:p>
                      <a:pPr algn="l" fontAlgn="b"/>
                      <a:r>
                        <a:rPr lang="en-AU" sz="1000" b="0" i="0" u="none" strike="noStrike">
                          <a:solidFill>
                            <a:schemeClr val="tx1"/>
                          </a:solidFill>
                          <a:effectLst/>
                          <a:latin typeface="Century Gothic" panose="020B0502020202020204" pitchFamily="34" charset="0"/>
                        </a:rPr>
                        <a:t>Central Coast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fontAlgn="b"/>
                      <a:r>
                        <a:rPr lang="en-AU" sz="1000" b="0" i="0" u="none" strike="noStrike" dirty="0">
                          <a:solidFill>
                            <a:schemeClr val="tx1"/>
                          </a:solidFill>
                          <a:effectLst/>
                          <a:latin typeface="Century Gothic" panose="020B0502020202020204" pitchFamily="34" charset="0"/>
                        </a:rPr>
                        <a:t>Lithgow City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fontAlgn="b"/>
                      <a:r>
                        <a:rPr lang="en-AU" sz="1000" b="0" i="0" u="none" strike="noStrike">
                          <a:solidFill>
                            <a:schemeClr val="tx1"/>
                          </a:solidFill>
                          <a:effectLst/>
                          <a:latin typeface="Century Gothic" panose="020B0502020202020204" pitchFamily="34" charset="0"/>
                        </a:rPr>
                        <a:t>Tenterfield Shire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extLst>
                  <a:ext uri="{0D108BD9-81ED-4DB2-BD59-A6C34878D82A}">
                    <a16:rowId xmlns:a16="http://schemas.microsoft.com/office/drawing/2014/main" val="2032483043"/>
                  </a:ext>
                </a:extLst>
              </a:tr>
              <a:tr h="283231">
                <a:tc>
                  <a:txBody>
                    <a:bodyPr/>
                    <a:lstStyle/>
                    <a:p>
                      <a:pPr algn="l" fontAlgn="b"/>
                      <a:r>
                        <a:rPr lang="en-AU" sz="1000" b="0" i="0" u="none" strike="noStrike">
                          <a:solidFill>
                            <a:schemeClr val="tx1"/>
                          </a:solidFill>
                          <a:effectLst/>
                          <a:latin typeface="Century Gothic" panose="020B0502020202020204" pitchFamily="34" charset="0"/>
                        </a:rPr>
                        <a:t>Cessnock City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rtl="0" fontAlgn="ctr"/>
                      <a:r>
                        <a:rPr lang="en-AU" sz="1000" b="0" i="0" u="none" strike="noStrike" dirty="0">
                          <a:solidFill>
                            <a:schemeClr val="tx1"/>
                          </a:solidFill>
                          <a:effectLst/>
                          <a:latin typeface="Century Gothic" panose="020B0502020202020204" pitchFamily="34" charset="0"/>
                        </a:rPr>
                        <a:t>Maitland City Council</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fontAlgn="b"/>
                      <a:r>
                        <a:rPr lang="en-AU" sz="1000" b="0" i="0" u="none" strike="noStrike" dirty="0">
                          <a:solidFill>
                            <a:schemeClr val="tx1"/>
                          </a:solidFill>
                          <a:effectLst/>
                          <a:latin typeface="Century Gothic" panose="020B0502020202020204" pitchFamily="34" charset="0"/>
                        </a:rPr>
                        <a:t>Tweed Shire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extLst>
                  <a:ext uri="{0D108BD9-81ED-4DB2-BD59-A6C34878D82A}">
                    <a16:rowId xmlns:a16="http://schemas.microsoft.com/office/drawing/2014/main" val="1539923357"/>
                  </a:ext>
                </a:extLst>
              </a:tr>
              <a:tr h="283231">
                <a:tc>
                  <a:txBody>
                    <a:bodyPr/>
                    <a:lstStyle/>
                    <a:p>
                      <a:pPr algn="l" fontAlgn="b"/>
                      <a:r>
                        <a:rPr lang="en-AU" sz="1000" b="0" i="0" u="none" strike="noStrike">
                          <a:solidFill>
                            <a:schemeClr val="tx1"/>
                          </a:solidFill>
                          <a:effectLst/>
                          <a:latin typeface="Century Gothic" panose="020B0502020202020204" pitchFamily="34" charset="0"/>
                        </a:rPr>
                        <a:t>Coffs Harbour City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fontAlgn="b"/>
                      <a:r>
                        <a:rPr lang="en-AU" sz="1000" b="0" i="0" u="none" strike="noStrike" dirty="0" err="1">
                          <a:solidFill>
                            <a:schemeClr val="tx1"/>
                          </a:solidFill>
                          <a:effectLst/>
                          <a:latin typeface="Century Gothic" panose="020B0502020202020204" pitchFamily="34" charset="0"/>
                        </a:rPr>
                        <a:t>MidCoast</a:t>
                      </a:r>
                      <a:r>
                        <a:rPr lang="en-AU" sz="1000" b="0" i="0" u="none" strike="noStrike" dirty="0">
                          <a:solidFill>
                            <a:schemeClr val="tx1"/>
                          </a:solidFill>
                          <a:effectLst/>
                          <a:latin typeface="Century Gothic" panose="020B0502020202020204" pitchFamily="34" charset="0"/>
                        </a:rPr>
                        <a:t>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fontAlgn="b"/>
                      <a:r>
                        <a:rPr lang="en-AU" sz="1000" b="0" i="0" u="none" strike="noStrike" dirty="0">
                          <a:solidFill>
                            <a:schemeClr val="tx1"/>
                          </a:solidFill>
                          <a:effectLst/>
                          <a:latin typeface="Century Gothic" panose="020B0502020202020204" pitchFamily="34" charset="0"/>
                        </a:rPr>
                        <a:t>Upper Hunter Shire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extLst>
                  <a:ext uri="{0D108BD9-81ED-4DB2-BD59-A6C34878D82A}">
                    <a16:rowId xmlns:a16="http://schemas.microsoft.com/office/drawing/2014/main" val="4053467497"/>
                  </a:ext>
                </a:extLst>
              </a:tr>
              <a:tr h="283231">
                <a:tc>
                  <a:txBody>
                    <a:bodyPr/>
                    <a:lstStyle/>
                    <a:p>
                      <a:pPr algn="l" fontAlgn="b"/>
                      <a:r>
                        <a:rPr lang="en-AU" sz="1000" b="0" i="0" u="none" strike="noStrike">
                          <a:solidFill>
                            <a:schemeClr val="tx1"/>
                          </a:solidFill>
                          <a:effectLst/>
                          <a:latin typeface="Century Gothic" panose="020B0502020202020204" pitchFamily="34" charset="0"/>
                        </a:rPr>
                        <a:t>Eurobodalla Shire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fontAlgn="b"/>
                      <a:r>
                        <a:rPr lang="en-AU" sz="1000" b="0" i="0" u="none" strike="noStrike">
                          <a:solidFill>
                            <a:schemeClr val="tx1"/>
                          </a:solidFill>
                          <a:effectLst/>
                          <a:latin typeface="Century Gothic" panose="020B0502020202020204" pitchFamily="34" charset="0"/>
                        </a:rPr>
                        <a:t>Mid-Western Regional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rtl="0" fontAlgn="ctr"/>
                      <a:r>
                        <a:rPr lang="en-AU" sz="1000" b="0" i="0" u="none" strike="noStrike" dirty="0">
                          <a:solidFill>
                            <a:schemeClr val="tx1"/>
                          </a:solidFill>
                          <a:effectLst/>
                          <a:latin typeface="Century Gothic" panose="020B0502020202020204" pitchFamily="34" charset="0"/>
                        </a:rPr>
                        <a:t>Wagga Wagga City Council</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extLst>
                  <a:ext uri="{0D108BD9-81ED-4DB2-BD59-A6C34878D82A}">
                    <a16:rowId xmlns:a16="http://schemas.microsoft.com/office/drawing/2014/main" val="3574295937"/>
                  </a:ext>
                </a:extLst>
              </a:tr>
              <a:tr h="283231">
                <a:tc>
                  <a:txBody>
                    <a:bodyPr/>
                    <a:lstStyle/>
                    <a:p>
                      <a:pPr algn="l" fontAlgn="b"/>
                      <a:r>
                        <a:rPr lang="en-AU" sz="1000" b="0" i="0" u="none" strike="noStrike">
                          <a:solidFill>
                            <a:schemeClr val="tx1"/>
                          </a:solidFill>
                          <a:effectLst/>
                          <a:latin typeface="Century Gothic" panose="020B0502020202020204" pitchFamily="34" charset="0"/>
                        </a:rPr>
                        <a:t>Forbes Shire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fontAlgn="b"/>
                      <a:r>
                        <a:rPr lang="en-AU" sz="1000" b="0" i="0" u="none" strike="noStrike">
                          <a:solidFill>
                            <a:schemeClr val="tx1"/>
                          </a:solidFill>
                          <a:effectLst/>
                          <a:latin typeface="Century Gothic" panose="020B0502020202020204" pitchFamily="34" charset="0"/>
                        </a:rPr>
                        <a:t>Moree Plains Shire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fontAlgn="b"/>
                      <a:r>
                        <a:rPr lang="en-AU" sz="1000" b="0" i="0" u="none" strike="noStrike" dirty="0" err="1">
                          <a:solidFill>
                            <a:schemeClr val="tx1"/>
                          </a:solidFill>
                          <a:effectLst/>
                          <a:latin typeface="Century Gothic" panose="020B0502020202020204" pitchFamily="34" charset="0"/>
                        </a:rPr>
                        <a:t>Wingecarribee</a:t>
                      </a:r>
                      <a:r>
                        <a:rPr lang="en-AU" sz="1000" b="0" i="0" u="none" strike="noStrike" dirty="0">
                          <a:solidFill>
                            <a:schemeClr val="tx1"/>
                          </a:solidFill>
                          <a:effectLst/>
                          <a:latin typeface="Century Gothic" panose="020B0502020202020204" pitchFamily="34" charset="0"/>
                        </a:rPr>
                        <a:t> Shire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extLst>
                  <a:ext uri="{0D108BD9-81ED-4DB2-BD59-A6C34878D82A}">
                    <a16:rowId xmlns:a16="http://schemas.microsoft.com/office/drawing/2014/main" val="1008272515"/>
                  </a:ext>
                </a:extLst>
              </a:tr>
              <a:tr h="283231">
                <a:tc>
                  <a:txBody>
                    <a:bodyPr/>
                    <a:lstStyle/>
                    <a:p>
                      <a:pPr algn="l" fontAlgn="b"/>
                      <a:r>
                        <a:rPr lang="en-AU" sz="1000" b="0" i="0" u="none" strike="noStrike">
                          <a:solidFill>
                            <a:schemeClr val="tx1"/>
                          </a:solidFill>
                          <a:effectLst/>
                          <a:latin typeface="Century Gothic" panose="020B0502020202020204" pitchFamily="34" charset="0"/>
                        </a:rPr>
                        <a:t>Glen Innes Severn Shire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fontAlgn="b"/>
                      <a:r>
                        <a:rPr lang="en-AU" sz="1000" b="0" i="0" u="none" strike="noStrike">
                          <a:solidFill>
                            <a:schemeClr val="tx1"/>
                          </a:solidFill>
                          <a:effectLst/>
                          <a:latin typeface="Century Gothic" panose="020B0502020202020204" pitchFamily="34" charset="0"/>
                        </a:rPr>
                        <a:t>Murray River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fontAlgn="b"/>
                      <a:r>
                        <a:rPr lang="en-AU" sz="1000" b="0" i="0" u="none" strike="noStrike" dirty="0">
                          <a:solidFill>
                            <a:schemeClr val="tx1"/>
                          </a:solidFill>
                          <a:effectLst/>
                          <a:latin typeface="Century Gothic" panose="020B0502020202020204" pitchFamily="34" charset="0"/>
                        </a:rPr>
                        <a:t>Wollondilly Shire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extLst>
                  <a:ext uri="{0D108BD9-81ED-4DB2-BD59-A6C34878D82A}">
                    <a16:rowId xmlns:a16="http://schemas.microsoft.com/office/drawing/2014/main" val="1081413258"/>
                  </a:ext>
                </a:extLst>
              </a:tr>
              <a:tr h="283231">
                <a:tc>
                  <a:txBody>
                    <a:bodyPr/>
                    <a:lstStyle/>
                    <a:p>
                      <a:pPr algn="l" rtl="0" fontAlgn="ctr"/>
                      <a:r>
                        <a:rPr lang="en-AU" sz="1000" b="0" i="0" u="none" strike="noStrike">
                          <a:solidFill>
                            <a:schemeClr val="tx1"/>
                          </a:solidFill>
                          <a:effectLst/>
                          <a:latin typeface="Century Gothic" panose="020B0502020202020204" pitchFamily="34" charset="0"/>
                        </a:rPr>
                        <a:t>Gosford (Central Coast Council)</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fontAlgn="b"/>
                      <a:r>
                        <a:rPr lang="en-AU" sz="1000" b="0" i="0" u="none" strike="noStrike">
                          <a:solidFill>
                            <a:schemeClr val="tx1"/>
                          </a:solidFill>
                          <a:effectLst/>
                          <a:latin typeface="Century Gothic" panose="020B0502020202020204" pitchFamily="34" charset="0"/>
                        </a:rPr>
                        <a:t>Murrumbidgee Shire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algn="l" fontAlgn="b"/>
                      <a:r>
                        <a:rPr lang="en-AU" sz="1000" b="0" i="0" u="none" strike="noStrike" dirty="0">
                          <a:solidFill>
                            <a:schemeClr val="tx1"/>
                          </a:solidFill>
                          <a:effectLst/>
                          <a:latin typeface="Century Gothic" panose="020B0502020202020204" pitchFamily="34" charset="0"/>
                        </a:rPr>
                        <a:t>Yass Valley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extLst>
                  <a:ext uri="{0D108BD9-81ED-4DB2-BD59-A6C34878D82A}">
                    <a16:rowId xmlns:a16="http://schemas.microsoft.com/office/drawing/2014/main" val="1231949616"/>
                  </a:ext>
                </a:extLst>
              </a:tr>
              <a:tr h="283231">
                <a:tc>
                  <a:txBody>
                    <a:bodyPr/>
                    <a:lstStyle/>
                    <a:p>
                      <a:pPr algn="l" fontAlgn="b"/>
                      <a:r>
                        <a:rPr lang="en-AU" sz="1000" b="0" i="0" u="none" strike="noStrike">
                          <a:solidFill>
                            <a:schemeClr val="tx1"/>
                          </a:solidFill>
                          <a:effectLst/>
                          <a:latin typeface="Century Gothic" panose="020B0502020202020204" pitchFamily="34" charset="0"/>
                        </a:rPr>
                        <a:t>Great Lakes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algn="l" fontAlgn="b"/>
                      <a:r>
                        <a:rPr lang="en-AU" sz="1000" b="0" i="0" u="none" strike="noStrike">
                          <a:solidFill>
                            <a:schemeClr val="tx1"/>
                          </a:solidFill>
                          <a:effectLst/>
                          <a:latin typeface="Century Gothic" panose="020B0502020202020204" pitchFamily="34" charset="0"/>
                        </a:rPr>
                        <a:t>Narrabri Shire Council</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algn="l" fontAlgn="ctr"/>
                      <a:r>
                        <a:rPr lang="en-AU" sz="1000" b="0" i="0" u="none" strike="noStrike" dirty="0">
                          <a:solidFill>
                            <a:schemeClr val="tx1"/>
                          </a:solidFill>
                          <a:effectLst/>
                          <a:latin typeface="Century Gothic" panose="020B0502020202020204" pitchFamily="34" charset="0"/>
                        </a:rPr>
                        <a:t> </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10869706"/>
                  </a:ext>
                </a:extLst>
              </a:tr>
            </a:tbl>
          </a:graphicData>
        </a:graphic>
      </p:graphicFrame>
    </p:spTree>
    <p:extLst>
      <p:ext uri="{BB962C8B-B14F-4D97-AF65-F5344CB8AC3E}">
        <p14:creationId xmlns:p14="http://schemas.microsoft.com/office/powerpoint/2010/main" val="2102920490"/>
      </p:ext>
    </p:extLst>
  </p:cSld>
  <p:clrMapOvr>
    <a:masterClrMapping/>
  </p:clrMapOvr>
  <p:transition>
    <p:zo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55129" y="3104964"/>
            <a:ext cx="8593335" cy="648072"/>
          </a:xfrm>
          <a:prstGeom prst="rect">
            <a:avLst/>
          </a:prstGeom>
        </p:spPr>
        <p:txBody>
          <a:bodyPr anchor="t" anchorCtr="0">
            <a:noAutofit/>
          </a:bodyPr>
          <a:lstStyle/>
          <a:p>
            <a:pPr fontAlgn="auto">
              <a:spcBef>
                <a:spcPct val="20000"/>
              </a:spcBef>
              <a:spcAft>
                <a:spcPts val="0"/>
              </a:spcAft>
              <a:buFont typeface="Arial" pitchFamily="34" charset="0"/>
              <a:buNone/>
              <a:defRPr/>
            </a:pPr>
            <a:r>
              <a:rPr lang="en-US" sz="4000" dirty="0">
                <a:solidFill>
                  <a:schemeClr val="bg1"/>
                </a:solidFill>
                <a:latin typeface="Century Gothic" pitchFamily="34" charset="0"/>
                <a:cs typeface="+mn-cs"/>
              </a:rPr>
              <a:t>Appendix C: </a:t>
            </a:r>
          </a:p>
          <a:p>
            <a:pPr fontAlgn="auto">
              <a:spcBef>
                <a:spcPct val="20000"/>
              </a:spcBef>
              <a:spcAft>
                <a:spcPts val="0"/>
              </a:spcAft>
              <a:buFont typeface="Arial" pitchFamily="34" charset="0"/>
              <a:buNone/>
              <a:defRPr/>
            </a:pPr>
            <a:r>
              <a:rPr lang="en-US" sz="4000" dirty="0">
                <a:solidFill>
                  <a:schemeClr val="bg1"/>
                </a:solidFill>
                <a:latin typeface="Century Gothic" pitchFamily="34" charset="0"/>
                <a:cs typeface="+mn-cs"/>
              </a:rPr>
              <a:t>Questionnaire</a:t>
            </a:r>
          </a:p>
        </p:txBody>
      </p:sp>
      <p:pic>
        <p:nvPicPr>
          <p:cNvPr id="4" name="Picture 2" descr="Tamworth Regional Council">
            <a:extLst>
              <a:ext uri="{FF2B5EF4-FFF2-40B4-BE49-F238E27FC236}">
                <a16:creationId xmlns:a16="http://schemas.microsoft.com/office/drawing/2014/main" id="{6DC3C075-C1AF-4FF0-978F-40A9092B82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52" y="5958516"/>
            <a:ext cx="1601746" cy="74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3470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2A279C-D3E1-4CE4-B1C7-AFE213DA108F}"/>
              </a:ext>
            </a:extLst>
          </p:cNvPr>
          <p:cNvPicPr>
            <a:picLocks noChangeAspect="1"/>
          </p:cNvPicPr>
          <p:nvPr/>
        </p:nvPicPr>
        <p:blipFill>
          <a:blip r:embed="rId2"/>
          <a:stretch>
            <a:fillRect/>
          </a:stretch>
        </p:blipFill>
        <p:spPr>
          <a:xfrm>
            <a:off x="43853" y="548680"/>
            <a:ext cx="4294962" cy="5253020"/>
          </a:xfrm>
          <a:prstGeom prst="rect">
            <a:avLst/>
          </a:prstGeom>
        </p:spPr>
      </p:pic>
      <p:pic>
        <p:nvPicPr>
          <p:cNvPr id="5" name="Picture 4">
            <a:extLst>
              <a:ext uri="{FF2B5EF4-FFF2-40B4-BE49-F238E27FC236}">
                <a16:creationId xmlns:a16="http://schemas.microsoft.com/office/drawing/2014/main" id="{7F65A553-7036-4590-927C-B5D70B57FBAD}"/>
              </a:ext>
            </a:extLst>
          </p:cNvPr>
          <p:cNvPicPr>
            <a:picLocks noChangeAspect="1"/>
          </p:cNvPicPr>
          <p:nvPr/>
        </p:nvPicPr>
        <p:blipFill>
          <a:blip r:embed="rId3"/>
          <a:stretch>
            <a:fillRect/>
          </a:stretch>
        </p:blipFill>
        <p:spPr>
          <a:xfrm>
            <a:off x="4338815" y="581650"/>
            <a:ext cx="4556920" cy="5349122"/>
          </a:xfrm>
          <a:prstGeom prst="rect">
            <a:avLst/>
          </a:prstGeom>
        </p:spPr>
      </p:pic>
    </p:spTree>
    <p:extLst>
      <p:ext uri="{BB962C8B-B14F-4D97-AF65-F5344CB8AC3E}">
        <p14:creationId xmlns:p14="http://schemas.microsoft.com/office/powerpoint/2010/main" val="42554314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228D16-0681-4328-A2A9-2D6887E8D92C}"/>
              </a:ext>
            </a:extLst>
          </p:cNvPr>
          <p:cNvPicPr>
            <a:picLocks noChangeAspect="1"/>
          </p:cNvPicPr>
          <p:nvPr/>
        </p:nvPicPr>
        <p:blipFill>
          <a:blip r:embed="rId2"/>
          <a:stretch>
            <a:fillRect/>
          </a:stretch>
        </p:blipFill>
        <p:spPr>
          <a:xfrm>
            <a:off x="130926" y="476672"/>
            <a:ext cx="4416495" cy="5157192"/>
          </a:xfrm>
          <a:prstGeom prst="rect">
            <a:avLst/>
          </a:prstGeom>
        </p:spPr>
      </p:pic>
      <p:pic>
        <p:nvPicPr>
          <p:cNvPr id="5" name="Picture 4">
            <a:extLst>
              <a:ext uri="{FF2B5EF4-FFF2-40B4-BE49-F238E27FC236}">
                <a16:creationId xmlns:a16="http://schemas.microsoft.com/office/drawing/2014/main" id="{7E78E121-C5BF-44AC-B28C-9317473F946F}"/>
              </a:ext>
            </a:extLst>
          </p:cNvPr>
          <p:cNvPicPr>
            <a:picLocks noChangeAspect="1"/>
          </p:cNvPicPr>
          <p:nvPr/>
        </p:nvPicPr>
        <p:blipFill>
          <a:blip r:embed="rId3"/>
          <a:stretch>
            <a:fillRect/>
          </a:stretch>
        </p:blipFill>
        <p:spPr>
          <a:xfrm>
            <a:off x="4522271" y="548680"/>
            <a:ext cx="4479506" cy="5157192"/>
          </a:xfrm>
          <a:prstGeom prst="rect">
            <a:avLst/>
          </a:prstGeom>
        </p:spPr>
      </p:pic>
    </p:spTree>
    <p:extLst>
      <p:ext uri="{BB962C8B-B14F-4D97-AF65-F5344CB8AC3E}">
        <p14:creationId xmlns:p14="http://schemas.microsoft.com/office/powerpoint/2010/main" val="17295041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356332-33CC-4C98-9A84-B662A9C1EF4E}"/>
              </a:ext>
            </a:extLst>
          </p:cNvPr>
          <p:cNvPicPr>
            <a:picLocks noChangeAspect="1"/>
          </p:cNvPicPr>
          <p:nvPr/>
        </p:nvPicPr>
        <p:blipFill>
          <a:blip r:embed="rId2"/>
          <a:stretch>
            <a:fillRect/>
          </a:stretch>
        </p:blipFill>
        <p:spPr>
          <a:xfrm>
            <a:off x="208283" y="476672"/>
            <a:ext cx="4363717" cy="5301208"/>
          </a:xfrm>
          <a:prstGeom prst="rect">
            <a:avLst/>
          </a:prstGeom>
        </p:spPr>
      </p:pic>
      <p:pic>
        <p:nvPicPr>
          <p:cNvPr id="5" name="Picture 4">
            <a:extLst>
              <a:ext uri="{FF2B5EF4-FFF2-40B4-BE49-F238E27FC236}">
                <a16:creationId xmlns:a16="http://schemas.microsoft.com/office/drawing/2014/main" id="{58AD01E8-3144-46D2-81B4-C547847BFF58}"/>
              </a:ext>
            </a:extLst>
          </p:cNvPr>
          <p:cNvPicPr>
            <a:picLocks noChangeAspect="1"/>
          </p:cNvPicPr>
          <p:nvPr/>
        </p:nvPicPr>
        <p:blipFill>
          <a:blip r:embed="rId3"/>
          <a:stretch>
            <a:fillRect/>
          </a:stretch>
        </p:blipFill>
        <p:spPr>
          <a:xfrm>
            <a:off x="4605661" y="476672"/>
            <a:ext cx="4339750" cy="5157192"/>
          </a:xfrm>
          <a:prstGeom prst="rect">
            <a:avLst/>
          </a:prstGeom>
        </p:spPr>
      </p:pic>
    </p:spTree>
    <p:extLst>
      <p:ext uri="{BB962C8B-B14F-4D97-AF65-F5344CB8AC3E}">
        <p14:creationId xmlns:p14="http://schemas.microsoft.com/office/powerpoint/2010/main" val="26762782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578FC0-97CE-4740-8C5F-38D3D7C8F0FA}"/>
              </a:ext>
            </a:extLst>
          </p:cNvPr>
          <p:cNvSpPr txBox="1">
            <a:spLocks/>
          </p:cNvSpPr>
          <p:nvPr/>
        </p:nvSpPr>
        <p:spPr>
          <a:xfrm>
            <a:off x="0" y="5877272"/>
            <a:ext cx="9144000" cy="980728"/>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14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rgbClr val="1F497D"/>
                </a:solidFill>
                <a:effectLst/>
                <a:uLnTx/>
                <a:uFillTx/>
                <a:latin typeface="Century Gothic"/>
                <a:ea typeface="Times New Roman"/>
                <a:cs typeface="+mn-cs"/>
              </a:rPr>
              <a:t>The information contained herein is believed to be reliable and accurate, however, no guarantee is given as to its accuracy and reliability, and no responsibility or liability for any information, opinions or commentary contained herein, or for any consequences of its use, will be accepted by Micromex Research, or by any person involved in the preparation of this report.</a:t>
            </a:r>
            <a:endParaRPr kumimoji="0" lang="en-AU" sz="1200" b="0" i="0" u="none" strike="noStrike" kern="1200" cap="none" spc="0" normalizeH="0" baseline="0" noProof="0" dirty="0">
              <a:ln>
                <a:noFill/>
              </a:ln>
              <a:solidFill>
                <a:srgbClr val="1F497D"/>
              </a:solidFill>
              <a:effectLst/>
              <a:uLnTx/>
              <a:uFillTx/>
              <a:latin typeface="Century Gothic" pitchFamily="34" charset="0"/>
              <a:ea typeface="+mn-ea"/>
              <a:cs typeface="+mn-cs"/>
            </a:endParaRPr>
          </a:p>
        </p:txBody>
      </p:sp>
      <p:pic>
        <p:nvPicPr>
          <p:cNvPr id="4" name="Picture 3">
            <a:extLst>
              <a:ext uri="{FF2B5EF4-FFF2-40B4-BE49-F238E27FC236}">
                <a16:creationId xmlns:a16="http://schemas.microsoft.com/office/drawing/2014/main" id="{5E5E06D8-1F45-4062-8970-7E38EEF377FF}"/>
              </a:ext>
            </a:extLst>
          </p:cNvPr>
          <p:cNvPicPr>
            <a:picLocks noChangeAspect="1"/>
          </p:cNvPicPr>
          <p:nvPr/>
        </p:nvPicPr>
        <p:blipFill>
          <a:blip r:embed="rId2"/>
          <a:stretch>
            <a:fillRect/>
          </a:stretch>
        </p:blipFill>
        <p:spPr>
          <a:xfrm>
            <a:off x="217849" y="476672"/>
            <a:ext cx="4388400" cy="5085184"/>
          </a:xfrm>
          <a:prstGeom prst="rect">
            <a:avLst/>
          </a:prstGeom>
        </p:spPr>
      </p:pic>
      <p:pic>
        <p:nvPicPr>
          <p:cNvPr id="6" name="Picture 5">
            <a:extLst>
              <a:ext uri="{FF2B5EF4-FFF2-40B4-BE49-F238E27FC236}">
                <a16:creationId xmlns:a16="http://schemas.microsoft.com/office/drawing/2014/main" id="{D81BA821-AA3F-4E41-92AF-9304FC945BD9}"/>
              </a:ext>
            </a:extLst>
          </p:cNvPr>
          <p:cNvPicPr>
            <a:picLocks noChangeAspect="1"/>
          </p:cNvPicPr>
          <p:nvPr/>
        </p:nvPicPr>
        <p:blipFill>
          <a:blip r:embed="rId3"/>
          <a:stretch>
            <a:fillRect/>
          </a:stretch>
        </p:blipFill>
        <p:spPr>
          <a:xfrm>
            <a:off x="4636655" y="476672"/>
            <a:ext cx="4336974" cy="5085184"/>
          </a:xfrm>
          <a:prstGeom prst="rect">
            <a:avLst/>
          </a:prstGeom>
        </p:spPr>
      </p:pic>
    </p:spTree>
    <p:extLst>
      <p:ext uri="{BB962C8B-B14F-4D97-AF65-F5344CB8AC3E}">
        <p14:creationId xmlns:p14="http://schemas.microsoft.com/office/powerpoint/2010/main" val="36273718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098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98562" y="3429000"/>
            <a:ext cx="5328592" cy="648072"/>
          </a:xfrm>
          <a:prstGeom prst="rect">
            <a:avLst/>
          </a:prstGeom>
        </p:spPr>
        <p:txBody>
          <a:bodyPr anchor="ctr">
            <a:noAutofit/>
          </a:bodyPr>
          <a:lstStyle/>
          <a:p>
            <a:pPr fontAlgn="auto">
              <a:spcBef>
                <a:spcPct val="20000"/>
              </a:spcBef>
              <a:spcAft>
                <a:spcPts val="0"/>
              </a:spcAft>
              <a:buFont typeface="Arial" pitchFamily="34" charset="0"/>
              <a:buNone/>
              <a:defRPr/>
            </a:pPr>
            <a:r>
              <a:rPr lang="en-US" sz="4000" dirty="0">
                <a:solidFill>
                  <a:schemeClr val="bg1"/>
                </a:solidFill>
                <a:latin typeface="Century Gothic" pitchFamily="34" charset="0"/>
                <a:cs typeface="+mn-cs"/>
              </a:rPr>
              <a:t>Detailed Results</a:t>
            </a:r>
          </a:p>
        </p:txBody>
      </p:sp>
      <p:pic>
        <p:nvPicPr>
          <p:cNvPr id="4" name="Picture 2" descr="Tamworth Regional Council">
            <a:extLst>
              <a:ext uri="{FF2B5EF4-FFF2-40B4-BE49-F238E27FC236}">
                <a16:creationId xmlns:a16="http://schemas.microsoft.com/office/drawing/2014/main" id="{953FD983-0DB4-4A6F-9660-819ECD305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52" y="5958516"/>
            <a:ext cx="1601746" cy="74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75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ACBA2C86-C885-4BD3-A512-CDE51F4FDC8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32077" y="6309320"/>
            <a:ext cx="1280595" cy="344611"/>
          </a:xfrm>
          <a:prstGeom prst="rect">
            <a:avLst/>
          </a:prstGeom>
          <a:noFill/>
          <a:ln w="9525">
            <a:noFill/>
            <a:miter lim="800000"/>
            <a:headEnd/>
            <a:tailEnd/>
          </a:ln>
          <a:effectLst/>
        </p:spPr>
      </p:pic>
      <p:pic>
        <p:nvPicPr>
          <p:cNvPr id="6" name="Picture Placeholder 5">
            <a:extLst>
              <a:ext uri="{FF2B5EF4-FFF2-40B4-BE49-F238E27FC236}">
                <a16:creationId xmlns:a16="http://schemas.microsoft.com/office/drawing/2014/main" id="{E93AA251-A45A-427E-BF89-216F4EBF2B11}"/>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8339" r="18339"/>
          <a:stretch/>
        </p:blipFill>
        <p:spPr>
          <a:xfrm>
            <a:off x="1096134" y="-9698"/>
            <a:ext cx="2902090" cy="6877395"/>
          </a:xfrm>
        </p:spPr>
      </p:pic>
      <p:sp>
        <p:nvSpPr>
          <p:cNvPr id="9" name="Text Placeholder 1">
            <a:extLst>
              <a:ext uri="{FF2B5EF4-FFF2-40B4-BE49-F238E27FC236}">
                <a16:creationId xmlns:a16="http://schemas.microsoft.com/office/drawing/2014/main" id="{70F3FF64-917E-4E67-A422-2128187C2AC3}"/>
              </a:ext>
            </a:extLst>
          </p:cNvPr>
          <p:cNvSpPr txBox="1">
            <a:spLocks/>
          </p:cNvSpPr>
          <p:nvPr/>
        </p:nvSpPr>
        <p:spPr>
          <a:xfrm rot="16200000">
            <a:off x="-2871189" y="3163797"/>
            <a:ext cx="6848858" cy="539552"/>
          </a:xfrm>
          <a:prstGeom prst="rect">
            <a:avLst/>
          </a:prstGeom>
        </p:spPr>
        <p:txBody>
          <a:bodyPr>
            <a:noAutofit/>
          </a:bodyPr>
          <a:lstStyle>
            <a:lvl1pPr marL="0" indent="0" algn="ctr" defTabSz="914400" rtl="0" eaLnBrk="1" latinLnBrk="0" hangingPunct="1">
              <a:spcBef>
                <a:spcPct val="20000"/>
              </a:spcBef>
              <a:buFont typeface="Arial" pitchFamily="34" charset="0"/>
              <a:buNone/>
              <a:defRPr sz="2600" b="1" i="0" kern="1200" baseline="0">
                <a:solidFill>
                  <a:schemeClr val="tx2"/>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1" i="0" u="none" strike="noStrike" kern="1200" cap="none" spc="0" normalizeH="0" baseline="0" noProof="0" dirty="0">
                <a:ln>
                  <a:noFill/>
                </a:ln>
                <a:solidFill>
                  <a:schemeClr val="tx1"/>
                </a:solidFill>
                <a:effectLst/>
                <a:uLnTx/>
                <a:uFillTx/>
                <a:latin typeface="Century Gothic" pitchFamily="34" charset="0"/>
                <a:ea typeface="+mn-ea"/>
                <a:cs typeface="+mn-cs"/>
              </a:rPr>
              <a:t> Living in Tamworth</a:t>
            </a:r>
          </a:p>
        </p:txBody>
      </p:sp>
      <p:pic>
        <p:nvPicPr>
          <p:cNvPr id="8" name="Picture 2" descr="Tamworth Regional Council">
            <a:extLst>
              <a:ext uri="{FF2B5EF4-FFF2-40B4-BE49-F238E27FC236}">
                <a16:creationId xmlns:a16="http://schemas.microsoft.com/office/drawing/2014/main" id="{BECC7C00-7595-4458-B04F-C52824860C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2730" y="5938006"/>
            <a:ext cx="1601746" cy="7426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79E09460-F291-4786-86BB-D3DE9D2D99B9}"/>
              </a:ext>
            </a:extLst>
          </p:cNvPr>
          <p:cNvGraphicFramePr>
            <a:graphicFrameLocks noGrp="1"/>
          </p:cNvGraphicFramePr>
          <p:nvPr>
            <p:extLst>
              <p:ext uri="{D42A27DB-BD31-4B8C-83A1-F6EECF244321}">
                <p14:modId xmlns:p14="http://schemas.microsoft.com/office/powerpoint/2010/main" val="881195210"/>
              </p:ext>
            </p:extLst>
          </p:nvPr>
        </p:nvGraphicFramePr>
        <p:xfrm>
          <a:off x="4271341" y="836712"/>
          <a:ext cx="4552695" cy="4464495"/>
        </p:xfrm>
        <a:graphic>
          <a:graphicData uri="http://schemas.openxmlformats.org/drawingml/2006/table">
            <a:tbl>
              <a:tblPr firstRow="1" bandRow="1">
                <a:tableStyleId>{5C22544A-7EE6-4342-B048-85BDC9FD1C3A}</a:tableStyleId>
              </a:tblPr>
              <a:tblGrid>
                <a:gridCol w="4552695">
                  <a:extLst>
                    <a:ext uri="{9D8B030D-6E8A-4147-A177-3AD203B41FA5}">
                      <a16:colId xmlns:a16="http://schemas.microsoft.com/office/drawing/2014/main" val="3458502648"/>
                    </a:ext>
                  </a:extLst>
                </a:gridCol>
              </a:tblGrid>
              <a:tr h="637785">
                <a:tc>
                  <a:txBody>
                    <a:bodyPr/>
                    <a:lstStyle/>
                    <a:p>
                      <a:r>
                        <a:rPr lang="en-AU" sz="1400" b="0" dirty="0">
                          <a:solidFill>
                            <a:schemeClr val="tx1">
                              <a:lumMod val="50000"/>
                              <a:lumOff val="50000"/>
                            </a:schemeClr>
                          </a:solidFill>
                          <a:latin typeface="Century Gothic" panose="020B0502020202020204" pitchFamily="34" charset="0"/>
                        </a:rPr>
                        <a:t>Detailed Results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9503608"/>
                  </a:ext>
                </a:extLst>
              </a:tr>
              <a:tr h="637785">
                <a:tc>
                  <a:txBody>
                    <a:bodyPr/>
                    <a:lstStyle/>
                    <a:p>
                      <a:pPr lvl="1"/>
                      <a:r>
                        <a:rPr lang="en-AU" sz="1400" b="1" dirty="0">
                          <a:solidFill>
                            <a:schemeClr val="tx1">
                              <a:lumMod val="50000"/>
                              <a:lumOff val="50000"/>
                            </a:schemeClr>
                          </a:solidFill>
                          <a:latin typeface="Century Gothic" panose="020B0502020202020204" pitchFamily="34" charset="0"/>
                        </a:rPr>
                        <a:t>1. Living in Tamworth</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6893719"/>
                  </a:ext>
                </a:extLst>
              </a:tr>
              <a:tr h="637785">
                <a:tc>
                  <a:txBody>
                    <a:bodyPr/>
                    <a:lstStyle/>
                    <a:p>
                      <a:pPr lvl="1"/>
                      <a:r>
                        <a:rPr lang="en-AU" sz="1400" b="0" dirty="0">
                          <a:solidFill>
                            <a:schemeClr val="tx1">
                              <a:lumMod val="50000"/>
                              <a:lumOff val="50000"/>
                            </a:schemeClr>
                          </a:solidFill>
                          <a:latin typeface="Century Gothic" panose="020B0502020202020204" pitchFamily="34" charset="0"/>
                        </a:rPr>
                        <a:t>2. Key Performance Indicators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62264"/>
                  </a:ext>
                </a:extLst>
              </a:tr>
              <a:tr h="637785">
                <a:tc>
                  <a:txBody>
                    <a:bodyPr/>
                    <a:lstStyle/>
                    <a:p>
                      <a:pPr lvl="1"/>
                      <a:r>
                        <a:rPr lang="en-AU" sz="1400" b="0" dirty="0">
                          <a:solidFill>
                            <a:schemeClr val="tx1">
                              <a:lumMod val="50000"/>
                              <a:lumOff val="50000"/>
                            </a:schemeClr>
                          </a:solidFill>
                          <a:latin typeface="Century Gothic" panose="020B0502020202020204" pitchFamily="34" charset="0"/>
                        </a:rPr>
                        <a:t>3. Communication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1768141"/>
                  </a:ext>
                </a:extLst>
              </a:tr>
              <a:tr h="637785">
                <a:tc>
                  <a:txBody>
                    <a:bodyPr/>
                    <a:lstStyle/>
                    <a:p>
                      <a:pPr lvl="1"/>
                      <a:r>
                        <a:rPr lang="en-AU" sz="1400" b="0" dirty="0">
                          <a:solidFill>
                            <a:schemeClr val="tx1">
                              <a:lumMod val="50000"/>
                              <a:lumOff val="50000"/>
                            </a:schemeClr>
                          </a:solidFill>
                          <a:latin typeface="Century Gothic" panose="020B0502020202020204" pitchFamily="34" charset="0"/>
                        </a:rPr>
                        <a:t>4. Community Strategic Plan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0939187"/>
                  </a:ext>
                </a:extLst>
              </a:tr>
              <a:tr h="637785">
                <a:tc>
                  <a:txBody>
                    <a:bodyPr/>
                    <a:lstStyle/>
                    <a:p>
                      <a:pPr lvl="1"/>
                      <a:r>
                        <a:rPr lang="en-AU" sz="1400" b="0" dirty="0">
                          <a:solidFill>
                            <a:schemeClr val="tx1">
                              <a:lumMod val="50000"/>
                              <a:lumOff val="50000"/>
                            </a:schemeClr>
                          </a:solidFill>
                          <a:latin typeface="Century Gothic" panose="020B0502020202020204" pitchFamily="34" charset="0"/>
                        </a:rPr>
                        <a:t>5. Future Needs Development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119042"/>
                  </a:ext>
                </a:extLst>
              </a:tr>
              <a:tr h="637785">
                <a:tc>
                  <a:txBody>
                    <a:bodyPr/>
                    <a:lstStyle/>
                    <a:p>
                      <a:pPr lvl="1"/>
                      <a:r>
                        <a:rPr lang="en-AU" sz="1400" b="0" dirty="0">
                          <a:solidFill>
                            <a:schemeClr val="tx1">
                              <a:lumMod val="50000"/>
                              <a:lumOff val="50000"/>
                            </a:schemeClr>
                          </a:solidFill>
                          <a:latin typeface="Century Gothic" panose="020B0502020202020204" pitchFamily="34" charset="0"/>
                        </a:rPr>
                        <a:t>6. Service Area Analysis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8086326"/>
                  </a:ext>
                </a:extLst>
              </a:tr>
            </a:tbl>
          </a:graphicData>
        </a:graphic>
      </p:graphicFrame>
    </p:spTree>
    <p:extLst>
      <p:ext uri="{BB962C8B-B14F-4D97-AF65-F5344CB8AC3E}">
        <p14:creationId xmlns:p14="http://schemas.microsoft.com/office/powerpoint/2010/main" val="397535856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000" dirty="0">
            <a:latin typeface="Century Gothic" panose="020B0502020202020204" pitchFamily="34" charset="0"/>
          </a:defRPr>
        </a:defPPr>
      </a:lstStyle>
    </a:txDef>
  </a:objectDefaults>
  <a:extraClrSchemeLst/>
</a:theme>
</file>

<file path=ppt/theme/theme10.xml><?xml version="1.0" encoding="utf-8"?>
<a:theme xmlns:a="http://schemas.openxmlformats.org/drawingml/2006/main" name="Custom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ontents Slide Master">
  <a:themeElements>
    <a:clrScheme name="2019-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Contents Slide Master">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3F3F3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cen">
      <a:dk1>
        <a:sysClr val="windowText" lastClr="000000"/>
      </a:dk1>
      <a:lt1>
        <a:sysClr val="window" lastClr="FFFFFF"/>
      </a:lt1>
      <a:dk2>
        <a:srgbClr val="44546A"/>
      </a:dk2>
      <a:lt2>
        <a:srgbClr val="E7E6E6"/>
      </a:lt2>
      <a:accent1>
        <a:srgbClr val="01A0C0"/>
      </a:accent1>
      <a:accent2>
        <a:srgbClr val="0D5088"/>
      </a:accent2>
      <a:accent3>
        <a:srgbClr val="0AB18E"/>
      </a:accent3>
      <a:accent4>
        <a:srgbClr val="15216B"/>
      </a:accent4>
      <a:accent5>
        <a:srgbClr val="4A57D8"/>
      </a:accent5>
      <a:accent6>
        <a:srgbClr val="4E259A"/>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_Contents Slide Master">
  <a:themeElements>
    <a:clrScheme name="Real Estate">
      <a:dk1>
        <a:sysClr val="windowText" lastClr="000000"/>
      </a:dk1>
      <a:lt1>
        <a:sysClr val="window" lastClr="FFFFFF"/>
      </a:lt1>
      <a:dk2>
        <a:srgbClr val="1F497D"/>
      </a:dk2>
      <a:lt2>
        <a:srgbClr val="EEECE1"/>
      </a:lt2>
      <a:accent1>
        <a:srgbClr val="1CBBB4"/>
      </a:accent1>
      <a:accent2>
        <a:srgbClr val="48DCE2"/>
      </a:accent2>
      <a:accent3>
        <a:srgbClr val="9FEDF0"/>
      </a:accent3>
      <a:accent4>
        <a:srgbClr val="FEB856"/>
      </a:accent4>
      <a:accent5>
        <a:srgbClr val="576868"/>
      </a:accent5>
      <a:accent6>
        <a:srgbClr val="CBCBCB"/>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3_Bottom Bann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5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000" dirty="0">
            <a:latin typeface="Century Gothic" panose="020B0502020202020204" pitchFamily="34" charset="0"/>
          </a:defRPr>
        </a:defPPr>
      </a:lstStyle>
    </a:tx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ottom Bann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eft Bann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ank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Bottom Bann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ustom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7861</TotalTime>
  <Words>13322</Words>
  <Application>Microsoft Office PowerPoint</Application>
  <PresentationFormat>On-screen Show (4:3)</PresentationFormat>
  <Paragraphs>3551</Paragraphs>
  <Slides>79</Slides>
  <Notes>2</Notes>
  <HiddenSlides>0</HiddenSlides>
  <MMClips>0</MMClips>
  <ScaleCrop>false</ScaleCrop>
  <HeadingPairs>
    <vt:vector size="6" baseType="variant">
      <vt:variant>
        <vt:lpstr>Fonts Used</vt:lpstr>
      </vt:variant>
      <vt:variant>
        <vt:i4>5</vt:i4>
      </vt:variant>
      <vt:variant>
        <vt:lpstr>Theme</vt:lpstr>
      </vt:variant>
      <vt:variant>
        <vt:i4>18</vt:i4>
      </vt:variant>
      <vt:variant>
        <vt:lpstr>Slide Titles</vt:lpstr>
      </vt:variant>
      <vt:variant>
        <vt:i4>79</vt:i4>
      </vt:variant>
    </vt:vector>
  </HeadingPairs>
  <TitlesOfParts>
    <vt:vector size="102" baseType="lpstr">
      <vt:lpstr>Arial</vt:lpstr>
      <vt:lpstr>Calibri</vt:lpstr>
      <vt:lpstr>Calibri Light</vt:lpstr>
      <vt:lpstr>Century Gothic</vt:lpstr>
      <vt:lpstr>Parramatta</vt:lpstr>
      <vt:lpstr>2_Office Theme</vt:lpstr>
      <vt:lpstr>4_Office Theme</vt:lpstr>
      <vt:lpstr>3_Office Theme</vt:lpstr>
      <vt:lpstr>Bottom Banner</vt:lpstr>
      <vt:lpstr>Left Banner</vt:lpstr>
      <vt:lpstr>Blank Slide</vt:lpstr>
      <vt:lpstr>2_Bottom Banner</vt:lpstr>
      <vt:lpstr>1_Blank</vt:lpstr>
      <vt:lpstr>2_Custom slide</vt:lpstr>
      <vt:lpstr>Custom slide</vt:lpstr>
      <vt:lpstr>Contents Slide Master</vt:lpstr>
      <vt:lpstr>1_Contents Slide Master</vt:lpstr>
      <vt:lpstr>2_Blank</vt:lpstr>
      <vt:lpstr>Office Theme</vt:lpstr>
      <vt:lpstr>2_Contents Slide Master</vt:lpstr>
      <vt:lpstr>3_Bottom Banner</vt:lpstr>
      <vt:lpstr>4_Blank</vt:lpstr>
      <vt:lpstr>5_Blank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swati</dc:creator>
  <cp:lastModifiedBy>Laura Beard</cp:lastModifiedBy>
  <cp:revision>831</cp:revision>
  <cp:lastPrinted>2019-10-22T04:59:03Z</cp:lastPrinted>
  <dcterms:created xsi:type="dcterms:W3CDTF">2014-06-02T01:53:44Z</dcterms:created>
  <dcterms:modified xsi:type="dcterms:W3CDTF">2022-03-23T00:55:46Z</dcterms:modified>
  <cp:contentStatus/>
</cp:coreProperties>
</file>